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646A8-6EC2-4B0C-AF58-05256453ACC0}" type="datetimeFigureOut">
              <a:rPr lang="cs-CZ" smtClean="0"/>
              <a:t>24/04/15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B20F2-22FC-4778-AB03-A8A5F59BE21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646A8-6EC2-4B0C-AF58-05256453ACC0}" type="datetimeFigureOut">
              <a:rPr lang="cs-CZ" smtClean="0"/>
              <a:t>24/04/15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B20F2-22FC-4778-AB03-A8A5F59BE21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646A8-6EC2-4B0C-AF58-05256453ACC0}" type="datetimeFigureOut">
              <a:rPr lang="cs-CZ" smtClean="0"/>
              <a:t>24/04/15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B20F2-22FC-4778-AB03-A8A5F59BE21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646A8-6EC2-4B0C-AF58-05256453ACC0}" type="datetimeFigureOut">
              <a:rPr lang="cs-CZ" smtClean="0"/>
              <a:t>24/04/15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B20F2-22FC-4778-AB03-A8A5F59BE21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646A8-6EC2-4B0C-AF58-05256453ACC0}" type="datetimeFigureOut">
              <a:rPr lang="cs-CZ" smtClean="0"/>
              <a:t>24/04/15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B20F2-22FC-4778-AB03-A8A5F59BE21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646A8-6EC2-4B0C-AF58-05256453ACC0}" type="datetimeFigureOut">
              <a:rPr lang="cs-CZ" smtClean="0"/>
              <a:t>24/04/15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B20F2-22FC-4778-AB03-A8A5F59BE21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646A8-6EC2-4B0C-AF58-05256453ACC0}" type="datetimeFigureOut">
              <a:rPr lang="cs-CZ" smtClean="0"/>
              <a:t>24/04/15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B20F2-22FC-4778-AB03-A8A5F59BE21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646A8-6EC2-4B0C-AF58-05256453ACC0}" type="datetimeFigureOut">
              <a:rPr lang="cs-CZ" smtClean="0"/>
              <a:t>24/04/15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B20F2-22FC-4778-AB03-A8A5F59BE21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646A8-6EC2-4B0C-AF58-05256453ACC0}" type="datetimeFigureOut">
              <a:rPr lang="cs-CZ" smtClean="0"/>
              <a:t>24/04/15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B20F2-22FC-4778-AB03-A8A5F59BE21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646A8-6EC2-4B0C-AF58-05256453ACC0}" type="datetimeFigureOut">
              <a:rPr lang="cs-CZ" smtClean="0"/>
              <a:t>24/04/15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B20F2-22FC-4778-AB03-A8A5F59BE21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646A8-6EC2-4B0C-AF58-05256453ACC0}" type="datetimeFigureOut">
              <a:rPr lang="cs-CZ" smtClean="0"/>
              <a:t>24/04/15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B20F2-22FC-4778-AB03-A8A5F59BE21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2646A8-6EC2-4B0C-AF58-05256453ACC0}" type="datetimeFigureOut">
              <a:rPr lang="cs-CZ" smtClean="0"/>
              <a:t>24/04/15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AB20F2-22FC-4778-AB03-A8A5F59BE214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technet.idnes.cz/cloud-uloziste-test-0qh-/sw_internet.aspx?c=A140922_124129_sw_internet_oma" TargetMode="External"/><Relationship Id="rId2" Type="http://schemas.openxmlformats.org/officeDocument/2006/relationships/hyperlink" Target="http://technet.idnes.cz/programy-zdarma-uloziste-0yw-/software.aspx?c=A120627_160646_software_dvr" TargetMode="External"/><Relationship Id="rId1" Type="http://schemas.openxmlformats.org/officeDocument/2006/relationships/slideLayout" Target="../slideLayouts/slideLayout6.xml"/><Relationship Id="rId5" Type="http://schemas.openxmlformats.org/officeDocument/2006/relationships/hyperlink" Target="http://cs.wikipedia.org/wiki/Ubuntu_One" TargetMode="External"/><Relationship Id="rId4" Type="http://schemas.openxmlformats.org/officeDocument/2006/relationships/hyperlink" Target="http://www.mujipad.cz/novinky/icloud-cenik-datoveho-prostoru/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hotpot.uvic.ca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emrise.com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vip.jergym.cz/data/modul_5/swf/Kubbu-all-I-zmensene.swf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bdélník 10"/>
          <p:cNvSpPr/>
          <p:nvPr/>
        </p:nvSpPr>
        <p:spPr>
          <a:xfrm>
            <a:off x="323528" y="6021288"/>
            <a:ext cx="3960440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572000" y="2535039"/>
            <a:ext cx="4032448" cy="893961"/>
          </a:xfrm>
        </p:spPr>
        <p:txBody>
          <a:bodyPr>
            <a:normAutofit/>
          </a:bodyPr>
          <a:lstStyle/>
          <a:p>
            <a:r>
              <a:rPr lang="cs-CZ" sz="1800" dirty="0" smtClean="0"/>
              <a:t>Projekt „ Vzdělávání dotykem“</a:t>
            </a:r>
            <a:br>
              <a:rPr lang="cs-CZ" sz="1800" dirty="0" smtClean="0"/>
            </a:br>
            <a:r>
              <a:rPr lang="cs-CZ" sz="1800" dirty="0" smtClean="0"/>
              <a:t>CZ.1.07/1.3.00/51.0031</a:t>
            </a:r>
            <a:endParaRPr lang="cs-CZ" sz="1800" dirty="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5" name="Obrázek 4" descr="PP obálk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2420888"/>
            <a:ext cx="3832799" cy="4032448"/>
          </a:xfrm>
          <a:prstGeom prst="rect">
            <a:avLst/>
          </a:prstGeom>
        </p:spPr>
      </p:pic>
      <p:pic>
        <p:nvPicPr>
          <p:cNvPr id="6" name="Obrázek 5" descr="logolin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59732" y="1125539"/>
            <a:ext cx="4824536" cy="935309"/>
          </a:xfrm>
          <a:prstGeom prst="rect">
            <a:avLst/>
          </a:prstGeom>
        </p:spPr>
      </p:pic>
      <p:sp>
        <p:nvSpPr>
          <p:cNvPr id="7" name="Nadpis 1"/>
          <p:cNvSpPr txBox="1">
            <a:spLocks/>
          </p:cNvSpPr>
          <p:nvPr/>
        </p:nvSpPr>
        <p:spPr>
          <a:xfrm>
            <a:off x="4644008" y="3831183"/>
            <a:ext cx="4032448" cy="8939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cs-CZ" sz="2400" b="1" dirty="0" smtClean="0">
                <a:latin typeface="+mj-lt"/>
                <a:ea typeface="+mj-ea"/>
                <a:cs typeface="+mj-cs"/>
              </a:rPr>
              <a:t>VYUŽITÍ </a:t>
            </a:r>
            <a:r>
              <a:rPr lang="cs-CZ" sz="2400" b="1" dirty="0" smtClean="0">
                <a:latin typeface="+mj-lt"/>
                <a:ea typeface="+mj-ea"/>
                <a:cs typeface="+mj-cs"/>
              </a:rPr>
              <a:t>ICT VE VÝUCE</a:t>
            </a:r>
            <a:endParaRPr lang="cs-CZ" sz="2400" b="1" dirty="0">
              <a:latin typeface="+mj-lt"/>
              <a:ea typeface="+mj-ea"/>
              <a:cs typeface="+mj-cs"/>
            </a:endParaRPr>
          </a:p>
        </p:txBody>
      </p:sp>
      <p:sp>
        <p:nvSpPr>
          <p:cNvPr id="8" name="Nadpis 1"/>
          <p:cNvSpPr txBox="1">
            <a:spLocks/>
          </p:cNvSpPr>
          <p:nvPr/>
        </p:nvSpPr>
        <p:spPr>
          <a:xfrm>
            <a:off x="4716016" y="5013176"/>
            <a:ext cx="4032448" cy="8939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cs-CZ" dirty="0" smtClean="0">
                <a:latin typeface="+mj-lt"/>
                <a:ea typeface="+mj-ea"/>
                <a:cs typeface="+mj-cs"/>
              </a:rPr>
              <a:t>Autor: Ing. </a:t>
            </a:r>
            <a:r>
              <a:rPr lang="cs-CZ" smtClean="0">
                <a:latin typeface="+mj-lt"/>
                <a:ea typeface="+mj-ea"/>
                <a:cs typeface="+mj-cs"/>
              </a:rPr>
              <a:t>Robert Tišer</a:t>
            </a:r>
            <a:endParaRPr lang="cs-CZ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solidFill>
                  <a:srgbClr val="FF3300"/>
                </a:solidFill>
              </a:rPr>
              <a:t>Dropbox</a:t>
            </a:r>
            <a:endParaRPr lang="cs-CZ" dirty="0">
              <a:solidFill>
                <a:srgbClr val="FF3300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827585" y="1772816"/>
            <a:ext cx="763284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/>
              <a:t>Operační systém: iPhone, </a:t>
            </a:r>
            <a:r>
              <a:rPr lang="cs-CZ" sz="2400" dirty="0" err="1"/>
              <a:t>iPad</a:t>
            </a:r>
            <a:r>
              <a:rPr lang="cs-CZ" sz="2400" dirty="0"/>
              <a:t>, Android, </a:t>
            </a:r>
            <a:r>
              <a:rPr lang="cs-CZ" sz="2400" dirty="0" err="1"/>
              <a:t>BlackBerry</a:t>
            </a:r>
            <a:r>
              <a:rPr lang="cs-CZ" sz="2400" dirty="0"/>
              <a:t>, Linux, Mac OS, Windows XP a </a:t>
            </a:r>
            <a:r>
              <a:rPr lang="cs-CZ" sz="2400" dirty="0" smtClean="0"/>
              <a:t>novější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 smtClean="0"/>
              <a:t>Čeština</a:t>
            </a:r>
            <a:r>
              <a:rPr lang="cs-CZ" sz="2400" dirty="0"/>
              <a:t>: </a:t>
            </a:r>
            <a:r>
              <a:rPr lang="cs-CZ" sz="2400" dirty="0" smtClean="0"/>
              <a:t>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 smtClean="0"/>
              <a:t>Vyžaduje </a:t>
            </a:r>
            <a:r>
              <a:rPr lang="cs-CZ" sz="2400" dirty="0"/>
              <a:t>instalaci: </a:t>
            </a:r>
            <a:r>
              <a:rPr lang="cs-CZ" sz="2400" dirty="0" smtClean="0"/>
              <a:t>ANO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 smtClean="0"/>
              <a:t>Kapacita </a:t>
            </a:r>
            <a:r>
              <a:rPr lang="cs-CZ" sz="2400" dirty="0"/>
              <a:t>zdarma: 2 </a:t>
            </a:r>
            <a:r>
              <a:rPr lang="cs-CZ" sz="2400" dirty="0" smtClean="0"/>
              <a:t>GB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 smtClean="0"/>
              <a:t>Zdarma: ANO (freeware)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 smtClean="0"/>
              <a:t>Usnadňuje práci s dokumenty (oproti </a:t>
            </a:r>
            <a:r>
              <a:rPr lang="cs-CZ" sz="2400" dirty="0" err="1" smtClean="0"/>
              <a:t>flash</a:t>
            </a:r>
            <a:r>
              <a:rPr lang="cs-CZ" sz="2400" dirty="0" smtClean="0"/>
              <a:t> disku)</a:t>
            </a:r>
            <a:endParaRPr lang="cs-CZ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 smtClean="0"/>
              <a:t>Lze získat až 16 GB zdarma pomocí pozvánky dalších lidí    k používání </a:t>
            </a:r>
            <a:r>
              <a:rPr lang="cs-CZ" sz="2400" dirty="0" err="1" smtClean="0"/>
              <a:t>Dropboxu</a:t>
            </a:r>
            <a:endParaRPr lang="cs-CZ" sz="2400" dirty="0" smtClean="0"/>
          </a:p>
        </p:txBody>
      </p:sp>
    </p:spTree>
    <p:extLst>
      <p:ext uri="{BB962C8B-B14F-4D97-AF65-F5344CB8AC3E}">
        <p14:creationId xmlns:p14="http://schemas.microsoft.com/office/powerpoint/2010/main" val="12406589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solidFill>
                  <a:srgbClr val="FF3300"/>
                </a:solidFill>
              </a:rPr>
              <a:t>Sugar</a:t>
            </a:r>
            <a:r>
              <a:rPr lang="cs-CZ" dirty="0" smtClean="0">
                <a:solidFill>
                  <a:srgbClr val="FF3300"/>
                </a:solidFill>
              </a:rPr>
              <a:t> </a:t>
            </a:r>
            <a:r>
              <a:rPr lang="cs-CZ" dirty="0" err="1" smtClean="0">
                <a:solidFill>
                  <a:srgbClr val="FF3300"/>
                </a:solidFill>
              </a:rPr>
              <a:t>Sync</a:t>
            </a:r>
            <a:endParaRPr lang="cs-CZ" dirty="0">
              <a:solidFill>
                <a:srgbClr val="FF3300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11561" y="1556792"/>
            <a:ext cx="748883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/>
              <a:t>Operační systém: </a:t>
            </a:r>
            <a:r>
              <a:rPr lang="cs-CZ" sz="2400" dirty="0" err="1"/>
              <a:t>iPad</a:t>
            </a:r>
            <a:r>
              <a:rPr lang="cs-CZ" sz="2400" dirty="0"/>
              <a:t>, iPhone, </a:t>
            </a:r>
            <a:r>
              <a:rPr lang="cs-CZ" sz="2400" dirty="0" err="1"/>
              <a:t>BlackBerry</a:t>
            </a:r>
            <a:r>
              <a:rPr lang="cs-CZ" sz="2400" dirty="0"/>
              <a:t>, Windows </a:t>
            </a:r>
            <a:r>
              <a:rPr lang="cs-CZ" sz="2400" dirty="0" err="1"/>
              <a:t>Phone</a:t>
            </a:r>
            <a:r>
              <a:rPr lang="cs-CZ" sz="2400" dirty="0"/>
              <a:t>, Android, </a:t>
            </a:r>
            <a:r>
              <a:rPr lang="cs-CZ" sz="2400" dirty="0" err="1"/>
              <a:t>Symbian</a:t>
            </a:r>
            <a:r>
              <a:rPr lang="cs-CZ" sz="2400" dirty="0"/>
              <a:t>, Mac OS, Windows XP a </a:t>
            </a:r>
            <a:r>
              <a:rPr lang="cs-CZ" sz="2400" dirty="0" smtClean="0"/>
              <a:t>novější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 smtClean="0"/>
              <a:t>Čeština</a:t>
            </a:r>
            <a:r>
              <a:rPr lang="cs-CZ" sz="2400" dirty="0"/>
              <a:t>: </a:t>
            </a:r>
            <a:r>
              <a:rPr lang="cs-CZ" sz="2400" dirty="0" smtClean="0"/>
              <a:t>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 smtClean="0"/>
              <a:t>Vyžaduje </a:t>
            </a:r>
            <a:r>
              <a:rPr lang="cs-CZ" sz="2400" dirty="0"/>
              <a:t>instalaci: </a:t>
            </a:r>
            <a:r>
              <a:rPr lang="cs-CZ" sz="2400" dirty="0" smtClean="0"/>
              <a:t>ANO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 smtClean="0"/>
              <a:t>Kapacita </a:t>
            </a:r>
            <a:r>
              <a:rPr lang="cs-CZ" sz="2400" dirty="0"/>
              <a:t>zdarma: 5 </a:t>
            </a:r>
            <a:r>
              <a:rPr lang="cs-CZ" sz="2400" dirty="0" smtClean="0"/>
              <a:t>GB </a:t>
            </a:r>
            <a:r>
              <a:rPr lang="cs-CZ" sz="2400" dirty="0" smtClean="0">
                <a:sym typeface="Wingdings" panose="05000000000000000000" pitchFamily="2" charset="2"/>
              </a:rPr>
              <a:t> zrušeno</a:t>
            </a:r>
            <a:endParaRPr lang="cs-CZ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/>
              <a:t>f</a:t>
            </a:r>
            <a:r>
              <a:rPr lang="cs-CZ" sz="2400" dirty="0" smtClean="0"/>
              <a:t>reeware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 smtClean="0"/>
              <a:t>bezplatně synchronizuje 1 mobil a 3 PC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 smtClean="0"/>
              <a:t>5 dolarů měsíčně – 10 GB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 smtClean="0"/>
              <a:t>Možnost získání bezplatného rozšíření o 2 GB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774427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solidFill>
                  <a:srgbClr val="FF3300"/>
                </a:solidFill>
              </a:rPr>
              <a:t>Ubuntu</a:t>
            </a:r>
            <a:r>
              <a:rPr lang="cs-CZ" dirty="0" smtClean="0">
                <a:solidFill>
                  <a:srgbClr val="FF3300"/>
                </a:solidFill>
              </a:rPr>
              <a:t> </a:t>
            </a:r>
            <a:r>
              <a:rPr lang="cs-CZ" dirty="0" err="1" smtClean="0">
                <a:solidFill>
                  <a:srgbClr val="FF3300"/>
                </a:solidFill>
              </a:rPr>
              <a:t>One</a:t>
            </a:r>
            <a:endParaRPr lang="cs-CZ" dirty="0">
              <a:solidFill>
                <a:srgbClr val="FF3300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827585" y="1484784"/>
            <a:ext cx="748883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Operační systém: </a:t>
            </a:r>
            <a:r>
              <a:rPr lang="cs-CZ" dirty="0" err="1"/>
              <a:t>iPad</a:t>
            </a:r>
            <a:r>
              <a:rPr lang="cs-CZ" dirty="0"/>
              <a:t>, iPhone, Android, Windows XP a </a:t>
            </a:r>
            <a:r>
              <a:rPr lang="cs-CZ" dirty="0" smtClean="0"/>
              <a:t>novější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Čeština</a:t>
            </a:r>
            <a:r>
              <a:rPr lang="cs-CZ" dirty="0"/>
              <a:t>: </a:t>
            </a:r>
            <a:r>
              <a:rPr lang="cs-CZ" dirty="0" smtClean="0"/>
              <a:t>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Vyžaduje </a:t>
            </a:r>
            <a:r>
              <a:rPr lang="cs-CZ" dirty="0"/>
              <a:t>instalaci: </a:t>
            </a:r>
            <a:r>
              <a:rPr lang="cs-CZ" dirty="0" smtClean="0"/>
              <a:t>ANO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Kapacita </a:t>
            </a:r>
            <a:r>
              <a:rPr lang="cs-CZ" dirty="0"/>
              <a:t>zdarma: 5 </a:t>
            </a:r>
            <a:r>
              <a:rPr lang="cs-CZ" dirty="0" smtClean="0"/>
              <a:t>GB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</a:t>
            </a:r>
            <a:r>
              <a:rPr lang="cs-CZ" dirty="0" smtClean="0"/>
              <a:t>ynchronizace dat </a:t>
            </a:r>
            <a:r>
              <a:rPr lang="cs-CZ" dirty="0"/>
              <a:t>na systémech </a:t>
            </a:r>
            <a:r>
              <a:rPr lang="cs-CZ" dirty="0" err="1"/>
              <a:t>Ubuntu</a:t>
            </a:r>
            <a:r>
              <a:rPr lang="cs-CZ" dirty="0"/>
              <a:t>, Windows a mobilních </a:t>
            </a:r>
            <a:r>
              <a:rPr lang="cs-CZ" dirty="0" smtClean="0"/>
              <a:t>zařízeních, lze synchronizovat jakákoliv data</a:t>
            </a:r>
          </a:p>
          <a:p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data </a:t>
            </a:r>
            <a:r>
              <a:rPr lang="cs-CZ" dirty="0"/>
              <a:t>lze sdílet s jinými uživateli a přistupovat k nim přes </a:t>
            </a:r>
            <a:r>
              <a:rPr lang="cs-CZ" dirty="0" smtClean="0"/>
              <a:t>webové rozhraní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„Další </a:t>
            </a:r>
            <a:r>
              <a:rPr lang="cs-CZ" dirty="0"/>
              <a:t>prostor může být zakoupen ve formě 20gigabytových balíčků nazývaných „20-pack“. Jeden balíček stojí 2,99 USD měsíčně a každý uživatel si jich může zakoupit libovolné množství</a:t>
            </a:r>
            <a:r>
              <a:rPr lang="cs-CZ" dirty="0" smtClean="0"/>
              <a:t>.“</a:t>
            </a: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7843622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solidFill>
                  <a:srgbClr val="FF3300"/>
                </a:solidFill>
              </a:rPr>
              <a:t>iCloud</a:t>
            </a:r>
            <a:endParaRPr lang="cs-CZ" dirty="0">
              <a:solidFill>
                <a:srgbClr val="FF3300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899592" y="1700808"/>
            <a:ext cx="471609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Operační systém: </a:t>
            </a:r>
            <a:r>
              <a:rPr lang="cs-CZ" dirty="0" err="1" smtClean="0"/>
              <a:t>iPad</a:t>
            </a:r>
            <a:r>
              <a:rPr lang="cs-CZ" dirty="0" smtClean="0"/>
              <a:t>, iPhone, OS X a novější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Čeština: ANO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Vyžaduje instalaci: ANO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Kapacita zdarma: 5 GB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d</a:t>
            </a:r>
            <a:r>
              <a:rPr lang="cs-CZ" dirty="0" smtClean="0"/>
              <a:t>alší volné místo lze přikoupit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Balíček </a:t>
            </a:r>
            <a:r>
              <a:rPr lang="cs-CZ" dirty="0" err="1" smtClean="0"/>
              <a:t>iWorks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3428999"/>
            <a:ext cx="2857500" cy="2505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30059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3300"/>
                </a:solidFill>
              </a:rPr>
              <a:t>Zdroje</a:t>
            </a:r>
            <a:endParaRPr lang="cs-CZ" dirty="0">
              <a:solidFill>
                <a:srgbClr val="FF3300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11560" y="1484784"/>
            <a:ext cx="784887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err="1" smtClean="0"/>
              <a:t>Zdroj:</a:t>
            </a:r>
            <a:r>
              <a:rPr lang="cs-CZ" dirty="0" err="1" smtClean="0">
                <a:hlinkClick r:id="rId2"/>
              </a:rPr>
              <a:t>http</a:t>
            </a:r>
            <a:r>
              <a:rPr lang="cs-CZ" dirty="0" smtClean="0">
                <a:hlinkClick r:id="rId2"/>
              </a:rPr>
              <a:t>://technet.idnes.cz/programy-zdarma-uloziste-0yw-/</a:t>
            </a:r>
            <a:r>
              <a:rPr lang="cs-CZ" dirty="0" err="1" smtClean="0">
                <a:hlinkClick r:id="rId2"/>
              </a:rPr>
              <a:t>software.aspx?c</a:t>
            </a:r>
            <a:r>
              <a:rPr lang="cs-CZ" dirty="0" smtClean="0">
                <a:hlinkClick r:id="rId2"/>
              </a:rPr>
              <a:t>=A120627_160646_software_dvr</a:t>
            </a: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err="1"/>
              <a:t>Zdroj:</a:t>
            </a:r>
            <a:r>
              <a:rPr lang="cs-CZ" dirty="0" err="1">
                <a:hlinkClick r:id="rId3"/>
              </a:rPr>
              <a:t>http</a:t>
            </a:r>
            <a:r>
              <a:rPr lang="cs-CZ" dirty="0">
                <a:hlinkClick r:id="rId3"/>
              </a:rPr>
              <a:t>://technet.idnes.cz/cloud-uloziste-test-0qh-/</a:t>
            </a:r>
            <a:r>
              <a:rPr lang="cs-CZ" dirty="0" err="1" smtClean="0">
                <a:hlinkClick r:id="rId3"/>
              </a:rPr>
              <a:t>sw_internet.aspx?c</a:t>
            </a:r>
            <a:r>
              <a:rPr lang="cs-CZ" dirty="0" smtClean="0">
                <a:hlinkClick r:id="rId3"/>
              </a:rPr>
              <a:t>=A140922_124129_sw_internet_oma</a:t>
            </a: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http://www.zive.cz/bleskovky/microsoft-navysuje-kapacitu-a-snizuje-ceny-pro-onedrive/sc-4-a-174259/default.aspx#utm_medium=selfpromo&amp;utm_source=zive&amp;utm_campaign=copylink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hlinkClick r:id="rId4"/>
              </a:rPr>
              <a:t>http://www.mujipad.cz/novinky/icloud-cenik-datoveho-prostoru</a:t>
            </a:r>
            <a:r>
              <a:rPr lang="cs-CZ" dirty="0" smtClean="0">
                <a:hlinkClick r:id="rId4"/>
              </a:rPr>
              <a:t>/</a:t>
            </a: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hlinkClick r:id="rId5"/>
              </a:rPr>
              <a:t>http://</a:t>
            </a:r>
            <a:r>
              <a:rPr lang="cs-CZ" dirty="0" smtClean="0">
                <a:hlinkClick r:id="rId5"/>
              </a:rPr>
              <a:t>cs.wikipedia.org/wiki/Ubuntu_One</a:t>
            </a: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682155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cs-CZ" sz="3600" dirty="0" err="1" smtClean="0">
                <a:solidFill>
                  <a:srgbClr val="FF3300"/>
                </a:solidFill>
              </a:rPr>
              <a:t>Hot</a:t>
            </a:r>
            <a:r>
              <a:rPr lang="cs-CZ" sz="3600" dirty="0" smtClean="0">
                <a:solidFill>
                  <a:srgbClr val="FF3300"/>
                </a:solidFill>
              </a:rPr>
              <a:t> </a:t>
            </a:r>
            <a:r>
              <a:rPr lang="cs-CZ" sz="3600" dirty="0" err="1" smtClean="0">
                <a:solidFill>
                  <a:srgbClr val="FF3300"/>
                </a:solidFill>
              </a:rPr>
              <a:t>Potatoes</a:t>
            </a:r>
            <a:r>
              <a:rPr lang="cs-CZ" sz="3600" dirty="0" smtClean="0">
                <a:solidFill>
                  <a:srgbClr val="FF3300"/>
                </a:solidFill>
              </a:rPr>
              <a:t> </a:t>
            </a:r>
            <a:endParaRPr lang="cs-CZ" sz="3600" dirty="0">
              <a:solidFill>
                <a:srgbClr val="FF3300"/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 fontScale="70000" lnSpcReduction="20000"/>
          </a:bodyPr>
          <a:lstStyle/>
          <a:p>
            <a:r>
              <a:rPr lang="cs-CZ" dirty="0" err="1" smtClean="0"/>
              <a:t>Hot</a:t>
            </a:r>
            <a:r>
              <a:rPr lang="cs-CZ" dirty="0" smtClean="0"/>
              <a:t> </a:t>
            </a:r>
            <a:r>
              <a:rPr lang="cs-CZ" dirty="0" err="1" smtClean="0"/>
              <a:t>Potatoes</a:t>
            </a:r>
            <a:r>
              <a:rPr lang="cs-CZ" dirty="0" smtClean="0"/>
              <a:t> - programy pro vytváření interaktivních testů</a:t>
            </a:r>
          </a:p>
          <a:p>
            <a:r>
              <a:rPr lang="cs-CZ" u="sng" dirty="0" smtClean="0">
                <a:hlinkClick r:id="rId2"/>
              </a:rPr>
              <a:t>https://hotpot.uvic.ca</a:t>
            </a:r>
            <a:endParaRPr lang="cs-CZ" dirty="0" smtClean="0"/>
          </a:p>
          <a:p>
            <a:r>
              <a:rPr lang="cs-CZ" dirty="0" smtClean="0"/>
              <a:t>Hot </a:t>
            </a:r>
            <a:r>
              <a:rPr lang="cs-CZ" dirty="0" err="1" smtClean="0"/>
              <a:t>Potatoes</a:t>
            </a:r>
            <a:r>
              <a:rPr lang="cs-CZ" dirty="0" smtClean="0"/>
              <a:t> neboli Horké brambory, to je skupina programů, které umožňují vytvářet na internetu interaktivní testy, kvízy a křížovky. Je užitečný zejména pro učitele.</a:t>
            </a:r>
          </a:p>
          <a:p>
            <a:r>
              <a:rPr lang="cs-CZ" dirty="0" smtClean="0"/>
              <a:t>Pro vytváření formulářů v </a:t>
            </a:r>
            <a:r>
              <a:rPr lang="cs-CZ" dirty="0" err="1" smtClean="0"/>
              <a:t>Hot</a:t>
            </a:r>
            <a:r>
              <a:rPr lang="cs-CZ" dirty="0" smtClean="0"/>
              <a:t> </a:t>
            </a:r>
            <a:r>
              <a:rPr lang="cs-CZ" dirty="0" err="1" smtClean="0"/>
              <a:t>potatoes</a:t>
            </a:r>
            <a:r>
              <a:rPr lang="cs-CZ" dirty="0" smtClean="0"/>
              <a:t> není nutná znalost HTML nebo </a:t>
            </a:r>
            <a:r>
              <a:rPr lang="cs-CZ" dirty="0" err="1" smtClean="0"/>
              <a:t>JavaScriptu</a:t>
            </a:r>
            <a:r>
              <a:rPr lang="cs-CZ" dirty="0" smtClean="0"/>
              <a:t>, zorientovat se v uživatelském rozhraní by měl zvládnout každý učitel. Stačí vložit otázky a odpovědi a program je zpracuje do interaktivní podoby ve formě webových stránek, které si pak můžete uložit na svůj server.</a:t>
            </a:r>
          </a:p>
          <a:p>
            <a:r>
              <a:rPr lang="cs-CZ" dirty="0" smtClean="0"/>
              <a:t>Program funguje pod operačním systémem Windows, ke stažení je i verze pro Linux a Mac OS. Po nainstalování si můžete zvolit z několika jazykových verzí, český překlad zatím není dostupný. Součástí programu je rozsáhlá nápověda.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Vzdělávání dotykem CZ.1.07/1.3.00/51.0031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73070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pPr algn="l"/>
            <a:r>
              <a:rPr lang="cs-CZ" sz="3100" dirty="0" smtClean="0"/>
              <a:t/>
            </a:r>
            <a:br>
              <a:rPr lang="cs-CZ" sz="3100" dirty="0" smtClean="0"/>
            </a:br>
            <a:r>
              <a:rPr lang="cs-CZ" sz="3100" dirty="0" err="1" smtClean="0">
                <a:solidFill>
                  <a:srgbClr val="FF3300"/>
                </a:solidFill>
              </a:rPr>
              <a:t>Hot</a:t>
            </a:r>
            <a:r>
              <a:rPr lang="cs-CZ" sz="3100" dirty="0" smtClean="0">
                <a:solidFill>
                  <a:srgbClr val="FF3300"/>
                </a:solidFill>
              </a:rPr>
              <a:t> </a:t>
            </a:r>
            <a:r>
              <a:rPr lang="cs-CZ" sz="3100" dirty="0" err="1" smtClean="0">
                <a:solidFill>
                  <a:srgbClr val="FF3300"/>
                </a:solidFill>
              </a:rPr>
              <a:t>Potatoes</a:t>
            </a:r>
            <a:r>
              <a:rPr lang="cs-CZ" sz="3100" dirty="0" smtClean="0">
                <a:solidFill>
                  <a:srgbClr val="FF3300"/>
                </a:solidFill>
              </a:rPr>
              <a:t> obsahuje celkem 6 aplikací: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 fontScale="70000" lnSpcReduction="20000"/>
          </a:bodyPr>
          <a:lstStyle/>
          <a:p>
            <a:pPr lvl="0" algn="just"/>
            <a:r>
              <a:rPr lang="cs-CZ" dirty="0" err="1" smtClean="0"/>
              <a:t>JQuiz</a:t>
            </a:r>
            <a:r>
              <a:rPr lang="cs-CZ" dirty="0" smtClean="0"/>
              <a:t> – umožňuje vytvářet kvízy obsahující až 4 typy otázek: uzavřené, otevřené, polootevřené a s vícenásobnými odpověďmi. Studenti dostávají zpětnou vazbu, případně i nápovědu, pokud odpoví špatně. Automaticky se počítá výsledné skóre.</a:t>
            </a:r>
          </a:p>
          <a:p>
            <a:pPr lvl="0" algn="just"/>
            <a:r>
              <a:rPr lang="cs-CZ" dirty="0" err="1" smtClean="0"/>
              <a:t>JCloze</a:t>
            </a:r>
            <a:r>
              <a:rPr lang="cs-CZ" dirty="0" smtClean="0"/>
              <a:t> – je program na vytváření textových cvičení, kam studenti doplňují správná slova či písmena. I zde se, podobně jako v předchozím případě, počítá automaticky skóre.</a:t>
            </a:r>
          </a:p>
          <a:p>
            <a:pPr lvl="0" algn="just"/>
            <a:r>
              <a:rPr lang="cs-CZ" dirty="0" err="1" smtClean="0"/>
              <a:t>JCross</a:t>
            </a:r>
            <a:r>
              <a:rPr lang="cs-CZ" dirty="0" smtClean="0"/>
              <a:t> – umí vytvářet online křížovky, jejichž součástí může být i nápověda pro luštitele.</a:t>
            </a:r>
          </a:p>
          <a:p>
            <a:pPr lvl="0" algn="just"/>
            <a:r>
              <a:rPr lang="cs-CZ" dirty="0" err="1" smtClean="0"/>
              <a:t>JMix</a:t>
            </a:r>
            <a:r>
              <a:rPr lang="cs-CZ" dirty="0" smtClean="0"/>
              <a:t> – aplikace, která vytváří cvičení, kdy se z několika slov skládá věta nebo i více vět.</a:t>
            </a:r>
          </a:p>
          <a:p>
            <a:pPr lvl="0" algn="just"/>
            <a:r>
              <a:rPr lang="cs-CZ" dirty="0" err="1" smtClean="0"/>
              <a:t>JMatch</a:t>
            </a:r>
            <a:r>
              <a:rPr lang="cs-CZ" dirty="0" smtClean="0"/>
              <a:t> – slouží k vytváření cvičení, kde má student za úkol uspořádat skupinu objektů do správného pořadí či správně propojit dvě skupiny objektů, přičemž může jít nejen o text, ale i o obrázky. Vhodné například pro spojování cizích slovíček a jejich významu v našem jazyce.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Vzdělávání dotykem CZ.1.07/1.3.00/51.0031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79125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cs-CZ" sz="3600" b="1" dirty="0" smtClean="0"/>
              <a:t/>
            </a:r>
            <a:br>
              <a:rPr lang="cs-CZ" sz="3600" b="1" dirty="0" smtClean="0"/>
            </a:br>
            <a:r>
              <a:rPr lang="cs-CZ" sz="3600" b="1" dirty="0" smtClean="0">
                <a:solidFill>
                  <a:srgbClr val="FF3300"/>
                </a:solidFill>
              </a:rPr>
              <a:t>MEMRISE</a:t>
            </a:r>
            <a:r>
              <a:rPr lang="cs-CZ" sz="3600" dirty="0" smtClean="0">
                <a:solidFill>
                  <a:srgbClr val="FF3300"/>
                </a:solidFill>
              </a:rPr>
              <a:t> - online systém pro učení se slovíček</a:t>
            </a:r>
            <a:r>
              <a:rPr lang="cs-CZ" b="1" dirty="0" smtClean="0"/>
              <a:t/>
            </a:r>
            <a:br>
              <a:rPr lang="cs-CZ" b="1" dirty="0" smtClean="0"/>
            </a:b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 fontScale="85000" lnSpcReduction="20000"/>
          </a:bodyPr>
          <a:lstStyle/>
          <a:p>
            <a:r>
              <a:rPr lang="cs-CZ" u="sng" dirty="0" smtClean="0">
                <a:hlinkClick r:id="rId2"/>
              </a:rPr>
              <a:t>https://www.memrise.com</a:t>
            </a:r>
            <a:endParaRPr lang="cs-CZ" dirty="0" smtClean="0"/>
          </a:p>
          <a:p>
            <a:pPr algn="just"/>
            <a:r>
              <a:rPr lang="cs-CZ" dirty="0" smtClean="0"/>
              <a:t>Zajímavá online služba, které umožňuje využít již připravené balíčky cizích slovíček a dalších objektů        k učení. Cílem je pomoci nám s memorováním (naučením se něčeho nazpaměť).</a:t>
            </a:r>
          </a:p>
          <a:p>
            <a:pPr algn="just"/>
            <a:r>
              <a:rPr lang="cs-CZ" dirty="0" err="1" smtClean="0"/>
              <a:t>Memrise</a:t>
            </a:r>
            <a:r>
              <a:rPr lang="cs-CZ" dirty="0" smtClean="0"/>
              <a:t> je dosti dobrým nástrojem, pokud se chcete něco naučit "nazpaměť". Buď můžete využít již připravených "kurzů" (jsou zaměřeny na rozdílné oblasti i mají rozdílný rozsah od jazyků po techniku), a nebo si můžete do systému vložit cokoliv, co se chcete naučit.</a:t>
            </a:r>
          </a:p>
          <a:p>
            <a:pPr algn="just"/>
            <a:r>
              <a:rPr lang="cs-CZ" dirty="0" smtClean="0"/>
              <a:t>Výhodou je možnost si k jednotlivým objektům vložit audio nebo obrázky (tzv. memy). Prostě to, co naučení ulehčí.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Vzdělávání dotykem CZ.1.07/1.3.00/51.0031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61999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err="1" smtClean="0">
                <a:solidFill>
                  <a:srgbClr val="FF3300"/>
                </a:solidFill>
              </a:rPr>
              <a:t>Kubbu</a:t>
            </a:r>
            <a:r>
              <a:rPr lang="cs-CZ" b="1" dirty="0" smtClean="0"/>
              <a:t/>
            </a:r>
            <a:br>
              <a:rPr lang="cs-CZ" b="1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 fontScale="62500" lnSpcReduction="20000"/>
          </a:bodyPr>
          <a:lstStyle/>
          <a:p>
            <a:r>
              <a:rPr lang="cs-CZ" dirty="0" smtClean="0"/>
              <a:t>Představuje další ze vzdělávacích webů, který umožňuje interaktivní vzdělávací hříčky, lze si zdarma vytvořit pod svým účtem 15 testů.</a:t>
            </a:r>
          </a:p>
          <a:p>
            <a:r>
              <a:rPr lang="cs-CZ" dirty="0" smtClean="0"/>
              <a:t>Jednoduchá výuková aplikace www.</a:t>
            </a:r>
            <a:r>
              <a:rPr lang="cs-CZ" dirty="0" err="1" smtClean="0"/>
              <a:t>kubbu.com</a:t>
            </a:r>
            <a:r>
              <a:rPr lang="cs-CZ" dirty="0" smtClean="0"/>
              <a:t> umožňuje realizovat základní interaktivní hrátky, jako jsou:</a:t>
            </a:r>
          </a:p>
          <a:p>
            <a:pPr lvl="0"/>
            <a:r>
              <a:rPr lang="cs-CZ" dirty="0" smtClean="0"/>
              <a:t>přiřazování</a:t>
            </a:r>
          </a:p>
          <a:p>
            <a:pPr lvl="0"/>
            <a:r>
              <a:rPr lang="cs-CZ" dirty="0" smtClean="0"/>
              <a:t>rozlišování</a:t>
            </a:r>
          </a:p>
          <a:p>
            <a:pPr lvl="0"/>
            <a:r>
              <a:rPr lang="cs-CZ" dirty="0" smtClean="0"/>
              <a:t>překrývání</a:t>
            </a:r>
          </a:p>
          <a:p>
            <a:pPr lvl="0"/>
            <a:r>
              <a:rPr lang="cs-CZ" dirty="0" smtClean="0"/>
              <a:t>skládání</a:t>
            </a:r>
          </a:p>
          <a:p>
            <a:pPr lvl="0"/>
            <a:r>
              <a:rPr lang="cs-CZ" dirty="0" smtClean="0"/>
              <a:t>domina</a:t>
            </a:r>
          </a:p>
          <a:p>
            <a:pPr lvl="0"/>
            <a:r>
              <a:rPr lang="cs-CZ" dirty="0" smtClean="0"/>
              <a:t>Křížovky.</a:t>
            </a:r>
          </a:p>
          <a:p>
            <a:r>
              <a:rPr lang="cs-CZ" dirty="0" smtClean="0"/>
              <a:t>Lze využívat různorodé zdroje, k dispozici je knihovna, ale celý e-</a:t>
            </a:r>
            <a:r>
              <a:rPr lang="cs-CZ" dirty="0" err="1" smtClean="0"/>
              <a:t>learningový</a:t>
            </a:r>
            <a:r>
              <a:rPr lang="cs-CZ" dirty="0" smtClean="0"/>
              <a:t> systém pro hodnocení žáků, získávání výsledků či naopak obsahuje i nástroje pro komunikaci s žáky.</a:t>
            </a:r>
          </a:p>
          <a:p>
            <a:r>
              <a:rPr lang="cs-CZ" dirty="0" smtClean="0"/>
              <a:t>Nástroj je velmi sofistikovaný a umožňuje realizovat opravdu pokročilé funkce.</a:t>
            </a:r>
          </a:p>
          <a:p>
            <a:r>
              <a:rPr lang="cs-CZ" dirty="0" smtClean="0"/>
              <a:t>Ve </a:t>
            </a:r>
            <a:r>
              <a:rPr lang="cs-CZ" u="sng" dirty="0" err="1" smtClean="0">
                <a:hlinkClick r:id="rId2"/>
              </a:rPr>
              <a:t>videoukázce</a:t>
            </a:r>
            <a:r>
              <a:rPr lang="cs-CZ" dirty="0" smtClean="0"/>
              <a:t> jsou vidět typy a správa testů ve webové aplikaci </a:t>
            </a:r>
            <a:r>
              <a:rPr lang="cs-CZ" dirty="0" err="1" smtClean="0"/>
              <a:t>Kubbu</a:t>
            </a:r>
            <a:r>
              <a:rPr lang="cs-CZ" dirty="0" smtClean="0"/>
              <a:t>.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Vzdělávání dotykem CZ.1.07/1.3.00/51.0031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35972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cs-CZ" dirty="0" smtClean="0"/>
          </a:p>
          <a:p>
            <a:pPr algn="ctr">
              <a:buNone/>
            </a:pPr>
            <a:endParaRPr lang="cs-CZ" dirty="0" smtClean="0"/>
          </a:p>
          <a:p>
            <a:pPr algn="ctr">
              <a:buNone/>
            </a:pPr>
            <a:endParaRPr lang="cs-CZ" smtClean="0"/>
          </a:p>
          <a:p>
            <a:pPr algn="ctr">
              <a:buNone/>
            </a:pPr>
            <a:r>
              <a:rPr lang="cs-CZ" smtClean="0"/>
              <a:t>Děkuji za pozornost.</a:t>
            </a:r>
            <a:endParaRPr lang="cs-CZ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Vzdělávání dotykem CZ.1.07/1.3.00/51.0031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870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FF3300"/>
                </a:solidFill>
              </a:rPr>
              <a:t>Možnosti využití Internetu ve výuce</a:t>
            </a:r>
            <a:r>
              <a:rPr lang="cs-CZ" b="1" dirty="0" smtClean="0">
                <a:solidFill>
                  <a:srgbClr val="C00000"/>
                </a:solidFill>
              </a:rPr>
              <a:t/>
            </a:r>
            <a:br>
              <a:rPr lang="cs-CZ" b="1" dirty="0" smtClean="0">
                <a:solidFill>
                  <a:srgbClr val="C00000"/>
                </a:solidFill>
              </a:rPr>
            </a:b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/>
          </a:bodyPr>
          <a:lstStyle/>
          <a:p>
            <a:pPr algn="just"/>
            <a:r>
              <a:rPr lang="cs-CZ" sz="2800" dirty="0" err="1" smtClean="0"/>
              <a:t>Využiti</a:t>
            </a:r>
            <a:r>
              <a:rPr lang="cs-CZ" sz="2800" dirty="0" smtClean="0"/>
              <a:t>́ informačních a </a:t>
            </a:r>
            <a:r>
              <a:rPr lang="cs-CZ" sz="2800" dirty="0" err="1" smtClean="0"/>
              <a:t>telekomunikac</a:t>
            </a:r>
            <a:r>
              <a:rPr lang="cs-CZ" sz="2800" dirty="0" smtClean="0"/>
              <a:t>̌</a:t>
            </a:r>
            <a:r>
              <a:rPr lang="cs-CZ" sz="2800" dirty="0" err="1" smtClean="0"/>
              <a:t>ni</a:t>
            </a:r>
            <a:r>
              <a:rPr lang="cs-CZ" sz="2800" dirty="0" smtClean="0"/>
              <a:t>́ch </a:t>
            </a:r>
            <a:r>
              <a:rPr lang="cs-CZ" sz="2800" dirty="0" err="1" smtClean="0"/>
              <a:t>technologii</a:t>
            </a:r>
            <a:r>
              <a:rPr lang="cs-CZ" sz="2800" dirty="0" smtClean="0"/>
              <a:t>́ </a:t>
            </a:r>
            <a:r>
              <a:rPr lang="cs-CZ" sz="2800" dirty="0" err="1" smtClean="0"/>
              <a:t>ovlivn</a:t>
            </a:r>
            <a:r>
              <a:rPr lang="cs-CZ" sz="2800" dirty="0" smtClean="0"/>
              <a:t>̌</a:t>
            </a:r>
            <a:r>
              <a:rPr lang="cs-CZ" sz="2800" dirty="0" err="1" smtClean="0"/>
              <a:t>uje</a:t>
            </a:r>
            <a:r>
              <a:rPr lang="cs-CZ" sz="2800" dirty="0" smtClean="0"/>
              <a:t> nejen </a:t>
            </a:r>
            <a:r>
              <a:rPr lang="cs-CZ" sz="2800" dirty="0" err="1" smtClean="0"/>
              <a:t>uc</a:t>
            </a:r>
            <a:r>
              <a:rPr lang="cs-CZ" sz="2800" dirty="0" smtClean="0"/>
              <a:t>̌</a:t>
            </a:r>
            <a:r>
              <a:rPr lang="cs-CZ" sz="2800" dirty="0" err="1" smtClean="0"/>
              <a:t>ebni</a:t>
            </a:r>
            <a:r>
              <a:rPr lang="cs-CZ" sz="2800" dirty="0" smtClean="0"/>
              <a:t>́ </a:t>
            </a:r>
            <a:r>
              <a:rPr lang="cs-CZ" sz="2800" dirty="0" err="1" smtClean="0"/>
              <a:t>prostr</a:t>
            </a:r>
            <a:r>
              <a:rPr lang="cs-CZ" sz="2800" dirty="0" smtClean="0"/>
              <a:t>̌</a:t>
            </a:r>
            <a:r>
              <a:rPr lang="cs-CZ" sz="2800" dirty="0" err="1" smtClean="0"/>
              <a:t>edi</a:t>
            </a:r>
            <a:r>
              <a:rPr lang="cs-CZ" sz="2800" dirty="0" smtClean="0"/>
              <a:t>́ školy ale i </a:t>
            </a:r>
            <a:r>
              <a:rPr lang="cs-CZ" sz="2800" dirty="0" err="1" smtClean="0"/>
              <a:t>vlastni</a:t>
            </a:r>
            <a:r>
              <a:rPr lang="cs-CZ" sz="2800" dirty="0" smtClean="0"/>
              <a:t>́ </a:t>
            </a:r>
            <a:r>
              <a:rPr lang="cs-CZ" sz="2800" dirty="0" err="1" smtClean="0"/>
              <a:t>pedagogicky</a:t>
            </a:r>
            <a:r>
              <a:rPr lang="cs-CZ" sz="2800" dirty="0" smtClean="0"/>
              <a:t>́ proces. </a:t>
            </a:r>
          </a:p>
          <a:p>
            <a:pPr algn="just"/>
            <a:r>
              <a:rPr lang="cs-CZ" sz="2800" dirty="0" err="1" smtClean="0"/>
              <a:t>Moderni</a:t>
            </a:r>
            <a:r>
              <a:rPr lang="cs-CZ" sz="2800" dirty="0" smtClean="0"/>
              <a:t>́ </a:t>
            </a:r>
            <a:r>
              <a:rPr lang="cs-CZ" sz="2800" dirty="0" err="1" smtClean="0"/>
              <a:t>technicke</a:t>
            </a:r>
            <a:r>
              <a:rPr lang="cs-CZ" sz="2800" dirty="0" smtClean="0"/>
              <a:t>́ </a:t>
            </a:r>
            <a:r>
              <a:rPr lang="cs-CZ" sz="2800" dirty="0" err="1" smtClean="0"/>
              <a:t>prostředky</a:t>
            </a:r>
            <a:r>
              <a:rPr lang="cs-CZ" sz="2800" dirty="0" smtClean="0"/>
              <a:t> </a:t>
            </a:r>
            <a:r>
              <a:rPr lang="cs-CZ" sz="2800" dirty="0" err="1" smtClean="0"/>
              <a:t>vy</a:t>
            </a:r>
            <a:r>
              <a:rPr lang="cs-CZ" sz="2800" dirty="0" smtClean="0"/>
              <a:t>́</a:t>
            </a:r>
            <a:r>
              <a:rPr lang="cs-CZ" sz="2800" dirty="0" err="1" smtClean="0"/>
              <a:t>razne</a:t>
            </a:r>
            <a:r>
              <a:rPr lang="cs-CZ" sz="2800" dirty="0" smtClean="0"/>
              <a:t>̌ </a:t>
            </a:r>
            <a:r>
              <a:rPr lang="cs-CZ" sz="2800" dirty="0" err="1" smtClean="0"/>
              <a:t>prostupuji</a:t>
            </a:r>
            <a:r>
              <a:rPr lang="cs-CZ" sz="2800" dirty="0" smtClean="0"/>
              <a:t>́ do procesu </a:t>
            </a:r>
            <a:r>
              <a:rPr lang="cs-CZ" sz="2800" dirty="0" err="1" smtClean="0"/>
              <a:t>vy</a:t>
            </a:r>
            <a:r>
              <a:rPr lang="cs-CZ" sz="2800" dirty="0" smtClean="0"/>
              <a:t>́</a:t>
            </a:r>
            <a:r>
              <a:rPr lang="cs-CZ" sz="2800" dirty="0" err="1" smtClean="0"/>
              <a:t>uky</a:t>
            </a:r>
            <a:r>
              <a:rPr lang="cs-CZ" sz="2800" dirty="0" smtClean="0"/>
              <a:t>. </a:t>
            </a:r>
            <a:r>
              <a:rPr lang="cs-CZ" sz="2800" dirty="0" err="1" smtClean="0"/>
              <a:t>Počítac</a:t>
            </a:r>
            <a:r>
              <a:rPr lang="cs-CZ" sz="2800" dirty="0" smtClean="0"/>
              <a:t>̌ </a:t>
            </a:r>
            <a:r>
              <a:rPr lang="cs-CZ" sz="2800" dirty="0" err="1" smtClean="0"/>
              <a:t>mu</a:t>
            </a:r>
            <a:r>
              <a:rPr lang="cs-CZ" sz="2800" dirty="0" smtClean="0"/>
              <a:t>̊že ve </a:t>
            </a:r>
            <a:r>
              <a:rPr lang="cs-CZ" sz="2800" dirty="0" err="1" smtClean="0"/>
              <a:t>vy</a:t>
            </a:r>
            <a:r>
              <a:rPr lang="cs-CZ" sz="2800" dirty="0" smtClean="0"/>
              <a:t>́</a:t>
            </a:r>
            <a:r>
              <a:rPr lang="cs-CZ" sz="2800" dirty="0" err="1" smtClean="0"/>
              <a:t>uce</a:t>
            </a:r>
            <a:r>
              <a:rPr lang="cs-CZ" sz="2800" dirty="0" smtClean="0"/>
              <a:t> plnit </a:t>
            </a:r>
            <a:r>
              <a:rPr lang="cs-CZ" sz="2800" dirty="0" err="1" smtClean="0"/>
              <a:t>rozmanite</a:t>
            </a:r>
            <a:r>
              <a:rPr lang="cs-CZ" sz="2800" dirty="0" smtClean="0"/>
              <a:t>́ funkce </a:t>
            </a:r>
            <a:r>
              <a:rPr lang="cs-CZ" sz="2800" dirty="0" err="1" smtClean="0"/>
              <a:t>napr</a:t>
            </a:r>
            <a:r>
              <a:rPr lang="cs-CZ" sz="2800" dirty="0" smtClean="0"/>
              <a:t>̌. </a:t>
            </a:r>
            <a:r>
              <a:rPr lang="cs-CZ" sz="2800" dirty="0" err="1" smtClean="0"/>
              <a:t>sdělováni</a:t>
            </a:r>
            <a:r>
              <a:rPr lang="cs-CZ" sz="2800" dirty="0" smtClean="0"/>
              <a:t>́ poznatků, </a:t>
            </a:r>
            <a:r>
              <a:rPr lang="cs-CZ" sz="2800" dirty="0" err="1" smtClean="0"/>
              <a:t>opakováni</a:t>
            </a:r>
            <a:r>
              <a:rPr lang="cs-CZ" sz="2800" dirty="0" smtClean="0"/>
              <a:t>́ </a:t>
            </a:r>
            <a:r>
              <a:rPr lang="cs-CZ" sz="2800" dirty="0" err="1" smtClean="0"/>
              <a:t>učiva</a:t>
            </a:r>
            <a:r>
              <a:rPr lang="cs-CZ" sz="2800" dirty="0" smtClean="0"/>
              <a:t>, </a:t>
            </a:r>
            <a:r>
              <a:rPr lang="cs-CZ" sz="2800" dirty="0" err="1" smtClean="0"/>
              <a:t>prověřováni</a:t>
            </a:r>
            <a:r>
              <a:rPr lang="cs-CZ" sz="2800" dirty="0" smtClean="0"/>
              <a:t>́ a hodnocení </a:t>
            </a:r>
            <a:r>
              <a:rPr lang="cs-CZ" sz="2800" dirty="0" err="1" smtClean="0"/>
              <a:t>výsledku</a:t>
            </a:r>
            <a:r>
              <a:rPr lang="cs-CZ" sz="2800" dirty="0" smtClean="0"/>
              <a:t>̊, </a:t>
            </a:r>
            <a:r>
              <a:rPr lang="cs-CZ" sz="2800" dirty="0" err="1" smtClean="0"/>
              <a:t>zajišťováni</a:t>
            </a:r>
            <a:r>
              <a:rPr lang="cs-CZ" sz="2800" dirty="0" smtClean="0"/>
              <a:t>́ konzultací apod. </a:t>
            </a:r>
            <a:r>
              <a:rPr lang="cs-CZ" sz="2800" dirty="0" err="1" smtClean="0"/>
              <a:t>Výuka</a:t>
            </a:r>
            <a:r>
              <a:rPr lang="cs-CZ" sz="2800" dirty="0" smtClean="0"/>
              <a:t> </a:t>
            </a:r>
            <a:r>
              <a:rPr lang="cs-CZ" sz="2800" dirty="0" err="1" smtClean="0"/>
              <a:t>podporovana</a:t>
            </a:r>
            <a:r>
              <a:rPr lang="cs-CZ" sz="2800" dirty="0" smtClean="0"/>
              <a:t>́ </a:t>
            </a:r>
            <a:r>
              <a:rPr lang="cs-CZ" sz="2800" dirty="0" err="1" smtClean="0"/>
              <a:t>počítačem</a:t>
            </a:r>
            <a:r>
              <a:rPr lang="cs-CZ" sz="2800" dirty="0" smtClean="0"/>
              <a:t> </a:t>
            </a:r>
            <a:r>
              <a:rPr lang="cs-CZ" sz="2800" dirty="0" err="1" smtClean="0"/>
              <a:t>zajišťuje</a:t>
            </a:r>
            <a:r>
              <a:rPr lang="cs-CZ" sz="2800" dirty="0" smtClean="0"/>
              <a:t> individualizaci a </a:t>
            </a:r>
            <a:r>
              <a:rPr lang="cs-CZ" sz="2800" dirty="0" err="1" smtClean="0"/>
              <a:t>umožňuje</a:t>
            </a:r>
            <a:r>
              <a:rPr lang="cs-CZ" sz="2800" dirty="0" smtClean="0"/>
              <a:t> diferenciaci </a:t>
            </a:r>
            <a:r>
              <a:rPr lang="cs-CZ" sz="2800" dirty="0" err="1" smtClean="0"/>
              <a:t>hlavne</a:t>
            </a:r>
            <a:r>
              <a:rPr lang="cs-CZ" sz="2800" dirty="0" smtClean="0"/>
              <a:t>̌ v rychlosti </a:t>
            </a:r>
            <a:r>
              <a:rPr lang="cs-CZ" sz="2800" dirty="0" err="1" smtClean="0"/>
              <a:t>učení</a:t>
            </a:r>
            <a:r>
              <a:rPr lang="cs-CZ" sz="2800" dirty="0" smtClean="0"/>
              <a:t>, ve </a:t>
            </a:r>
            <a:r>
              <a:rPr lang="cs-CZ" sz="2800" dirty="0" err="1" smtClean="0"/>
              <a:t>volbe</a:t>
            </a:r>
            <a:r>
              <a:rPr lang="cs-CZ" sz="2800" dirty="0" smtClean="0"/>
              <a:t>̌ strategií </a:t>
            </a:r>
            <a:r>
              <a:rPr lang="cs-CZ" sz="2800" dirty="0" err="1" smtClean="0"/>
              <a:t>učení</a:t>
            </a:r>
            <a:r>
              <a:rPr lang="cs-CZ" sz="2800" dirty="0" smtClean="0"/>
              <a:t>. 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Vzdělávání dotykem CZ.1.07/1.3.00/51.0031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707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>
                <a:solidFill>
                  <a:srgbClr val="FF3300"/>
                </a:solidFill>
              </a:rPr>
              <a:t>E-LEARNING</a:t>
            </a:r>
            <a:br>
              <a:rPr lang="cs-CZ" b="1" dirty="0" smtClean="0">
                <a:solidFill>
                  <a:srgbClr val="FF3300"/>
                </a:solidFill>
              </a:rPr>
            </a:br>
            <a:endParaRPr lang="cs-CZ" dirty="0">
              <a:solidFill>
                <a:srgbClr val="FF3300"/>
              </a:solidFill>
            </a:endParaRP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cs-CZ" dirty="0" smtClean="0"/>
              <a:t>Je multimediální forma vzdělávání prostřednictvím internetu, intranetu, počítače, televize, rádia, videa, CD, DVD. Je to vzdělávání, které využívá moderní informační technologie.</a:t>
            </a:r>
          </a:p>
          <a:p>
            <a:pPr algn="just"/>
            <a:r>
              <a:rPr lang="cs-CZ" b="1" dirty="0" smtClean="0"/>
              <a:t>Online a offline forma e-</a:t>
            </a:r>
            <a:r>
              <a:rPr lang="cs-CZ" b="1" dirty="0" err="1" smtClean="0"/>
              <a:t>learningu</a:t>
            </a:r>
            <a:r>
              <a:rPr lang="cs-CZ" b="1" dirty="0" smtClean="0"/>
              <a:t>:</a:t>
            </a:r>
            <a:endParaRPr lang="cs-CZ" dirty="0" smtClean="0"/>
          </a:p>
          <a:p>
            <a:pPr algn="just"/>
            <a:r>
              <a:rPr lang="cs-CZ" dirty="0" smtClean="0"/>
              <a:t>Online výuka vyžaduje zapojení počítače do příslušné sítě. Distribuce učebních materiálů i komunikace mezi účastníky výuky probíhá prostřednictvím síťové komunikace.</a:t>
            </a:r>
          </a:p>
          <a:p>
            <a:pPr algn="just"/>
            <a:r>
              <a:rPr lang="cs-CZ" dirty="0" smtClean="0"/>
              <a:t>Offline výuka nevyžaduje, aby počítač, který student      k výuce využívá, byl připojen k nějaké počítačové síti. Učební materiály jsou distribuovány většinou na paměťových nosičích, např. CD-ROM.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Vzdělávání dotykem CZ.1.07/1.3.00/51.0031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22363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>
                <a:solidFill>
                  <a:srgbClr val="FF3300"/>
                </a:solidFill>
              </a:rPr>
              <a:t>Struktura a služby současného e-</a:t>
            </a:r>
            <a:r>
              <a:rPr lang="cs-CZ" sz="2800" dirty="0" err="1" smtClean="0">
                <a:solidFill>
                  <a:srgbClr val="FF3300"/>
                </a:solidFill>
              </a:rPr>
              <a:t>learningu</a:t>
            </a:r>
            <a:endParaRPr lang="cs-CZ" sz="2800" dirty="0">
              <a:solidFill>
                <a:srgbClr val="FF33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lvl="0"/>
            <a:r>
              <a:rPr lang="cs-CZ" sz="3400" dirty="0" smtClean="0"/>
              <a:t>Řídící systém vzdělávání (LMS - </a:t>
            </a:r>
            <a:r>
              <a:rPr lang="cs-CZ" sz="3400" dirty="0" err="1" smtClean="0"/>
              <a:t>Learning</a:t>
            </a:r>
            <a:r>
              <a:rPr lang="cs-CZ" sz="3400" dirty="0" smtClean="0"/>
              <a:t> Management </a:t>
            </a:r>
            <a:r>
              <a:rPr lang="cs-CZ" sz="3400" dirty="0" err="1" smtClean="0"/>
              <a:t>System</a:t>
            </a:r>
            <a:r>
              <a:rPr lang="cs-CZ" sz="3400" dirty="0" smtClean="0"/>
              <a:t>), ve kterém se spravují informace o lidech, kurzech a variantách studia. Typickým příkladem je systém </a:t>
            </a:r>
            <a:r>
              <a:rPr lang="cs-CZ" sz="3400" dirty="0" err="1" smtClean="0"/>
              <a:t>Moodle</a:t>
            </a:r>
            <a:r>
              <a:rPr lang="cs-CZ" sz="3400" dirty="0" smtClean="0"/>
              <a:t>.</a:t>
            </a:r>
            <a:br>
              <a:rPr lang="cs-CZ" sz="3400" dirty="0" smtClean="0"/>
            </a:br>
            <a:endParaRPr lang="cs-CZ" sz="3400" dirty="0" smtClean="0"/>
          </a:p>
          <a:p>
            <a:pPr lvl="0"/>
            <a:r>
              <a:rPr lang="cs-CZ" sz="3400" dirty="0" smtClean="0"/>
              <a:t>Katalog hotových kurzů - obsahuje tisíce hotových kurzů ze všech možných oblastí.</a:t>
            </a:r>
            <a:br>
              <a:rPr lang="cs-CZ" sz="3400" dirty="0" smtClean="0"/>
            </a:br>
            <a:endParaRPr lang="cs-CZ" sz="3400" dirty="0" smtClean="0"/>
          </a:p>
          <a:p>
            <a:pPr lvl="0"/>
            <a:r>
              <a:rPr lang="cs-CZ" sz="3400" dirty="0" smtClean="0"/>
              <a:t>Interní kurzy - vlastní tvorba obsahu s podporou řady dostupných autorských nástrojů a metodik.</a:t>
            </a:r>
            <a:br>
              <a:rPr lang="cs-CZ" sz="3400" dirty="0" smtClean="0"/>
            </a:br>
            <a:endParaRPr lang="cs-CZ" sz="3400" dirty="0" smtClean="0"/>
          </a:p>
          <a:p>
            <a:pPr lvl="0"/>
            <a:r>
              <a:rPr lang="cs-CZ" sz="3400" dirty="0" smtClean="0"/>
              <a:t>Virtuální třídy - využívají on-line chat, video a audio konference, sdílení aplikací.</a:t>
            </a:r>
            <a:br>
              <a:rPr lang="cs-CZ" sz="3400" dirty="0" smtClean="0"/>
            </a:br>
            <a:endParaRPr lang="cs-CZ" sz="3400" dirty="0" smtClean="0"/>
          </a:p>
          <a:p>
            <a:pPr lvl="0"/>
            <a:r>
              <a:rPr lang="cs-CZ" sz="3400" dirty="0" smtClean="0"/>
              <a:t>Konzultace specialistů - business analýzy pro management, metodika tvůrcům a studujícím.</a:t>
            </a:r>
            <a:br>
              <a:rPr lang="cs-CZ" sz="3400" dirty="0" smtClean="0"/>
            </a:br>
            <a:endParaRPr lang="cs-CZ" sz="3400" dirty="0" smtClean="0"/>
          </a:p>
          <a:p>
            <a:pPr lvl="0"/>
            <a:r>
              <a:rPr lang="cs-CZ" sz="3400" dirty="0" smtClean="0"/>
              <a:t>Nástroje pro správu znalostí (</a:t>
            </a:r>
            <a:r>
              <a:rPr lang="cs-CZ" sz="3400" dirty="0" err="1" smtClean="0"/>
              <a:t>Knowledge</a:t>
            </a:r>
            <a:r>
              <a:rPr lang="cs-CZ" sz="3400" dirty="0" smtClean="0"/>
              <a:t> Management </a:t>
            </a:r>
            <a:r>
              <a:rPr lang="cs-CZ" sz="3400" dirty="0" err="1" smtClean="0"/>
              <a:t>Tools</a:t>
            </a:r>
            <a:r>
              <a:rPr lang="cs-CZ" sz="3400" dirty="0" smtClean="0"/>
              <a:t>).</a:t>
            </a:r>
            <a:br>
              <a:rPr lang="cs-CZ" sz="3400" dirty="0" smtClean="0"/>
            </a:br>
            <a:endParaRPr lang="cs-CZ" sz="3400" dirty="0" smtClean="0"/>
          </a:p>
          <a:p>
            <a:pPr lvl="0"/>
            <a:r>
              <a:rPr lang="cs-CZ" sz="3400" dirty="0" smtClean="0"/>
              <a:t>Nástroje pro ověřování (</a:t>
            </a:r>
            <a:r>
              <a:rPr lang="cs-CZ" sz="3400" dirty="0" err="1" smtClean="0"/>
              <a:t>Competency</a:t>
            </a:r>
            <a:r>
              <a:rPr lang="cs-CZ" sz="3400" dirty="0" smtClean="0"/>
              <a:t> Management </a:t>
            </a:r>
            <a:r>
              <a:rPr lang="cs-CZ" sz="3400" dirty="0" err="1" smtClean="0"/>
              <a:t>Tools</a:t>
            </a:r>
            <a:r>
              <a:rPr lang="cs-CZ" sz="3400" dirty="0" smtClean="0"/>
              <a:t>). Používají se pro ověření dovedností a znalostí potřebných pro práci v organizaci.</a:t>
            </a:r>
            <a:br>
              <a:rPr lang="cs-CZ" sz="3400" dirty="0" smtClean="0"/>
            </a:br>
            <a:endParaRPr lang="cs-CZ" sz="3400" dirty="0" smtClean="0"/>
          </a:p>
          <a:p>
            <a:pPr lvl="0"/>
            <a:r>
              <a:rPr lang="cs-CZ" sz="3400" dirty="0" smtClean="0"/>
              <a:t>Systém pro správu obsahů či dokumentů (</a:t>
            </a:r>
            <a:r>
              <a:rPr lang="cs-CZ" sz="3400" dirty="0" err="1" smtClean="0"/>
              <a:t>Content</a:t>
            </a:r>
            <a:r>
              <a:rPr lang="cs-CZ" sz="3400" dirty="0" smtClean="0"/>
              <a:t> nebo </a:t>
            </a:r>
            <a:r>
              <a:rPr lang="cs-CZ" sz="3400" dirty="0" err="1" smtClean="0"/>
              <a:t>Document</a:t>
            </a:r>
            <a:r>
              <a:rPr lang="cs-CZ" sz="3400" dirty="0" smtClean="0"/>
              <a:t> Management </a:t>
            </a:r>
            <a:r>
              <a:rPr lang="cs-CZ" sz="3400" dirty="0" err="1" smtClean="0"/>
              <a:t>System</a:t>
            </a:r>
            <a:r>
              <a:rPr lang="cs-CZ" sz="3400" dirty="0" smtClean="0"/>
              <a:t>).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Vzdělávání dotykem CZ.1.07/1.3.00/51.0031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49560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cs-CZ" sz="4000" dirty="0" smtClean="0">
                <a:solidFill>
                  <a:srgbClr val="FF0000"/>
                </a:solidFill>
              </a:rPr>
              <a:t/>
            </a:r>
            <a:br>
              <a:rPr lang="cs-CZ" sz="4000" dirty="0" smtClean="0">
                <a:solidFill>
                  <a:srgbClr val="FF0000"/>
                </a:solidFill>
              </a:rPr>
            </a:br>
            <a:r>
              <a:rPr lang="cs-CZ" sz="4000" dirty="0" smtClean="0">
                <a:solidFill>
                  <a:srgbClr val="FF3300"/>
                </a:solidFill>
              </a:rPr>
              <a:t>M-LEARNING (mobile-</a:t>
            </a:r>
            <a:r>
              <a:rPr lang="cs-CZ" sz="4000" dirty="0" err="1" smtClean="0">
                <a:solidFill>
                  <a:srgbClr val="FF3300"/>
                </a:solidFill>
              </a:rPr>
              <a:t>learning</a:t>
            </a:r>
            <a:r>
              <a:rPr lang="cs-CZ" sz="4000" dirty="0" smtClean="0">
                <a:solidFill>
                  <a:srgbClr val="FF3300"/>
                </a:solidFill>
              </a:rPr>
              <a:t>)</a:t>
            </a:r>
            <a:r>
              <a:rPr lang="cs-CZ" b="1" dirty="0" smtClean="0">
                <a:solidFill>
                  <a:srgbClr val="FF3300"/>
                </a:solidFill>
              </a:rPr>
              <a:t/>
            </a:r>
            <a:br>
              <a:rPr lang="cs-CZ" b="1" dirty="0" smtClean="0">
                <a:solidFill>
                  <a:srgbClr val="FF3300"/>
                </a:solidFill>
              </a:rPr>
            </a:br>
            <a:endParaRPr lang="cs-CZ" dirty="0">
              <a:solidFill>
                <a:srgbClr val="FF33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/>
          <a:lstStyle/>
          <a:p>
            <a:pPr algn="just"/>
            <a:r>
              <a:rPr lang="cs-CZ" sz="2800" dirty="0" smtClean="0"/>
              <a:t>Je forma elektronického vzdělávání za současného využití mobilních počítačových a komunikačních prostředků (</a:t>
            </a:r>
            <a:r>
              <a:rPr lang="cs-CZ" sz="2800" dirty="0" err="1" smtClean="0"/>
              <a:t>netbooků</a:t>
            </a:r>
            <a:r>
              <a:rPr lang="cs-CZ" sz="2800" dirty="0" smtClean="0"/>
              <a:t>, telefonů, </a:t>
            </a:r>
            <a:r>
              <a:rPr lang="cs-CZ" sz="2800" dirty="0" err="1" smtClean="0"/>
              <a:t>tabletů</a:t>
            </a:r>
            <a:r>
              <a:rPr lang="cs-CZ" sz="2800" dirty="0" smtClean="0"/>
              <a:t>…) Díky této nové formě vzdělávaní </a:t>
            </a:r>
            <a:r>
              <a:rPr lang="cs-CZ" sz="2800" dirty="0"/>
              <a:t>V</a:t>
            </a:r>
            <a:r>
              <a:rPr lang="cs-CZ" sz="2800" dirty="0" smtClean="0"/>
              <a:t>ám mohou pravidelně chodit e-maily, SMS nebo MMS s probíraným tématem.</a:t>
            </a:r>
          </a:p>
          <a:p>
            <a:pPr algn="just"/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Vzdělávání dotykem CZ.1.07/1.3.00/51.0031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27737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CLOUDOVÁ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b="1" dirty="0" smtClean="0">
                <a:solidFill>
                  <a:srgbClr val="FF0000"/>
                </a:solidFill>
              </a:rPr>
              <a:t>ÚLOŽIŠTĚ</a:t>
            </a:r>
            <a:endParaRPr lang="cs-CZ" b="1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Vzdělávání dotykem CZ.1.07/1.3.00/51.0031</a:t>
            </a:r>
            <a:endParaRPr lang="cs-CZ"/>
          </a:p>
        </p:txBody>
      </p:sp>
      <p:pic>
        <p:nvPicPr>
          <p:cNvPr id="11" name="Obrázek 15" descr="Description: Dropbox_Logo1.pn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34" y="1071546"/>
            <a:ext cx="4859023" cy="18039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68" y="2571744"/>
            <a:ext cx="5080000" cy="1600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134968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3300"/>
                </a:solidFill>
              </a:rPr>
              <a:t>Microsoft </a:t>
            </a:r>
            <a:r>
              <a:rPr lang="cs-CZ" dirty="0" err="1" smtClean="0">
                <a:solidFill>
                  <a:srgbClr val="FF3300"/>
                </a:solidFill>
              </a:rPr>
              <a:t>SkyDrive</a:t>
            </a:r>
            <a:endParaRPr lang="cs-CZ" dirty="0">
              <a:solidFill>
                <a:srgbClr val="FF3300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971601" y="1556792"/>
            <a:ext cx="741682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/>
              <a:t>Operační systém: iPhone, </a:t>
            </a:r>
            <a:r>
              <a:rPr lang="cs-CZ" sz="2400" dirty="0" err="1"/>
              <a:t>iPad</a:t>
            </a:r>
            <a:r>
              <a:rPr lang="cs-CZ" sz="2400" dirty="0"/>
              <a:t>, Windows </a:t>
            </a:r>
            <a:r>
              <a:rPr lang="cs-CZ" sz="2400" dirty="0" err="1"/>
              <a:t>Phone</a:t>
            </a:r>
            <a:r>
              <a:rPr lang="cs-CZ" sz="2400" dirty="0"/>
              <a:t>, Android, Mac OS, Windows XP a </a:t>
            </a:r>
            <a:r>
              <a:rPr lang="cs-CZ" sz="2400" dirty="0" smtClean="0"/>
              <a:t>novější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 smtClean="0"/>
              <a:t>Čeština</a:t>
            </a:r>
            <a:r>
              <a:rPr lang="cs-CZ" sz="2400" dirty="0"/>
              <a:t>: </a:t>
            </a:r>
            <a:r>
              <a:rPr lang="cs-CZ" sz="2400" dirty="0" smtClean="0"/>
              <a:t>ANO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 smtClean="0"/>
              <a:t>Vyžaduje </a:t>
            </a:r>
            <a:r>
              <a:rPr lang="cs-CZ" sz="2400" dirty="0"/>
              <a:t>instalaci: </a:t>
            </a:r>
            <a:r>
              <a:rPr lang="cs-CZ" sz="2400" dirty="0" smtClean="0"/>
              <a:t>ANO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 smtClean="0"/>
              <a:t>Kapacita </a:t>
            </a:r>
            <a:r>
              <a:rPr lang="cs-CZ" sz="2400" dirty="0"/>
              <a:t>zdarma: </a:t>
            </a:r>
            <a:r>
              <a:rPr lang="cs-CZ" sz="2400" dirty="0" smtClean="0"/>
              <a:t>7 GB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 smtClean="0"/>
              <a:t>Služba</a:t>
            </a:r>
            <a:r>
              <a:rPr lang="cs-CZ" sz="2400" dirty="0"/>
              <a:t> synchronizuje data a </a:t>
            </a:r>
            <a:r>
              <a:rPr lang="cs-CZ" sz="2400" dirty="0" smtClean="0"/>
              <a:t>dokumenty, </a:t>
            </a:r>
            <a:r>
              <a:rPr lang="cs-CZ" sz="2400" dirty="0"/>
              <a:t>lze upravovat on-line v Microsoft Office přímo </a:t>
            </a:r>
            <a:r>
              <a:rPr lang="cs-CZ" sz="2400" dirty="0" smtClean="0"/>
              <a:t>na webu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/>
              <a:t>S</a:t>
            </a:r>
            <a:r>
              <a:rPr lang="cs-CZ" sz="2400" dirty="0" smtClean="0"/>
              <a:t>oučástí </a:t>
            </a:r>
            <a:r>
              <a:rPr lang="cs-CZ" sz="2400" dirty="0"/>
              <a:t>je sledování verzí dokumentů, on-line prezentace </a:t>
            </a:r>
            <a:r>
              <a:rPr lang="cs-CZ" sz="2400" dirty="0" smtClean="0"/>
              <a:t>fotografií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 smtClean="0"/>
              <a:t>Maximální </a:t>
            </a:r>
            <a:r>
              <a:rPr lang="cs-CZ" sz="2400" dirty="0"/>
              <a:t>velikost jednoho souboru je </a:t>
            </a:r>
            <a:r>
              <a:rPr lang="cs-CZ" sz="2400" dirty="0" smtClean="0"/>
              <a:t>2 GB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 smtClean="0"/>
              <a:t>Freeware.</a:t>
            </a:r>
            <a:endParaRPr lang="cs-CZ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 smtClean="0"/>
              <a:t>Později změněno na ONEDRIVE </a:t>
            </a:r>
            <a:r>
              <a:rPr lang="cs-CZ" sz="2400" dirty="0" smtClean="0">
                <a:sym typeface="Wingdings" panose="05000000000000000000" pitchFamily="2" charset="2"/>
              </a:rPr>
              <a:t>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8528707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51051"/>
          </a:xfrm>
        </p:spPr>
        <p:txBody>
          <a:bodyPr/>
          <a:lstStyle/>
          <a:p>
            <a:r>
              <a:rPr lang="cs-CZ" dirty="0" err="1" smtClean="0">
                <a:solidFill>
                  <a:srgbClr val="FF3300"/>
                </a:solidFill>
              </a:rPr>
              <a:t>OneDrive</a:t>
            </a:r>
            <a:endParaRPr lang="cs-CZ" dirty="0">
              <a:solidFill>
                <a:srgbClr val="FF3300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1115616" y="1225689"/>
            <a:ext cx="6984776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/>
              <a:t>Operační systém: iPhone, </a:t>
            </a:r>
            <a:r>
              <a:rPr lang="cs-CZ" sz="2000" dirty="0" err="1"/>
              <a:t>iPad</a:t>
            </a:r>
            <a:r>
              <a:rPr lang="cs-CZ" sz="2000" dirty="0"/>
              <a:t>, Windows </a:t>
            </a:r>
            <a:r>
              <a:rPr lang="cs-CZ" sz="2000" dirty="0" err="1"/>
              <a:t>Phone</a:t>
            </a:r>
            <a:r>
              <a:rPr lang="cs-CZ" sz="2000" dirty="0"/>
              <a:t>, Android, Mac OS, Windows XP a novější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/>
              <a:t>Čeština: ANO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/>
              <a:t>Vyžaduje instalaci: ANO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/>
              <a:t>Kapacita zdarma: </a:t>
            </a:r>
            <a:r>
              <a:rPr lang="cs-CZ" sz="2000" dirty="0" smtClean="0"/>
              <a:t>15 GB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 smtClean="0"/>
              <a:t>Office online zdarma</a:t>
            </a:r>
            <a:endParaRPr lang="cs-CZ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 smtClean="0"/>
              <a:t>„</a:t>
            </a:r>
            <a:r>
              <a:rPr lang="cs-CZ" sz="2000" b="1" dirty="0" smtClean="0"/>
              <a:t>Pokud </a:t>
            </a:r>
            <a:r>
              <a:rPr lang="cs-CZ" sz="2000" b="1" dirty="0"/>
              <a:t>vlastníte </a:t>
            </a:r>
            <a:r>
              <a:rPr lang="cs-CZ" sz="2000" dirty="0"/>
              <a:t>předplatné Office 365, tedy </a:t>
            </a:r>
            <a:r>
              <a:rPr lang="cs-CZ" sz="2000" b="1" dirty="0"/>
              <a:t>balíček kancelářských programů Word, Excel, PowerPoint a Outlook</a:t>
            </a:r>
            <a:r>
              <a:rPr lang="cs-CZ" sz="2000" dirty="0"/>
              <a:t>, dostali jste v minulosti k dispozici na </a:t>
            </a:r>
            <a:r>
              <a:rPr lang="cs-CZ" sz="2000" dirty="0" err="1"/>
              <a:t>OneDrive</a:t>
            </a:r>
            <a:r>
              <a:rPr lang="cs-CZ" sz="2000" dirty="0"/>
              <a:t> celý </a:t>
            </a:r>
            <a:r>
              <a:rPr lang="cs-CZ" sz="2000" b="1" dirty="0" err="1"/>
              <a:t>terabajt</a:t>
            </a:r>
            <a:r>
              <a:rPr lang="cs-CZ" sz="2000" dirty="0"/>
              <a:t> dat místa. Nově </a:t>
            </a:r>
            <a:r>
              <a:rPr lang="cs-CZ" sz="2000" dirty="0" smtClean="0"/>
              <a:t>Microsoft dává </a:t>
            </a:r>
            <a:r>
              <a:rPr lang="cs-CZ" sz="2000" dirty="0"/>
              <a:t>neomezené úložiště. Uživatele, kteří si v počítači či telefonu nastaví zálohu fotek, odmění Microsoft bonusovými 3 </a:t>
            </a:r>
            <a:r>
              <a:rPr lang="cs-CZ" sz="2000" dirty="0" smtClean="0"/>
              <a:t>GB prostoru</a:t>
            </a:r>
            <a:r>
              <a:rPr lang="cs-CZ" sz="2000" dirty="0"/>
              <a:t>. Kancelářský balíček Office 2013 spolupracuje s </a:t>
            </a:r>
            <a:r>
              <a:rPr lang="cs-CZ" sz="2000" dirty="0" err="1"/>
              <a:t>OneDrive</a:t>
            </a:r>
            <a:r>
              <a:rPr lang="cs-CZ" sz="2000" dirty="0"/>
              <a:t> a všechny dokumenty automaticky zálohuje</a:t>
            </a:r>
            <a:r>
              <a:rPr lang="cs-CZ" sz="2000" dirty="0" smtClean="0"/>
              <a:t>.“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/>
              <a:t>100 </a:t>
            </a:r>
            <a:r>
              <a:rPr lang="cs-CZ" sz="2000" dirty="0" smtClean="0"/>
              <a:t>GB - $1,99 </a:t>
            </a:r>
            <a:r>
              <a:rPr lang="cs-CZ" sz="2000" dirty="0"/>
              <a:t>měsíčně, dříve $7,49 a za 200 GB </a:t>
            </a:r>
            <a:r>
              <a:rPr lang="cs-CZ" sz="2000" dirty="0" smtClean="0"/>
              <a:t>- $</a:t>
            </a:r>
            <a:r>
              <a:rPr lang="cs-CZ" sz="2000" dirty="0"/>
              <a:t>3,99 (předtím $11,49</a:t>
            </a:r>
            <a:r>
              <a:rPr lang="cs-CZ" sz="2000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639241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rgbClr val="FF3300"/>
                </a:solidFill>
              </a:rPr>
              <a:t>Google Drive</a:t>
            </a:r>
            <a:endParaRPr lang="cs-CZ" dirty="0">
              <a:solidFill>
                <a:srgbClr val="FF3300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755577" y="1772816"/>
            <a:ext cx="748883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Operační </a:t>
            </a:r>
            <a:r>
              <a:rPr lang="cs-CZ" dirty="0"/>
              <a:t>systém: iPhone, </a:t>
            </a:r>
            <a:r>
              <a:rPr lang="cs-CZ" dirty="0" err="1"/>
              <a:t>iPad</a:t>
            </a:r>
            <a:r>
              <a:rPr lang="cs-CZ" dirty="0"/>
              <a:t>, Android, Mac OS, Windows XP a </a:t>
            </a:r>
            <a:r>
              <a:rPr lang="cs-CZ" dirty="0" smtClean="0"/>
              <a:t>novější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Čeština</a:t>
            </a:r>
            <a:r>
              <a:rPr lang="cs-CZ" dirty="0"/>
              <a:t>: </a:t>
            </a:r>
            <a:r>
              <a:rPr lang="cs-CZ" dirty="0" smtClean="0"/>
              <a:t>ANO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Vyžaduje </a:t>
            </a:r>
            <a:r>
              <a:rPr lang="cs-CZ" dirty="0"/>
              <a:t>instalaci: </a:t>
            </a:r>
            <a:r>
              <a:rPr lang="cs-CZ" dirty="0" smtClean="0"/>
              <a:t>ANO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Kapacita </a:t>
            </a:r>
            <a:r>
              <a:rPr lang="cs-CZ" dirty="0"/>
              <a:t>zdarma: </a:t>
            </a:r>
            <a:r>
              <a:rPr lang="cs-CZ" dirty="0" smtClean="0"/>
              <a:t>15 GB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</a:t>
            </a:r>
            <a:r>
              <a:rPr lang="cs-CZ" dirty="0" smtClean="0"/>
              <a:t>římo </a:t>
            </a:r>
            <a:r>
              <a:rPr lang="cs-CZ" dirty="0"/>
              <a:t>ve službě lze pracovat s dokumenty, </a:t>
            </a:r>
            <a:r>
              <a:rPr lang="cs-CZ" dirty="0" smtClean="0"/>
              <a:t>bez nutnosti lokálního ukládání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je </a:t>
            </a:r>
            <a:r>
              <a:rPr lang="cs-CZ" dirty="0"/>
              <a:t>možné provádět automatickou synchronizaci dat (složka Disk Google). </a:t>
            </a: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užitečná </a:t>
            </a:r>
            <a:r>
              <a:rPr lang="cs-CZ" dirty="0"/>
              <a:t>je funkce </a:t>
            </a:r>
            <a:r>
              <a:rPr lang="cs-CZ" dirty="0" smtClean="0"/>
              <a:t>OCR (=rozpoznání </a:t>
            </a:r>
            <a:r>
              <a:rPr lang="cs-CZ" dirty="0"/>
              <a:t>textů </a:t>
            </a:r>
            <a:r>
              <a:rPr lang="cs-CZ" dirty="0" smtClean="0"/>
              <a:t>v obrázku)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Freeware</a:t>
            </a:r>
          </a:p>
          <a:p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30 dolarů ročně – 25 GB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60 dolarů ročně – 100 GB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3790080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911</Words>
  <Application>Microsoft Office PowerPoint</Application>
  <PresentationFormat>Předvádění na obrazovce (4:3)</PresentationFormat>
  <Paragraphs>137</Paragraphs>
  <Slides>19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3" baseType="lpstr">
      <vt:lpstr>Arial</vt:lpstr>
      <vt:lpstr>Calibri</vt:lpstr>
      <vt:lpstr>Wingdings</vt:lpstr>
      <vt:lpstr>Motiv sady Office</vt:lpstr>
      <vt:lpstr>Projekt „ Vzdělávání dotykem“ CZ.1.07/1.3.00/51.0031</vt:lpstr>
      <vt:lpstr>Možnosti využití Internetu ve výuce </vt:lpstr>
      <vt:lpstr> E-LEARNING </vt:lpstr>
      <vt:lpstr>Struktura a služby současného e-learningu</vt:lpstr>
      <vt:lpstr> M-LEARNING (mobile-learning) </vt:lpstr>
      <vt:lpstr>CLOUDOVÁ ÚLOŽIŠTĚ</vt:lpstr>
      <vt:lpstr>Microsoft SkyDrive</vt:lpstr>
      <vt:lpstr>OneDrive</vt:lpstr>
      <vt:lpstr>Google Drive</vt:lpstr>
      <vt:lpstr>Dropbox</vt:lpstr>
      <vt:lpstr>Sugar Sync</vt:lpstr>
      <vt:lpstr>Ubuntu One</vt:lpstr>
      <vt:lpstr>iCloud</vt:lpstr>
      <vt:lpstr>Zdroje</vt:lpstr>
      <vt:lpstr>Hot Potatoes </vt:lpstr>
      <vt:lpstr> Hot Potatoes obsahuje celkem 6 aplikací: </vt:lpstr>
      <vt:lpstr> MEMRISE - online systém pro učení se slovíček </vt:lpstr>
      <vt:lpstr> Kubbu 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Projekt „ Vzdělávání dotykem“ CZ.1.07/1.3.00/51.0031</dc:title>
  <dc:creator>majitel</dc:creator>
  <cp:lastModifiedBy>Alena Boukalová</cp:lastModifiedBy>
  <cp:revision>5</cp:revision>
  <dcterms:created xsi:type="dcterms:W3CDTF">2015-04-17T11:17:50Z</dcterms:created>
  <dcterms:modified xsi:type="dcterms:W3CDTF">2015-04-24T07:29:15Z</dcterms:modified>
</cp:coreProperties>
</file>