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63" r:id="rId3"/>
    <p:sldId id="264" r:id="rId4"/>
    <p:sldId id="267" r:id="rId5"/>
    <p:sldId id="269" r:id="rId6"/>
    <p:sldId id="265" r:id="rId7"/>
    <p:sldId id="268" r:id="rId8"/>
    <p:sldId id="258" r:id="rId9"/>
    <p:sldId id="270" r:id="rId10"/>
    <p:sldId id="266" r:id="rId11"/>
    <p:sldId id="271" r:id="rId12"/>
    <p:sldId id="272" r:id="rId13"/>
    <p:sldId id="273" r:id="rId14"/>
    <p:sldId id="278" r:id="rId15"/>
    <p:sldId id="275" r:id="rId16"/>
    <p:sldId id="276" r:id="rId17"/>
    <p:sldId id="262" r:id="rId18"/>
    <p:sldId id="277" r:id="rId19"/>
    <p:sldId id="27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D5FF4-652F-4E0D-A6C3-00E1B8ED482B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99642-8D4D-47F5-A229-C153C649E1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62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gent_Orange#mediaviewer/File:A_vietnamese_Professor_is_pictured_with_a_group_of_handicapped_children.jpg" TargetMode="External"/><Relationship Id="rId13" Type="http://schemas.openxmlformats.org/officeDocument/2006/relationships/hyperlink" Target="http://www.ecouterre.com/emergency-bra-doubles-as-a-gas-mask-when-disaster-strikes/emergency-bra-4/" TargetMode="External"/><Relationship Id="rId3" Type="http://schemas.openxmlformats.org/officeDocument/2006/relationships/hyperlink" Target="http://de.wikipedia.org/wiki/Datei:Livens_gas_projector_loading.jpg" TargetMode="External"/><Relationship Id="rId7" Type="http://schemas.openxmlformats.org/officeDocument/2006/relationships/hyperlink" Target="http://cs.wikipedia.org/wiki/Agent_Orange#mediaviewer/File:Defoliation_agent_spraying.jpg" TargetMode="External"/><Relationship Id="rId12" Type="http://schemas.openxmlformats.org/officeDocument/2006/relationships/hyperlink" Target="http://www.instructables.com/file/FQU5LXYGUS75MUF" TargetMode="External"/><Relationship Id="rId2" Type="http://schemas.openxmlformats.org/officeDocument/2006/relationships/hyperlink" Target="http://cs.wikipedia.org/wiki/Chemick%C3%A1_zbra%C5%88#mediaviewer/File:Poison_gas_attac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skatelevize.cz/ct24/svet/84338-smrt-cihala-v-tokijskem-metru-tehdy-zabijel-sarin/" TargetMode="External"/><Relationship Id="rId11" Type="http://schemas.openxmlformats.org/officeDocument/2006/relationships/hyperlink" Target="http://www.instructables.com/file/FA9MQVRGUS74XON" TargetMode="External"/><Relationship Id="rId5" Type="http://schemas.openxmlformats.org/officeDocument/2006/relationships/hyperlink" Target="http://202.194.48.102/englishonline/news/cjzh/2003415212102.htm" TargetMode="External"/><Relationship Id="rId10" Type="http://schemas.openxmlformats.org/officeDocument/2006/relationships/hyperlink" Target="http://www.hzscr.cz/clanek/hzs-hlavniho-mesta-prahy-menu-ochrana-obyvatelstva-prostredky-individualni-ochrany-prostredky-individualni-ochrany.aspx" TargetMode="External"/><Relationship Id="rId4" Type="http://schemas.openxmlformats.org/officeDocument/2006/relationships/hyperlink" Target="http://cs.wikipedia.org/wiki/Chemick%C3%A1_zbra%C5%88#mediaviewer/File:Mustard_gas_burns.jpg" TargetMode="External"/><Relationship Id="rId9" Type="http://schemas.openxmlformats.org/officeDocument/2006/relationships/hyperlink" Target="http://www.zachranny-kruh.cz/prostredky-individualni-ochran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728192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smtClean="0"/>
              <a:t>Bojové chemické látky</a:t>
            </a:r>
            <a:br>
              <a:rPr lang="cs-CZ" sz="4800" b="1" dirty="0" smtClean="0"/>
            </a:br>
            <a:r>
              <a:rPr lang="cs-CZ" sz="4800" dirty="0"/>
              <a:t/>
            </a:r>
            <a:br>
              <a:rPr lang="cs-CZ" sz="4800" dirty="0"/>
            </a:br>
            <a:endParaRPr lang="cs-CZ" sz="4800" b="1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1052736"/>
          </a:xfrm>
        </p:spPr>
        <p:txBody>
          <a:bodyPr>
            <a:noAutofit/>
          </a:bodyPr>
          <a:lstStyle/>
          <a:p>
            <a:r>
              <a:rPr lang="cs-CZ" sz="1600" dirty="0" smtClean="0"/>
              <a:t>Materiál je součástí projektu „Odraz 1. světové války v moderní výuce“ a je prostřednictvím „Programu na podporu činnosti nestátních neziskových organizací působících v oblasti předškolního, základního a středního vzdělávání v roce 2014“ spolufinancován MŠMT.</a:t>
            </a:r>
            <a:endParaRPr lang="cs-CZ" sz="1600" dirty="0"/>
          </a:p>
        </p:txBody>
      </p:sp>
      <p:pic>
        <p:nvPicPr>
          <p:cNvPr id="1026" name="Picture 2" descr="C:\Users\PC01\Desktop\mej\2012 2013\propagace\new logo\LOGO 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1865817" cy="20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icm.cz/files/user-126/msmt_logo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326381" cy="20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1" y="3212976"/>
            <a:ext cx="25241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 descr="Guru sekty Óm šinrikjó Šókó Asaha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6318711" cy="3740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7812360" y="4221088"/>
            <a:ext cx="106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0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BCHL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r>
              <a:rPr lang="cs-CZ" b="1" dirty="0" smtClean="0"/>
              <a:t>Herbicidy</a:t>
            </a:r>
            <a:r>
              <a:rPr lang="cs-CZ" dirty="0" smtClean="0"/>
              <a:t> – např. defolianty způsobující opad listů – se užívají k likvidaci úrody a k odhalení vojenských úkrytů v lesích protivníka</a:t>
            </a:r>
          </a:p>
          <a:p>
            <a:r>
              <a:rPr lang="cs-CZ" dirty="0" smtClean="0"/>
              <a:t>V letech 1962 – 1971 ve 2. vietnamské válce použila armáda USA v jižním Vietnamu směs 2 herbicidů označovanou jako Agent Orange</a:t>
            </a:r>
          </a:p>
          <a:p>
            <a:r>
              <a:rPr lang="cs-CZ" dirty="0" smtClean="0"/>
              <a:t>Směs byla kontaminována vysoce jedovatým dioxinem, který vážně poškozuje lidské zdraví a zvyšuje riziko postižení lidských plodů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1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5763"/>
            <a:ext cx="60960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60212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52" y="697905"/>
            <a:ext cx="7719587" cy="53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12852" y="6165304"/>
            <a:ext cx="138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3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/>
              <a:t>Mezinárodní úmluvy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4857403"/>
          </a:xfrm>
        </p:spPr>
        <p:txBody>
          <a:bodyPr>
            <a:normAutofit fontScale="92500"/>
          </a:bodyPr>
          <a:lstStyle/>
          <a:p>
            <a:pPr algn="just"/>
            <a:r>
              <a:rPr lang="cs-CZ" b="1" u="sng" dirty="0" smtClean="0"/>
              <a:t>Ženevský protokol </a:t>
            </a:r>
            <a:r>
              <a:rPr lang="cs-CZ" b="1" dirty="0" smtClean="0"/>
              <a:t>- mezinárodní </a:t>
            </a:r>
            <a:r>
              <a:rPr lang="cs-CZ" b="1" dirty="0"/>
              <a:t>úmluva o zákazu použití plynů a bakteriologických zbraní ve válce</a:t>
            </a:r>
            <a:r>
              <a:rPr lang="cs-CZ" dirty="0"/>
              <a:t> </a:t>
            </a:r>
            <a:r>
              <a:rPr lang="cs-CZ" dirty="0" smtClean="0"/>
              <a:t>je dohoda </a:t>
            </a:r>
            <a:r>
              <a:rPr lang="cs-CZ" dirty="0"/>
              <a:t>zakazující jako první </a:t>
            </a:r>
            <a:r>
              <a:rPr lang="cs-CZ" dirty="0" smtClean="0"/>
              <a:t>použít chemické či biologické zbraně ve válce – podepsána v roce</a:t>
            </a:r>
            <a:r>
              <a:rPr lang="cs-CZ" dirty="0"/>
              <a:t> </a:t>
            </a:r>
            <a:r>
              <a:rPr lang="cs-CZ" dirty="0" smtClean="0"/>
              <a:t>1925</a:t>
            </a:r>
          </a:p>
          <a:p>
            <a:pPr algn="just"/>
            <a:r>
              <a:rPr lang="cs-CZ" b="1" u="sng" dirty="0" smtClean="0"/>
              <a:t>Úmluva </a:t>
            </a:r>
            <a:r>
              <a:rPr lang="cs-CZ" b="1" u="sng" dirty="0"/>
              <a:t>o zákazu vývoje, výroby, hromadění zásob a použití chemických zbraní a jejich </a:t>
            </a:r>
            <a:r>
              <a:rPr lang="cs-CZ" b="1" u="sng" dirty="0" smtClean="0"/>
              <a:t>zničení</a:t>
            </a:r>
            <a:r>
              <a:rPr lang="cs-CZ" dirty="0" smtClean="0"/>
              <a:t> - 1993, podepsalo 189 zemí, nepodepsaly 4 – Egypt, KLDR, Angola, Jižní Súdán. Izrael smlouvu podepsal, ale neratifikoval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5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4912179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Prostředky improvizované ochrany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25" y="692696"/>
            <a:ext cx="3744416" cy="565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" y="3933056"/>
            <a:ext cx="6048672" cy="133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6159978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48264" y="615997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3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3033"/>
            <a:ext cx="3424122" cy="51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18" y="683033"/>
            <a:ext cx="4722659" cy="514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10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56118" y="5949280"/>
            <a:ext cx="113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3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0" y="462454"/>
            <a:ext cx="8091704" cy="595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12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3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Proč tato improvizovaná ochrana není dostatečná?</a:t>
            </a:r>
            <a:endParaRPr lang="cs-CZ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408712" cy="477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61653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8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cs-CZ" sz="1800" b="1" dirty="0" smtClean="0"/>
              <a:t>Zdroje:</a:t>
            </a:r>
            <a:endParaRPr lang="cs-CZ" sz="1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49288"/>
            <a:ext cx="8229600" cy="6408712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cs-CZ" sz="2100" dirty="0">
                <a:hlinkClick r:id="rId2"/>
              </a:rPr>
              <a:t>http://</a:t>
            </a:r>
            <a:r>
              <a:rPr lang="cs-CZ" sz="2100" dirty="0" smtClean="0">
                <a:hlinkClick r:id="rId2"/>
              </a:rPr>
              <a:t>cs.wikipedia.org/wiki/Chemick%C3%A1_zbra%C5%88#mediaviewer/File:Poison_gas_attack.jpg</a:t>
            </a:r>
            <a:endParaRPr lang="cs-CZ" sz="2100" dirty="0" smtClean="0"/>
          </a:p>
          <a:p>
            <a:pPr>
              <a:buFont typeface="+mj-lt"/>
              <a:buAutoNum type="arabicPeriod"/>
            </a:pPr>
            <a:r>
              <a:rPr lang="cs-CZ" sz="2100" dirty="0">
                <a:hlinkClick r:id="rId3"/>
              </a:rPr>
              <a:t>http://</a:t>
            </a:r>
            <a:r>
              <a:rPr lang="cs-CZ" sz="2100" dirty="0" smtClean="0">
                <a:hlinkClick r:id="rId3"/>
              </a:rPr>
              <a:t>de.wikipedia.org/wiki/Datei:Livens_gas_projector_loading.jpg</a:t>
            </a:r>
            <a:endParaRPr lang="cs-CZ" sz="2100" dirty="0" smtClean="0"/>
          </a:p>
          <a:p>
            <a:pPr>
              <a:buFont typeface="+mj-lt"/>
              <a:buAutoNum type="arabicPeriod"/>
            </a:pPr>
            <a:r>
              <a:rPr lang="cs-CZ" sz="2100" dirty="0" smtClean="0">
                <a:hlinkClick r:id="rId4"/>
              </a:rPr>
              <a:t>http</a:t>
            </a:r>
            <a:r>
              <a:rPr lang="cs-CZ" sz="2100" dirty="0">
                <a:hlinkClick r:id="rId4"/>
              </a:rPr>
              <a:t>://</a:t>
            </a:r>
            <a:r>
              <a:rPr lang="cs-CZ" sz="2100" dirty="0" smtClean="0">
                <a:hlinkClick r:id="rId4"/>
              </a:rPr>
              <a:t>cs.wikipedia.org/wiki/Chemick%C3%A1_zbra%C5%88#mediaviewer/File:Mustard_gas_burns.jpg</a:t>
            </a:r>
            <a:endParaRPr lang="cs-CZ" sz="2100" dirty="0" smtClean="0"/>
          </a:p>
          <a:p>
            <a:pPr>
              <a:buFont typeface="+mj-lt"/>
              <a:buAutoNum type="arabicPeriod"/>
            </a:pPr>
            <a:r>
              <a:rPr lang="cs-CZ" sz="2100" dirty="0">
                <a:hlinkClick r:id="rId5"/>
              </a:rPr>
              <a:t>http://</a:t>
            </a:r>
            <a:r>
              <a:rPr lang="cs-CZ" sz="2100" dirty="0" smtClean="0">
                <a:hlinkClick r:id="rId5"/>
              </a:rPr>
              <a:t>202.194.48.102/englishonline/news/cjzh/2003415212102.htm</a:t>
            </a:r>
            <a:endParaRPr lang="cs-CZ" sz="2100" dirty="0" smtClean="0"/>
          </a:p>
          <a:p>
            <a:pPr>
              <a:buFont typeface="+mj-lt"/>
              <a:buAutoNum type="arabicPeriod"/>
            </a:pPr>
            <a:r>
              <a:rPr lang="cs-CZ" sz="2100" dirty="0">
                <a:hlinkClick r:id="rId6"/>
              </a:rPr>
              <a:t>http://www.ceskatelevize.cz/ct24/svet/84338-smrt-cihala-v-tokijskem-metru-tehdy-zabijel-sarin</a:t>
            </a:r>
            <a:r>
              <a:rPr lang="cs-CZ" sz="2100" dirty="0" smtClean="0">
                <a:hlinkClick r:id="rId6"/>
              </a:rPr>
              <a:t>/</a:t>
            </a:r>
            <a:endParaRPr lang="cs-CZ" sz="2100" dirty="0" smtClean="0"/>
          </a:p>
          <a:p>
            <a:pPr>
              <a:buFont typeface="+mj-lt"/>
              <a:buAutoNum type="arabicPeriod"/>
            </a:pPr>
            <a:r>
              <a:rPr lang="cs-CZ" sz="2100" dirty="0">
                <a:hlinkClick r:id="rId7"/>
              </a:rPr>
              <a:t>http://</a:t>
            </a:r>
            <a:r>
              <a:rPr lang="cs-CZ" sz="2100" dirty="0" smtClean="0">
                <a:hlinkClick r:id="rId7"/>
              </a:rPr>
              <a:t>cs.wikipedia.org/wiki/Agent_Orange#mediaviewer/File:Defoliation_agent_spraying.jpg</a:t>
            </a:r>
            <a:endParaRPr lang="cs-CZ" sz="2100" dirty="0" smtClean="0"/>
          </a:p>
          <a:p>
            <a:pPr>
              <a:buFont typeface="+mj-lt"/>
              <a:buAutoNum type="arabicPeriod"/>
            </a:pPr>
            <a:r>
              <a:rPr lang="cs-CZ" sz="2100" dirty="0">
                <a:hlinkClick r:id="rId8"/>
              </a:rPr>
              <a:t>http://</a:t>
            </a:r>
            <a:r>
              <a:rPr lang="cs-CZ" sz="2100" dirty="0" smtClean="0">
                <a:hlinkClick r:id="rId8"/>
              </a:rPr>
              <a:t>cs.wikipedia.org/wiki/Agent_Orange#mediaviewer/File:A_vietnamese_Professor_is_pictured_with_a_group_of_handicapped_children.jpg</a:t>
            </a:r>
            <a:endParaRPr lang="cs-CZ" sz="2100" dirty="0" smtClean="0"/>
          </a:p>
          <a:p>
            <a:pPr>
              <a:buFont typeface="+mj-lt"/>
              <a:buAutoNum type="arabicPeriod"/>
            </a:pPr>
            <a:r>
              <a:rPr lang="cs-CZ" sz="2100" dirty="0">
                <a:hlinkClick r:id="rId9"/>
              </a:rPr>
              <a:t>http://</a:t>
            </a:r>
            <a:r>
              <a:rPr lang="cs-CZ" sz="2100" dirty="0" smtClean="0">
                <a:hlinkClick r:id="rId9"/>
              </a:rPr>
              <a:t>www.zachranny-kruh.cz/prostredky-individualni-ochrany.html</a:t>
            </a:r>
            <a:endParaRPr lang="cs-CZ" sz="2100" dirty="0" smtClean="0"/>
          </a:p>
          <a:p>
            <a:pPr>
              <a:buFont typeface="+mj-lt"/>
              <a:buAutoNum type="arabicPeriod"/>
            </a:pPr>
            <a:r>
              <a:rPr lang="cs-CZ" sz="2100" dirty="0">
                <a:hlinkClick r:id="rId9"/>
              </a:rPr>
              <a:t>http://</a:t>
            </a:r>
            <a:r>
              <a:rPr lang="cs-CZ" sz="2100" dirty="0" smtClean="0">
                <a:hlinkClick r:id="rId9"/>
              </a:rPr>
              <a:t>www.zachranny-kruh.cz/prostredky-individualni-ochrany.html</a:t>
            </a:r>
            <a:endParaRPr lang="cs-CZ" sz="2100" dirty="0" smtClean="0"/>
          </a:p>
          <a:p>
            <a:pPr>
              <a:buFont typeface="+mj-lt"/>
              <a:buAutoNum type="arabicPeriod"/>
            </a:pPr>
            <a:r>
              <a:rPr lang="cs-CZ" sz="2100" dirty="0">
                <a:hlinkClick r:id="rId10"/>
              </a:rPr>
              <a:t>http://</a:t>
            </a:r>
            <a:r>
              <a:rPr lang="cs-CZ" sz="2100" dirty="0" smtClean="0">
                <a:hlinkClick r:id="rId10"/>
              </a:rPr>
              <a:t>www.hzscr.cz/clanek/hzs-hlavniho-mesta-prahy-menu-ochrana-obyvatelstva-prostredky-individualni-ochrany-prostredky-individualni-ochrany.aspx</a:t>
            </a:r>
            <a:endParaRPr lang="cs-CZ" sz="2100" dirty="0" smtClean="0"/>
          </a:p>
          <a:p>
            <a:pPr>
              <a:buFont typeface="+mj-lt"/>
              <a:buAutoNum type="arabicPeriod"/>
            </a:pPr>
            <a:r>
              <a:rPr lang="cs-CZ" sz="2100" dirty="0">
                <a:hlinkClick r:id="rId11"/>
              </a:rPr>
              <a:t>http://</a:t>
            </a:r>
            <a:r>
              <a:rPr lang="cs-CZ" sz="2100" dirty="0" smtClean="0">
                <a:hlinkClick r:id="rId11"/>
              </a:rPr>
              <a:t>www.instructables.com/file/FA9MQVRGUS74XON</a:t>
            </a:r>
            <a:endParaRPr lang="cs-CZ" sz="2100" dirty="0" smtClean="0"/>
          </a:p>
          <a:p>
            <a:pPr>
              <a:buFont typeface="+mj-lt"/>
              <a:buAutoNum type="arabicPeriod"/>
            </a:pPr>
            <a:r>
              <a:rPr lang="cs-CZ" sz="2100" dirty="0">
                <a:hlinkClick r:id="rId12"/>
              </a:rPr>
              <a:t>http://</a:t>
            </a:r>
            <a:r>
              <a:rPr lang="cs-CZ" sz="2100" dirty="0" smtClean="0">
                <a:hlinkClick r:id="rId12"/>
              </a:rPr>
              <a:t>www.instructables.com/file/FQU5LXYGUS75MUF</a:t>
            </a:r>
            <a:endParaRPr lang="cs-CZ" sz="2100" dirty="0" smtClean="0"/>
          </a:p>
          <a:p>
            <a:pPr>
              <a:buFont typeface="+mj-lt"/>
              <a:buAutoNum type="arabicPeriod"/>
            </a:pPr>
            <a:r>
              <a:rPr lang="cs-CZ" sz="2100" dirty="0">
                <a:hlinkClick r:id="rId13"/>
              </a:rPr>
              <a:t>http://www.ecouterre.com/emergency-bra-doubles-as-a-gas-mask-when-disaster-strikes/emergency-bra-4</a:t>
            </a:r>
            <a:r>
              <a:rPr lang="cs-CZ" sz="2100" dirty="0" smtClean="0">
                <a:hlinkClick r:id="rId13"/>
              </a:rPr>
              <a:t>/</a:t>
            </a:r>
            <a:endParaRPr lang="cs-CZ" sz="2100" dirty="0" smtClean="0"/>
          </a:p>
          <a:p>
            <a:pPr marL="0" indent="0">
              <a:buNone/>
            </a:pPr>
            <a:endParaRPr lang="cs-CZ" sz="1900" dirty="0" smtClean="0"/>
          </a:p>
          <a:p>
            <a:pPr marL="0" indent="0">
              <a:buNone/>
            </a:pPr>
            <a:r>
              <a:rPr lang="cs-CZ" sz="2100" b="1" dirty="0"/>
              <a:t>Autor: </a:t>
            </a:r>
            <a:r>
              <a:rPr lang="cs-CZ" sz="2100" dirty="0"/>
              <a:t>Mgr. Soňa </a:t>
            </a:r>
            <a:r>
              <a:rPr lang="cs-CZ" sz="2100" dirty="0" err="1"/>
              <a:t>Krampolová</a:t>
            </a:r>
            <a:r>
              <a:rPr lang="cs-CZ" sz="2100" dirty="0"/>
              <a:t>, e-mail: krampolova@eko-g.cz</a:t>
            </a:r>
          </a:p>
          <a:p>
            <a:pPr marL="0" indent="0">
              <a:buNone/>
            </a:pPr>
            <a:endParaRPr lang="cs-CZ" sz="2100" dirty="0" smtClean="0"/>
          </a:p>
          <a:p>
            <a:pPr>
              <a:buFont typeface="+mj-lt"/>
              <a:buAutoNum type="arabicPeriod"/>
            </a:pPr>
            <a:endParaRPr lang="cs-CZ" sz="1800" dirty="0" smtClean="0"/>
          </a:p>
          <a:p>
            <a:pPr>
              <a:buFont typeface="+mj-lt"/>
              <a:buAutoNum type="arabicPeriod"/>
            </a:pPr>
            <a:endParaRPr lang="cs-CZ" sz="1800" dirty="0" smtClean="0"/>
          </a:p>
          <a:p>
            <a:pPr>
              <a:buFont typeface="+mj-lt"/>
              <a:buAutoNum type="arabicPeriod"/>
            </a:pPr>
            <a:endParaRPr lang="cs-CZ" sz="1800" dirty="0" smtClean="0"/>
          </a:p>
          <a:p>
            <a:pPr>
              <a:buFont typeface="+mj-lt"/>
              <a:buAutoNum type="arabicPeriod"/>
            </a:pPr>
            <a:endParaRPr lang="cs-CZ" sz="1800" dirty="0" smtClean="0"/>
          </a:p>
          <a:p>
            <a:pPr>
              <a:buFont typeface="+mj-lt"/>
              <a:buAutoNum type="arabicPeriod"/>
            </a:pPr>
            <a:endParaRPr lang="cs-CZ" sz="1800" dirty="0" smtClean="0"/>
          </a:p>
          <a:p>
            <a:pPr>
              <a:buFont typeface="+mj-lt"/>
              <a:buAutoNum type="arabicPeriod"/>
            </a:pPr>
            <a:endParaRPr lang="cs-CZ" sz="1800" dirty="0" smtClean="0"/>
          </a:p>
          <a:p>
            <a:pPr>
              <a:buFont typeface="+mj-lt"/>
              <a:buAutoNum type="arabicPeriod"/>
            </a:pPr>
            <a:endParaRPr lang="cs-CZ" sz="1800" dirty="0" smtClean="0"/>
          </a:p>
          <a:p>
            <a:pPr>
              <a:buFont typeface="+mj-lt"/>
              <a:buAutoNum type="arabicPeriod"/>
            </a:pPr>
            <a:endParaRPr lang="cs-CZ" sz="1800" dirty="0" smtClean="0"/>
          </a:p>
          <a:p>
            <a:pPr>
              <a:buFont typeface="+mj-lt"/>
              <a:buAutoNum type="arabicPeriod"/>
            </a:pPr>
            <a:endParaRPr lang="cs-CZ" sz="1800" dirty="0" smtClean="0"/>
          </a:p>
          <a:p>
            <a:pPr>
              <a:buFont typeface="+mj-lt"/>
              <a:buAutoNum type="arabicPeriod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467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62" y="752395"/>
            <a:ext cx="7654370" cy="526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06062" y="61653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79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47" y="697840"/>
            <a:ext cx="7112653" cy="53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59747" y="6237312"/>
            <a:ext cx="178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7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použití chemické zbraně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Hromadný útok chlórem poblíž belgického </a:t>
            </a:r>
            <a:r>
              <a:rPr lang="cs-CZ" dirty="0" err="1" smtClean="0"/>
              <a:t>Ypres</a:t>
            </a:r>
            <a:r>
              <a:rPr lang="cs-CZ" dirty="0" smtClean="0"/>
              <a:t> v dubnu 1915 německou armádou</a:t>
            </a:r>
          </a:p>
          <a:p>
            <a:r>
              <a:rPr lang="cs-CZ" dirty="0" smtClean="0"/>
              <a:t>Ze 6000 lahví bylo vypuštěno 150 tun chlóru podél frontové linie o délce 6 km</a:t>
            </a:r>
          </a:p>
          <a:p>
            <a:r>
              <a:rPr lang="cs-CZ" dirty="0" smtClean="0"/>
              <a:t>Spojenecké jednotky nebyly na útok připraveny, bylo zasaženo asi 15 tis. osob</a:t>
            </a:r>
          </a:p>
          <a:p>
            <a:r>
              <a:rPr lang="cs-CZ" dirty="0" smtClean="0"/>
              <a:t>5 – 6 tis. lidí zemřelo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Dusivé chemické látky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Způsobují otok plic a následně udušení</a:t>
            </a:r>
          </a:p>
          <a:p>
            <a:r>
              <a:rPr lang="cs-CZ" dirty="0" smtClean="0"/>
              <a:t>Patří mezi ně chlór a fosgen </a:t>
            </a:r>
          </a:p>
          <a:p>
            <a:r>
              <a:rPr lang="cs-CZ" dirty="0" smtClean="0"/>
              <a:t>Spolehlivou ochranou je plynová maska s účinnými filtry</a:t>
            </a:r>
          </a:p>
          <a:p>
            <a:r>
              <a:rPr lang="cs-CZ" dirty="0" smtClean="0"/>
              <a:t>Proto byl v 1. světové válce použit i jiný typ chemických zbraní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4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9" y="703836"/>
            <a:ext cx="7648445" cy="546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39979" y="6165304"/>
            <a:ext cx="138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8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Zpuchýřující látky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Látka Yperit byla poprvé použita v roce 1917 opět u města </a:t>
            </a:r>
            <a:r>
              <a:rPr lang="cs-CZ" dirty="0" err="1" smtClean="0"/>
              <a:t>Ypres</a:t>
            </a:r>
            <a:r>
              <a:rPr lang="cs-CZ" dirty="0" smtClean="0"/>
              <a:t> německou armádou</a:t>
            </a:r>
          </a:p>
          <a:p>
            <a:r>
              <a:rPr lang="cs-CZ" dirty="0" smtClean="0"/>
              <a:t>Tyto látky pronikají povrchem těla, poškozují kůži – vznikají puchýře a tkáň se špatně hojí</a:t>
            </a:r>
          </a:p>
          <a:p>
            <a:r>
              <a:rPr lang="cs-CZ" dirty="0" smtClean="0"/>
              <a:t>Poškozují i vnitřní orgány – játra, plíce</a:t>
            </a:r>
          </a:p>
          <a:p>
            <a:r>
              <a:rPr lang="cs-CZ" dirty="0" smtClean="0"/>
              <a:t>Území zůstává zamořené až několik dnů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1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3775"/>
            <a:ext cx="5760639" cy="631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61653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7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Nervově-paralytické látky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Začaly se vyvíjet ve 30. letech 20. století</a:t>
            </a:r>
          </a:p>
          <a:p>
            <a:r>
              <a:rPr lang="cs-CZ" dirty="0" smtClean="0"/>
              <a:t>Ve 2. světové válce nebyly naštěstí žádné BCHL použity</a:t>
            </a:r>
          </a:p>
          <a:p>
            <a:r>
              <a:rPr lang="cs-CZ" dirty="0" smtClean="0"/>
              <a:t>Pronikají do těla všemi cestami</a:t>
            </a:r>
          </a:p>
          <a:p>
            <a:r>
              <a:rPr lang="cs-CZ" dirty="0" smtClean="0"/>
              <a:t>Zpočátku zasažený nic nepociťuje, pak nastává rychlá smrt způsobená vyřazením nervové soustavy z činnosti</a:t>
            </a:r>
          </a:p>
          <a:p>
            <a:r>
              <a:rPr lang="cs-CZ" dirty="0" smtClean="0"/>
              <a:t>Patří sem sarin a </a:t>
            </a:r>
            <a:r>
              <a:rPr lang="cs-CZ" dirty="0" err="1" smtClean="0"/>
              <a:t>soman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5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374</Words>
  <Application>Microsoft Office PowerPoint</Application>
  <PresentationFormat>Předvádění na obrazovce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 Bojové chemické látky  </vt:lpstr>
      <vt:lpstr>Prezentace aplikace PowerPoint</vt:lpstr>
      <vt:lpstr>Prezentace aplikace PowerPoint</vt:lpstr>
      <vt:lpstr>První použití chemické zbraně</vt:lpstr>
      <vt:lpstr>Dusivé chemické látky</vt:lpstr>
      <vt:lpstr>Prezentace aplikace PowerPoint</vt:lpstr>
      <vt:lpstr>Zpuchýřující látky</vt:lpstr>
      <vt:lpstr>Prezentace aplikace PowerPoint</vt:lpstr>
      <vt:lpstr>Nervově-paralytické látky</vt:lpstr>
      <vt:lpstr>Prezentace aplikace PowerPoint</vt:lpstr>
      <vt:lpstr>Další BCHL</vt:lpstr>
      <vt:lpstr>Prezentace aplikace PowerPoint</vt:lpstr>
      <vt:lpstr>Prezentace aplikace PowerPoint</vt:lpstr>
      <vt:lpstr>Mezinárodní úmluvy</vt:lpstr>
      <vt:lpstr>Prostředky improvizované ochrany</vt:lpstr>
      <vt:lpstr>Prezentace aplikace PowerPoint</vt:lpstr>
      <vt:lpstr>Prezentace aplikace PowerPoint</vt:lpstr>
      <vt:lpstr>Proč tato improvizovaná ochrana není dostatečná?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Chemické bojové plyny</dc:title>
  <dc:creator>krampolova</dc:creator>
  <cp:lastModifiedBy>krampolova</cp:lastModifiedBy>
  <cp:revision>34</cp:revision>
  <dcterms:created xsi:type="dcterms:W3CDTF">2014-10-21T08:06:21Z</dcterms:created>
  <dcterms:modified xsi:type="dcterms:W3CDTF">2014-11-27T07:59:01Z</dcterms:modified>
</cp:coreProperties>
</file>