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33277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3036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23843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4305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2954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63835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6391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0720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8864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1155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7578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21930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4147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5205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901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Shape 39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40" name="Shape 40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1pPr>
            <a:lvl2pPr lvl="1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2pPr>
            <a:lvl3pPr lvl="2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3pPr>
            <a:lvl4pPr lvl="3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4pPr>
            <a:lvl5pPr lvl="4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5pPr>
            <a:lvl6pPr lvl="5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6pPr>
            <a:lvl7pPr lvl="6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7pPr>
            <a:lvl8pPr lvl="7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8pPr>
            <a:lvl9pPr lvl="8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7" lvl="0" indent="-252412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900">
                <a:solidFill>
                  <a:schemeClr val="dk1"/>
                </a:solidFill>
              </a:defRPr>
            </a:lvl1pPr>
            <a:lvl2pPr marL="639762" lvl="1" indent="-214312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600">
                <a:solidFill>
                  <a:schemeClr val="dk1"/>
                </a:solidFill>
              </a:defRPr>
            </a:lvl2pPr>
            <a:lvl3pPr marL="914400" lvl="2" indent="-1619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300">
                <a:solidFill>
                  <a:schemeClr val="dk1"/>
                </a:solidFill>
              </a:defRPr>
            </a:lvl3pPr>
            <a:lvl4pPr marL="1371600" lvl="3" indent="-1714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4pPr>
            <a:lvl5pPr marL="1828800" lvl="4" indent="-17780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397061" y="2054591"/>
            <a:ext cx="8572500" cy="2923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cs-CZ" sz="3600" b="1" i="0" u="none" strike="noStrike" cap="small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Elementaristika</a:t>
            </a:r>
            <a:r>
              <a:rPr lang="cs-CZ" sz="3600" b="1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elektronických informací</a:t>
            </a:r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cs-CZ" sz="800" b="1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cs-CZ" sz="800" b="1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900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V. Textový </a:t>
            </a:r>
            <a:r>
              <a:rPr lang="cs-CZ" sz="2900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procesor</a:t>
            </a:r>
            <a:r>
              <a:rPr lang="cs-CZ" sz="2900" b="0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cs-CZ" sz="2900" b="0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900" b="0" i="1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sloupce, oddíly, tabulky, úpravy struktury textu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1330512" y="51927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Jiří Leipert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754" y="79408"/>
            <a:ext cx="5088164" cy="124282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Úpravy struktury textu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462" y="2014538"/>
            <a:ext cx="5191125" cy="3762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09350" y="3567537"/>
            <a:ext cx="3219450" cy="93345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/>
          <p:nvPr/>
        </p:nvSpPr>
        <p:spPr>
          <a:xfrm>
            <a:off x="418650" y="3567537"/>
            <a:ext cx="1834200" cy="15453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7087525" y="3510812"/>
            <a:ext cx="478800" cy="508799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5764650" y="4019612"/>
            <a:ext cx="478800" cy="508799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Úpravy/náhrady textu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odstranění přebytečných mezer, tabulátorů, konců odstavce apod.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redukce mezer 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záměna mezery za pevnou mezeru   v           v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°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substituce signifikantních prvků formátování (zachování formátovacího prvku před následným odstraněním dalších souvisejících nevhodných forem)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vyhledání použitého formátování a jeho náhrada za adekvátní styl znaku </a:t>
            </a:r>
          </a:p>
        </p:txBody>
      </p:sp>
      <p:grpSp>
        <p:nvGrpSpPr>
          <p:cNvPr id="151" name="Shape 151"/>
          <p:cNvGrpSpPr/>
          <p:nvPr/>
        </p:nvGrpSpPr>
        <p:grpSpPr>
          <a:xfrm>
            <a:off x="3470184" y="2704300"/>
            <a:ext cx="1157291" cy="254000"/>
            <a:chOff x="3400171" y="2794000"/>
            <a:chExt cx="1157985" cy="254000"/>
          </a:xfrm>
        </p:grpSpPr>
        <p:sp>
          <p:nvSpPr>
            <p:cNvPr id="152" name="Shape 152"/>
            <p:cNvSpPr/>
            <p:nvPr/>
          </p:nvSpPr>
          <p:spPr>
            <a:xfrm>
              <a:off x="3590671" y="2867025"/>
              <a:ext cx="107949" cy="10794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3877055" y="2794000"/>
              <a:ext cx="382269" cy="254000"/>
            </a:xfrm>
            <a:prstGeom prst="rightArrow">
              <a:avLst>
                <a:gd name="adj1" fmla="val 20278"/>
                <a:gd name="adj2" fmla="val 80936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4450207" y="2867025"/>
              <a:ext cx="107949" cy="10794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3400171" y="2867025"/>
              <a:ext cx="107949" cy="10794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56" name="Shape 156"/>
          <p:cNvGrpSpPr/>
          <p:nvPr/>
        </p:nvGrpSpPr>
        <p:grpSpPr>
          <a:xfrm>
            <a:off x="6334136" y="3233056"/>
            <a:ext cx="1269999" cy="254000"/>
            <a:chOff x="6333871" y="3279775"/>
            <a:chExt cx="1269999" cy="254000"/>
          </a:xfrm>
        </p:grpSpPr>
        <p:sp>
          <p:nvSpPr>
            <p:cNvPr id="157" name="Shape 157"/>
            <p:cNvSpPr/>
            <p:nvPr/>
          </p:nvSpPr>
          <p:spPr>
            <a:xfrm>
              <a:off x="6333871" y="3343910"/>
              <a:ext cx="107949" cy="10794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6676771" y="3343910"/>
              <a:ext cx="107949" cy="10794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7495921" y="3353435"/>
              <a:ext cx="107949" cy="10794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6972681" y="3279775"/>
              <a:ext cx="382269" cy="254000"/>
            </a:xfrm>
            <a:prstGeom prst="rightArrow">
              <a:avLst>
                <a:gd name="adj1" fmla="val 20278"/>
                <a:gd name="adj2" fmla="val 80936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1" name="Shape 161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162" name="Shape 1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7150" y="3074307"/>
            <a:ext cx="1866900" cy="57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Nástroj Najít/Nahradit  </a:t>
            </a:r>
            <a:r>
              <a:rPr lang="cs-CZ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Ctrl+H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169" name="Shape 1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0150" y="1700213"/>
            <a:ext cx="6610350" cy="4867275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Shape 170"/>
          <p:cNvSpPr/>
          <p:nvPr/>
        </p:nvSpPr>
        <p:spPr>
          <a:xfrm>
            <a:off x="2095500" y="2400300"/>
            <a:ext cx="704850" cy="400049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3508750" y="3458900"/>
            <a:ext cx="1329375" cy="2372434"/>
          </a:xfrm>
          <a:custGeom>
            <a:avLst/>
            <a:gdLst/>
            <a:ahLst/>
            <a:cxnLst/>
            <a:rect l="0" t="0" r="0" b="0"/>
            <a:pathLst>
              <a:path w="53175" h="91706" extrusionOk="0">
                <a:moveTo>
                  <a:pt x="0" y="0"/>
                </a:moveTo>
                <a:cubicBezTo>
                  <a:pt x="8838" y="6844"/>
                  <a:pt x="50704" y="25784"/>
                  <a:pt x="53030" y="41069"/>
                </a:cubicBezTo>
                <a:cubicBezTo>
                  <a:pt x="55355" y="56353"/>
                  <a:pt x="20467" y="83266"/>
                  <a:pt x="13955" y="9170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triangle" w="lg" len="lg"/>
            <a:tailEnd type="triangle" w="lg" len="lg"/>
          </a:ln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Nástroj Najít/Nahradit  </a:t>
            </a:r>
            <a:r>
              <a:rPr lang="cs-CZ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Ctrl+H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grpSp>
        <p:nvGrpSpPr>
          <p:cNvPr id="178" name="Shape 178"/>
          <p:cNvGrpSpPr/>
          <p:nvPr/>
        </p:nvGrpSpPr>
        <p:grpSpPr>
          <a:xfrm>
            <a:off x="714375" y="3024188"/>
            <a:ext cx="3448050" cy="2085975"/>
            <a:chOff x="714375" y="3024188"/>
            <a:chExt cx="3448050" cy="2085975"/>
          </a:xfrm>
        </p:grpSpPr>
        <p:pic>
          <p:nvPicPr>
            <p:cNvPr id="179" name="Shape 17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14375" y="3024188"/>
              <a:ext cx="3448050" cy="2085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0" name="Shape 180"/>
            <p:cNvSpPr/>
            <p:nvPr/>
          </p:nvSpPr>
          <p:spPr>
            <a:xfrm>
              <a:off x="1190625" y="4657725"/>
              <a:ext cx="1066799" cy="190500"/>
            </a:xfrm>
            <a:prstGeom prst="rect">
              <a:avLst/>
            </a:prstGeom>
            <a:solidFill>
              <a:schemeClr val="accent1">
                <a:alpha val="24705"/>
              </a:schemeClr>
            </a:solidFill>
            <a:ln w="19050" cap="flat" cmpd="sng">
              <a:solidFill>
                <a:srgbClr val="3C3D6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1190625" y="3781425"/>
              <a:ext cx="1066799" cy="190500"/>
            </a:xfrm>
            <a:prstGeom prst="rect">
              <a:avLst/>
            </a:prstGeom>
            <a:solidFill>
              <a:schemeClr val="accent1">
                <a:alpha val="24705"/>
              </a:schemeClr>
            </a:solidFill>
            <a:ln w="19050" cap="flat" cmpd="sng">
              <a:solidFill>
                <a:srgbClr val="3C3D6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1190625" y="3552825"/>
              <a:ext cx="1066799" cy="190500"/>
            </a:xfrm>
            <a:prstGeom prst="rect">
              <a:avLst/>
            </a:prstGeom>
            <a:solidFill>
              <a:schemeClr val="accent1">
                <a:alpha val="24705"/>
              </a:schemeClr>
            </a:solidFill>
            <a:ln w="19050" cap="flat" cmpd="sng">
              <a:solidFill>
                <a:srgbClr val="3C3D6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83" name="Shape 183"/>
          <p:cNvGrpSpPr/>
          <p:nvPr/>
        </p:nvGrpSpPr>
        <p:grpSpPr>
          <a:xfrm>
            <a:off x="5295900" y="1709738"/>
            <a:ext cx="3086100" cy="4867275"/>
            <a:chOff x="5295900" y="1709738"/>
            <a:chExt cx="3086100" cy="4867275"/>
          </a:xfrm>
        </p:grpSpPr>
        <p:grpSp>
          <p:nvGrpSpPr>
            <p:cNvPr id="184" name="Shape 184"/>
            <p:cNvGrpSpPr/>
            <p:nvPr/>
          </p:nvGrpSpPr>
          <p:grpSpPr>
            <a:xfrm>
              <a:off x="5295900" y="1709738"/>
              <a:ext cx="2171700" cy="4867275"/>
              <a:chOff x="5295900" y="1709738"/>
              <a:chExt cx="2171700" cy="4867275"/>
            </a:xfrm>
          </p:grpSpPr>
          <p:pic>
            <p:nvPicPr>
              <p:cNvPr id="185" name="Shape 185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5295900" y="1709738"/>
                <a:ext cx="2171700" cy="48672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86" name="Shape 186"/>
              <p:cNvSpPr/>
              <p:nvPr/>
            </p:nvSpPr>
            <p:spPr>
              <a:xfrm>
                <a:off x="5381625" y="1743075"/>
                <a:ext cx="1914525" cy="200024"/>
              </a:xfrm>
              <a:prstGeom prst="rect">
                <a:avLst/>
              </a:prstGeom>
              <a:solidFill>
                <a:schemeClr val="accent1">
                  <a:alpha val="24705"/>
                </a:schemeClr>
              </a:solidFill>
              <a:ln w="19050" cap="flat" cmpd="sng">
                <a:solidFill>
                  <a:srgbClr val="3C3D6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>
                <a:off x="5381625" y="1981200"/>
                <a:ext cx="1914525" cy="200024"/>
              </a:xfrm>
              <a:prstGeom prst="rect">
                <a:avLst/>
              </a:prstGeom>
              <a:solidFill>
                <a:schemeClr val="accent1">
                  <a:alpha val="24705"/>
                </a:schemeClr>
              </a:solidFill>
              <a:ln w="19050" cap="flat" cmpd="sng">
                <a:solidFill>
                  <a:srgbClr val="3C3D6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>
                <a:off x="5381625" y="3286125"/>
                <a:ext cx="1914525" cy="200024"/>
              </a:xfrm>
              <a:prstGeom prst="rect">
                <a:avLst/>
              </a:prstGeom>
              <a:solidFill>
                <a:schemeClr val="accent1">
                  <a:alpha val="24705"/>
                </a:schemeClr>
              </a:solidFill>
              <a:ln w="19050" cap="flat" cmpd="sng">
                <a:solidFill>
                  <a:srgbClr val="3C3D6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9" name="Shape 189"/>
              <p:cNvSpPr/>
              <p:nvPr/>
            </p:nvSpPr>
            <p:spPr>
              <a:xfrm>
                <a:off x="5381625" y="3514725"/>
                <a:ext cx="1914525" cy="200024"/>
              </a:xfrm>
              <a:prstGeom prst="rect">
                <a:avLst/>
              </a:prstGeom>
              <a:solidFill>
                <a:schemeClr val="accent1">
                  <a:alpha val="24705"/>
                </a:schemeClr>
              </a:solidFill>
              <a:ln w="19050" cap="flat" cmpd="sng">
                <a:solidFill>
                  <a:srgbClr val="3C3D6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90" name="Shape 190"/>
              <p:cNvSpPr/>
              <p:nvPr/>
            </p:nvSpPr>
            <p:spPr>
              <a:xfrm>
                <a:off x="5381625" y="5038725"/>
                <a:ext cx="1914525" cy="200024"/>
              </a:xfrm>
              <a:prstGeom prst="rect">
                <a:avLst/>
              </a:prstGeom>
              <a:solidFill>
                <a:schemeClr val="accent1">
                  <a:alpha val="24705"/>
                </a:schemeClr>
              </a:solidFill>
              <a:ln w="19050" cap="flat" cmpd="sng">
                <a:solidFill>
                  <a:srgbClr val="3C3D6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>
                <a:off x="5381625" y="5695950"/>
                <a:ext cx="1914525" cy="200024"/>
              </a:xfrm>
              <a:prstGeom prst="rect">
                <a:avLst/>
              </a:prstGeom>
              <a:solidFill>
                <a:schemeClr val="accent1">
                  <a:alpha val="24705"/>
                </a:schemeClr>
              </a:solidFill>
              <a:ln w="19050" cap="flat" cmpd="sng">
                <a:solidFill>
                  <a:srgbClr val="3C3D6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sp>
          <p:nvSpPr>
            <p:cNvPr id="192" name="Shape 192"/>
            <p:cNvSpPr/>
            <p:nvPr/>
          </p:nvSpPr>
          <p:spPr>
            <a:xfrm>
              <a:off x="6410325" y="1847850"/>
              <a:ext cx="1971675" cy="1514474"/>
            </a:xfrm>
            <a:prstGeom prst="arc">
              <a:avLst>
                <a:gd name="adj1" fmla="val 15898086"/>
                <a:gd name="adj2" fmla="val 5729539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triangle" w="lg" len="lg"/>
              <a:tailEnd type="triangle" w="lg" len="lg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7761318" y="2057400"/>
              <a:ext cx="515906" cy="10156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cs-CZ" sz="6000" b="1" i="0" u="none" strike="noStrike" cap="none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×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Nástroj Najít/Nahradit  </a:t>
            </a:r>
            <a:r>
              <a:rPr lang="cs-CZ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Ctrl+H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nacházení výskytů slova (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posloupnosti znaků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      v dokumentu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možnost zobrazit všechny výskyty najednou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možnost nahradit za jiný řetězec znaků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vyhledávání formátování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vyhledávání speciálních znaků </a:t>
            </a:r>
            <a:r>
              <a:rPr lang="cs-CZ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¶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redukce, záměna znaků = substituce/“schování“ 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Enterů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formátování výskytu stylem znaku i odstavce!</a:t>
            </a:r>
          </a:p>
        </p:txBody>
      </p:sp>
      <p:sp>
        <p:nvSpPr>
          <p:cNvPr id="200" name="Shape 200"/>
          <p:cNvSpPr/>
          <p:nvPr/>
        </p:nvSpPr>
        <p:spPr>
          <a:xfrm rot="10800000">
            <a:off x="6710237" y="3947124"/>
            <a:ext cx="374699" cy="292200"/>
          </a:xfrm>
          <a:prstGeom prst="bentArrow">
            <a:avLst>
              <a:gd name="adj1" fmla="val 22843"/>
              <a:gd name="adj2" fmla="val 19689"/>
              <a:gd name="adj3" fmla="val 34420"/>
              <a:gd name="adj4" fmla="val 19671"/>
            </a:avLst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7614250" y="3956725"/>
            <a:ext cx="369900" cy="272999"/>
          </a:xfrm>
          <a:prstGeom prst="rightArrow">
            <a:avLst>
              <a:gd name="adj1" fmla="val 27824"/>
              <a:gd name="adj2" fmla="val 80941"/>
            </a:avLst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533075" y="238575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Sloupce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15500" y="1749275"/>
            <a:ext cx="83129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93700" algn="l" rtl="0"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běžné rozvržení – jednosloupcový sazební obrazec – je určen jen okraji od fyzického rozměru „papíru“</a:t>
            </a:r>
          </a:p>
          <a:p>
            <a:pPr marL="457200" marR="0" lvl="0" indent="-393700" algn="l" rtl="0"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vícesloupcová sazba:</a:t>
            </a:r>
          </a:p>
          <a:p>
            <a:pPr marL="914400" marR="0" lvl="1" indent="-393700" algn="l" rtl="0">
              <a:spcBef>
                <a:spcPts val="550"/>
              </a:spcBef>
              <a:spcAft>
                <a:spcPts val="0"/>
              </a:spcAft>
              <a:buSzPct val="100000"/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definování počtu sloupců, jejich šířek + mezer mezi</a:t>
            </a:r>
          </a:p>
          <a:p>
            <a:pPr marL="914400" marR="0" lvl="1" indent="-393700" algn="l" rtl="0">
              <a:spcBef>
                <a:spcPts val="550"/>
              </a:spcBef>
              <a:spcAft>
                <a:spcPts val="0"/>
              </a:spcAft>
              <a:buSzPct val="100000"/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definovatelnost pro dokument nebo oddíly</a:t>
            </a:r>
          </a:p>
          <a:p>
            <a:pPr marL="914400" marR="0" lvl="1" indent="-393700" algn="l" rtl="0">
              <a:spcBef>
                <a:spcPts val="550"/>
              </a:spcBef>
              <a:spcAft>
                <a:spcPts val="0"/>
              </a:spcAft>
              <a:buSzPct val="100000"/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práce se zalomením sloupce/stránky/oddílu</a:t>
            </a:r>
          </a:p>
          <a:p>
            <a:pPr marL="914400" marR="0" lvl="1" indent="-393700" algn="l" rtl="0">
              <a:spcBef>
                <a:spcPts val="550"/>
              </a:spcBef>
              <a:spcAft>
                <a:spcPts val="0"/>
              </a:spcAft>
              <a:buSzPct val="100000"/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práce/kontrola na vodorovném pravítku</a:t>
            </a:r>
          </a:p>
          <a:p>
            <a:pPr marL="457200" marR="0" lvl="0" indent="-393700" algn="l" rtl="0"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možnosti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textového pole 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(řetězení, otočení textu)</a:t>
            </a:r>
          </a:p>
          <a:p>
            <a:pPr marL="457200" marR="0" lvl="0" indent="-393700" algn="l" rtl="0"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možnosti sloupců v (neviditelné)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tabulce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74437" y="431456"/>
            <a:ext cx="4822825" cy="604836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/>
          <p:nvPr/>
        </p:nvSpPr>
        <p:spPr>
          <a:xfrm>
            <a:off x="7691100" y="5222125"/>
            <a:ext cx="1171500" cy="561599"/>
          </a:xfrm>
          <a:prstGeom prst="arc">
            <a:avLst>
              <a:gd name="adj1" fmla="val 16200000"/>
              <a:gd name="adj2" fmla="val 6314997"/>
            </a:avLst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triangle" w="lg" len="lg"/>
            <a:tailEnd type="triangle" w="lg" len="lg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Sloupce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běžné rozvržení – jednosloupcový sazební obrazec – je určen jen okraji od fyzického rozměru „papíru“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Char char="●"/>
            </a:pP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vícesloupcová sazba:</a:t>
            </a:r>
          </a:p>
          <a:p>
            <a: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42307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definování počtu sloupců, jejich šířek + mezer mezi</a:t>
            </a:r>
          </a:p>
          <a:p>
            <a: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42307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definovatelnost pro dokument nebo oddíly</a:t>
            </a:r>
          </a:p>
          <a:p>
            <a: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42307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práce se zalomením sloupce/stránky/oddílu</a:t>
            </a:r>
          </a:p>
          <a:p>
            <a: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42307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práce/kontrola na vodorovném pravítku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možnosti </a:t>
            </a: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textového pole </a:t>
            </a: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(řetězení, otočení textu)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možnosti sloupců v (neviditelné) </a:t>
            </a: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tabulce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24287" y="338137"/>
            <a:ext cx="4822825" cy="604836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/>
          <p:nvPr/>
        </p:nvSpPr>
        <p:spPr>
          <a:xfrm>
            <a:off x="7591425" y="5305425"/>
            <a:ext cx="1171575" cy="571500"/>
          </a:xfrm>
          <a:prstGeom prst="arc">
            <a:avLst>
              <a:gd name="adj1" fmla="val 16200000"/>
              <a:gd name="adj2" fmla="val 5729539"/>
            </a:avLst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triangle" w="lg" len="lg"/>
            <a:tailEnd type="triangle" w="lg" len="lg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77" y="0"/>
            <a:ext cx="9130097" cy="6857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6" name="Shape 76"/>
          <p:cNvGrpSpPr/>
          <p:nvPr/>
        </p:nvGrpSpPr>
        <p:grpSpPr>
          <a:xfrm>
            <a:off x="1409700" y="2447925"/>
            <a:ext cx="7419975" cy="3611562"/>
            <a:chOff x="1409700" y="2447925"/>
            <a:chExt cx="7419975" cy="3611562"/>
          </a:xfrm>
        </p:grpSpPr>
        <p:cxnSp>
          <p:nvCxnSpPr>
            <p:cNvPr id="77" name="Shape 77"/>
            <p:cNvCxnSpPr/>
            <p:nvPr/>
          </p:nvCxnSpPr>
          <p:spPr>
            <a:xfrm>
              <a:off x="1409700" y="4495800"/>
              <a:ext cx="2514599" cy="0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" name="Shape 78"/>
            <p:cNvCxnSpPr/>
            <p:nvPr/>
          </p:nvCxnSpPr>
          <p:spPr>
            <a:xfrm>
              <a:off x="5667375" y="2447925"/>
              <a:ext cx="885825" cy="0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79" name="Shape 79"/>
            <p:cNvCxnSpPr/>
            <p:nvPr/>
          </p:nvCxnSpPr>
          <p:spPr>
            <a:xfrm>
              <a:off x="5124450" y="6057900"/>
              <a:ext cx="1476375" cy="1587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stealth" w="lg" len="lg"/>
              <a:tailEnd type="stealth" w="lg" len="lg"/>
            </a:ln>
          </p:spPr>
        </p:cxnSp>
        <p:cxnSp>
          <p:nvCxnSpPr>
            <p:cNvPr id="80" name="Shape 80"/>
            <p:cNvCxnSpPr/>
            <p:nvPr/>
          </p:nvCxnSpPr>
          <p:spPr>
            <a:xfrm>
              <a:off x="6791325" y="6057900"/>
              <a:ext cx="1019174" cy="1587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stealth" w="lg" len="lg"/>
              <a:tailEnd type="stealth" w="lg" len="lg"/>
            </a:ln>
          </p:spPr>
        </p:cxnSp>
        <p:cxnSp>
          <p:nvCxnSpPr>
            <p:cNvPr id="81" name="Shape 81"/>
            <p:cNvCxnSpPr/>
            <p:nvPr/>
          </p:nvCxnSpPr>
          <p:spPr>
            <a:xfrm>
              <a:off x="7915275" y="6057900"/>
              <a:ext cx="914400" cy="1587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stealth" w="lg" len="lg"/>
              <a:tailEnd type="stealth" w="lg" len="lg"/>
            </a:ln>
          </p:spPr>
        </p:cxnSp>
        <p:cxnSp>
          <p:nvCxnSpPr>
            <p:cNvPr id="82" name="Shape 82"/>
            <p:cNvCxnSpPr/>
            <p:nvPr/>
          </p:nvCxnSpPr>
          <p:spPr>
            <a:xfrm>
              <a:off x="6296025" y="5501482"/>
              <a:ext cx="295275" cy="3175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cxnSp>
          <p:nvCxnSpPr>
            <p:cNvPr id="83" name="Shape 83"/>
            <p:cNvCxnSpPr/>
            <p:nvPr/>
          </p:nvCxnSpPr>
          <p:spPr>
            <a:xfrm>
              <a:off x="7496175" y="5501482"/>
              <a:ext cx="295275" cy="3175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cxnSp>
          <p:nvCxnSpPr>
            <p:cNvPr id="84" name="Shape 84"/>
            <p:cNvCxnSpPr/>
            <p:nvPr/>
          </p:nvCxnSpPr>
          <p:spPr>
            <a:xfrm rot="10800000">
              <a:off x="6810375" y="5502276"/>
              <a:ext cx="304799" cy="1587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cxnSp>
          <p:nvCxnSpPr>
            <p:cNvPr id="85" name="Shape 85"/>
            <p:cNvCxnSpPr/>
            <p:nvPr/>
          </p:nvCxnSpPr>
          <p:spPr>
            <a:xfrm rot="10800000">
              <a:off x="7924800" y="5502276"/>
              <a:ext cx="304799" cy="1587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</p:spPr>
        </p:cxnSp>
      </p:grp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Oddíly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běžný dokument je jednooddílový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nastavení parametru oddílu v dokumentu: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 stránkové oddíly: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okraje stránky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orientace stránky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záhlaví a zápatí (vazba na předchozí oddíl)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sloupce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 průběžné oddíly: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sloupce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5312" y="76200"/>
            <a:ext cx="3862387" cy="109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Oddíly průběžné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běžný dokument je jednooddílový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nastavení parametru oddílu v dokumentu: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pro stránkové oddíly:</a:t>
            </a:r>
          </a:p>
          <a:p>
            <a: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42307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okraje stránky</a:t>
            </a:r>
          </a:p>
          <a:p>
            <a: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42307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orientace stránky</a:t>
            </a:r>
          </a:p>
          <a:p>
            <a: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42307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záhlaví a zápatí (vazba na předchozí oddíl)</a:t>
            </a:r>
          </a:p>
          <a:p>
            <a: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42307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sloupce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pro průběžné oddíly:</a:t>
            </a:r>
          </a:p>
          <a:p>
            <a: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42307"/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sloupce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548" y="1596590"/>
            <a:ext cx="8724900" cy="51240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Adresování textové informace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12775" y="13716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adresace znaku či „slova“ je v textovém dokumentu jednodimenzionální – poloha/vzdálenost od počátku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adresace znaku či „slova“ je v tabulce dvojdimenzionální – sloupec + řádek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označování v řádkovém a sloupcovém režimu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</a:t>
            </a:r>
            <a:r>
              <a:rPr lang="cs-CZ" sz="8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71950" y="4127500"/>
            <a:ext cx="3719512" cy="2498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63675" y="4264025"/>
            <a:ext cx="1684337" cy="218757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Úpravy struktury textu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2212" y="1809750"/>
            <a:ext cx="6124575" cy="425767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Text ➔ seznam ➔ tabulka 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hledání oddělovače textu (mezerník, tabulátor)</a:t>
            </a:r>
          </a:p>
          <a:p>
            <a:pPr marL="457200" marR="0" lvl="0" indent="-406400" algn="l" rtl="0"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nástroj </a:t>
            </a: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Tabulka</a:t>
            </a: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➔</a:t>
            </a: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Seřadit</a:t>
            </a:r>
          </a:p>
          <a:p>
            <a:pPr marL="457200" marR="0" lvl="0" indent="-406400" algn="l" rtl="0"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nástroj </a:t>
            </a: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Převést text na tabulku</a:t>
            </a:r>
          </a:p>
          <a:p>
            <a:pPr marL="457200" marR="0" lvl="0" indent="-406400" algn="l" rtl="0"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úprava parametrů tabulky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formát sloupce, řádku, buňky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nastavení tabulky</a:t>
            </a:r>
          </a:p>
          <a:p>
            <a:pPr marL="457200" marR="0" lvl="0" indent="-406400" algn="l" rtl="0">
              <a:spcBef>
                <a:spcPts val="7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nástroj </a:t>
            </a: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Převést tabulku na text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volba oddělovače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33212" y="2443700"/>
            <a:ext cx="2332036" cy="3028949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Tvorba tabulky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zadáním dimenzí (počtu řádků, sloupců)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vytvořením ve dvou krocích: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narýsování „obvodu“ tabulky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vytvořením členění vnitřku tabulky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prvky formátování v pásu (panelu) nástrojů Tabulka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1312" y="4248150"/>
            <a:ext cx="8143875" cy="225742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400</Words>
  <Application>Microsoft Office PowerPoint</Application>
  <PresentationFormat>Předvádění na obrazovce (4:3)</PresentationFormat>
  <Paragraphs>95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Courier New</vt:lpstr>
      <vt:lpstr>Trebuchet MS</vt:lpstr>
      <vt:lpstr>Wingdings</vt:lpstr>
      <vt:lpstr>Custom Theme</vt:lpstr>
      <vt:lpstr>Elementaristika elektronických informací  V. Textový procesor   sloupce, oddíly, tabulky, úpravy struktury textu</vt:lpstr>
      <vt:lpstr>Sloupce</vt:lpstr>
      <vt:lpstr>Sloupce</vt:lpstr>
      <vt:lpstr>Oddíly</vt:lpstr>
      <vt:lpstr>Oddíly průběžné</vt:lpstr>
      <vt:lpstr>Adresování textové informace</vt:lpstr>
      <vt:lpstr>Úpravy struktury textu</vt:lpstr>
      <vt:lpstr>Text ➔ seznam ➔ tabulka </vt:lpstr>
      <vt:lpstr>Tvorba tabulky</vt:lpstr>
      <vt:lpstr>Úpravy struktury textu</vt:lpstr>
      <vt:lpstr>Úpravy/náhrady textu</vt:lpstr>
      <vt:lpstr>Nástroj Najít/Nahradit  Ctrl+H</vt:lpstr>
      <vt:lpstr>Nástroj Najít/Nahradit  Ctrl+H</vt:lpstr>
      <vt:lpstr>Nástroj Najít/Nahradit  Ctrl+H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Elementaristika elektronických informací  V. Textový procesor   sloupce, oddíly, tabulky, úpravy struktury textu</dc:title>
  <cp:lastModifiedBy>Katka Ostřížková</cp:lastModifiedBy>
  <cp:revision>1</cp:revision>
  <dcterms:modified xsi:type="dcterms:W3CDTF">2016-01-13T09:45:20Z</dcterms:modified>
</cp:coreProperties>
</file>