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 id="2147483674" r:id="rId2"/>
  </p:sldMasterIdLst>
  <p:notesMasterIdLst>
    <p:notesMasterId r:id="rId36"/>
  </p:notesMasterIdLst>
  <p:handoutMasterIdLst>
    <p:handoutMasterId r:id="rId37"/>
  </p:handoutMasterIdLst>
  <p:sldIdLst>
    <p:sldId id="288" r:id="rId3"/>
    <p:sldId id="353" r:id="rId4"/>
    <p:sldId id="289" r:id="rId5"/>
    <p:sldId id="290" r:id="rId6"/>
    <p:sldId id="287" r:id="rId7"/>
    <p:sldId id="312" r:id="rId8"/>
    <p:sldId id="350" r:id="rId9"/>
    <p:sldId id="319" r:id="rId10"/>
    <p:sldId id="306" r:id="rId11"/>
    <p:sldId id="308" r:id="rId12"/>
    <p:sldId id="323" r:id="rId13"/>
    <p:sldId id="294" r:id="rId14"/>
    <p:sldId id="324" r:id="rId15"/>
    <p:sldId id="311" r:id="rId16"/>
    <p:sldId id="314" r:id="rId17"/>
    <p:sldId id="320" r:id="rId18"/>
    <p:sldId id="257" r:id="rId19"/>
    <p:sldId id="258" r:id="rId20"/>
    <p:sldId id="295" r:id="rId21"/>
    <p:sldId id="296" r:id="rId22"/>
    <p:sldId id="344" r:id="rId23"/>
    <p:sldId id="313" r:id="rId24"/>
    <p:sldId id="301" r:id="rId25"/>
    <p:sldId id="297" r:id="rId26"/>
    <p:sldId id="298" r:id="rId27"/>
    <p:sldId id="348" r:id="rId28"/>
    <p:sldId id="346" r:id="rId29"/>
    <p:sldId id="322" r:id="rId30"/>
    <p:sldId id="349" r:id="rId31"/>
    <p:sldId id="351" r:id="rId32"/>
    <p:sldId id="339" r:id="rId33"/>
    <p:sldId id="293" r:id="rId34"/>
    <p:sldId id="352" r:id="rId35"/>
  </p:sldIdLst>
  <p:sldSz cx="18288000" cy="10287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C3D6"/>
    <a:srgbClr val="10DBE0"/>
    <a:srgbClr val="1EEEB8"/>
    <a:srgbClr val="1CE6F0"/>
    <a:srgbClr val="37ED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184" autoAdjust="0"/>
    <p:restoredTop sz="94660"/>
  </p:normalViewPr>
  <p:slideViewPr>
    <p:cSldViewPr snapToGrid="0">
      <p:cViewPr varScale="1">
        <p:scale>
          <a:sx n="43" d="100"/>
          <a:sy n="43" d="100"/>
        </p:scale>
        <p:origin x="10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238C897E-9167-4626-8863-E65164A7401A}" type="datetimeFigureOut">
              <a:rPr lang="cs-CZ" smtClean="0"/>
              <a:t>21.04.2020</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DB08F0D-C7AB-45F7-8C89-C1000D981F87}" type="slidenum">
              <a:rPr lang="cs-CZ" smtClean="0"/>
              <a:t>‹#›</a:t>
            </a:fld>
            <a:endParaRPr lang="cs-CZ"/>
          </a:p>
        </p:txBody>
      </p:sp>
    </p:spTree>
    <p:extLst>
      <p:ext uri="{BB962C8B-B14F-4D97-AF65-F5344CB8AC3E}">
        <p14:creationId xmlns:p14="http://schemas.microsoft.com/office/powerpoint/2010/main" val="25844149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9" name="PlaceHolder 1"/>
          <p:cNvSpPr>
            <a:spLocks noGrp="1" noRot="1" noChangeAspect="1"/>
          </p:cNvSpPr>
          <p:nvPr>
            <p:ph type="sldImg"/>
          </p:nvPr>
        </p:nvSpPr>
        <p:spPr>
          <a:xfrm>
            <a:off x="-120650" y="882650"/>
            <a:ext cx="7734300" cy="4351338"/>
          </a:xfrm>
          <a:prstGeom prst="rect">
            <a:avLst/>
          </a:prstGeom>
        </p:spPr>
        <p:txBody>
          <a:bodyPr lIns="0" tIns="0" rIns="0" bIns="0" anchor="ctr"/>
          <a:lstStyle/>
          <a:p>
            <a:r>
              <a:rPr lang="uk-UA" sz="2700" b="0" strike="noStrike" spc="-1">
                <a:solidFill>
                  <a:srgbClr val="0A091B"/>
                </a:solidFill>
                <a:latin typeface="Roboto"/>
              </a:rPr>
              <a:t>Klikněte pro přesun snímku</a:t>
            </a:r>
          </a:p>
        </p:txBody>
      </p:sp>
      <p:sp>
        <p:nvSpPr>
          <p:cNvPr id="80" name="PlaceHolder 2"/>
          <p:cNvSpPr>
            <a:spLocks noGrp="1"/>
          </p:cNvSpPr>
          <p:nvPr>
            <p:ph type="body"/>
          </p:nvPr>
        </p:nvSpPr>
        <p:spPr>
          <a:xfrm>
            <a:off x="749350" y="5513192"/>
            <a:ext cx="5994443" cy="5222819"/>
          </a:xfrm>
          <a:prstGeom prst="rect">
            <a:avLst/>
          </a:prstGeom>
        </p:spPr>
        <p:txBody>
          <a:bodyPr lIns="0" tIns="0" rIns="0" bIns="0"/>
          <a:lstStyle/>
          <a:p>
            <a:r>
              <a:rPr lang="cs-CZ" sz="2000" b="0" strike="noStrike" spc="-1">
                <a:latin typeface="Arial"/>
              </a:rPr>
              <a:t>Klikněte pro úpravu formátu komentářů</a:t>
            </a:r>
          </a:p>
        </p:txBody>
      </p:sp>
      <p:sp>
        <p:nvSpPr>
          <p:cNvPr id="81" name="PlaceHolder 3"/>
          <p:cNvSpPr>
            <a:spLocks noGrp="1"/>
          </p:cNvSpPr>
          <p:nvPr>
            <p:ph type="hdr"/>
          </p:nvPr>
        </p:nvSpPr>
        <p:spPr>
          <a:xfrm>
            <a:off x="0" y="0"/>
            <a:ext cx="3251822" cy="579966"/>
          </a:xfrm>
          <a:prstGeom prst="rect">
            <a:avLst/>
          </a:prstGeom>
        </p:spPr>
        <p:txBody>
          <a:bodyPr lIns="0" tIns="0" rIns="0" bIns="0"/>
          <a:lstStyle/>
          <a:p>
            <a:r>
              <a:rPr lang="cs-CZ" sz="1400" b="0" strike="noStrike" spc="-1">
                <a:latin typeface="Times New Roman"/>
              </a:rPr>
              <a:t> </a:t>
            </a:r>
          </a:p>
        </p:txBody>
      </p:sp>
      <p:sp>
        <p:nvSpPr>
          <p:cNvPr id="82" name="PlaceHolder 4"/>
          <p:cNvSpPr>
            <a:spLocks noGrp="1"/>
          </p:cNvSpPr>
          <p:nvPr>
            <p:ph type="dt"/>
          </p:nvPr>
        </p:nvSpPr>
        <p:spPr>
          <a:xfrm>
            <a:off x="4241321" y="0"/>
            <a:ext cx="3251822" cy="579966"/>
          </a:xfrm>
          <a:prstGeom prst="rect">
            <a:avLst/>
          </a:prstGeom>
        </p:spPr>
        <p:txBody>
          <a:bodyPr lIns="0" tIns="0" rIns="0" bIns="0"/>
          <a:lstStyle/>
          <a:p>
            <a:pPr algn="r"/>
            <a:r>
              <a:rPr lang="cs-CZ" sz="1400" b="0" strike="noStrike" spc="-1">
                <a:latin typeface="Times New Roman"/>
              </a:rPr>
              <a:t> </a:t>
            </a:r>
          </a:p>
        </p:txBody>
      </p:sp>
      <p:sp>
        <p:nvSpPr>
          <p:cNvPr id="83" name="PlaceHolder 5"/>
          <p:cNvSpPr>
            <a:spLocks noGrp="1"/>
          </p:cNvSpPr>
          <p:nvPr>
            <p:ph type="ftr"/>
          </p:nvPr>
        </p:nvSpPr>
        <p:spPr>
          <a:xfrm>
            <a:off x="0" y="11026775"/>
            <a:ext cx="3251822" cy="579966"/>
          </a:xfrm>
          <a:prstGeom prst="rect">
            <a:avLst/>
          </a:prstGeom>
        </p:spPr>
        <p:txBody>
          <a:bodyPr lIns="0" tIns="0" rIns="0" bIns="0" anchor="b"/>
          <a:lstStyle/>
          <a:p>
            <a:r>
              <a:rPr lang="cs-CZ" sz="1400" b="0" strike="noStrike" spc="-1">
                <a:latin typeface="Times New Roman"/>
              </a:rPr>
              <a:t> </a:t>
            </a:r>
          </a:p>
        </p:txBody>
      </p:sp>
      <p:sp>
        <p:nvSpPr>
          <p:cNvPr id="84" name="PlaceHolder 6"/>
          <p:cNvSpPr>
            <a:spLocks noGrp="1"/>
          </p:cNvSpPr>
          <p:nvPr>
            <p:ph type="sldNum"/>
          </p:nvPr>
        </p:nvSpPr>
        <p:spPr>
          <a:xfrm>
            <a:off x="4241321" y="11026775"/>
            <a:ext cx="3251822" cy="579966"/>
          </a:xfrm>
          <a:prstGeom prst="rect">
            <a:avLst/>
          </a:prstGeom>
        </p:spPr>
        <p:txBody>
          <a:bodyPr lIns="0" tIns="0" rIns="0" bIns="0" anchor="b"/>
          <a:lstStyle/>
          <a:p>
            <a:pPr algn="r"/>
            <a:fld id="{F0A5B886-4982-4F20-B547-E45B9BCB3799}" type="slidenum">
              <a:rPr lang="cs-CZ" sz="1400" b="0" strike="noStrike" spc="-1">
                <a:latin typeface="Times New Roman"/>
              </a:rPr>
              <a:t>‹#›</a:t>
            </a:fld>
            <a:endParaRPr lang="cs-CZ" sz="1400" b="0" strike="noStrike" spc="-1">
              <a:latin typeface="Times New Roman"/>
            </a:endParaRPr>
          </a:p>
        </p:txBody>
      </p:sp>
    </p:spTree>
    <p:extLst>
      <p:ext uri="{BB962C8B-B14F-4D97-AF65-F5344CB8AC3E}">
        <p14:creationId xmlns:p14="http://schemas.microsoft.com/office/powerpoint/2010/main" val="1264939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5</a:t>
            </a:fld>
            <a:endParaRPr lang="cs-CZ" sz="1200" b="0" strike="noStrike" spc="-1">
              <a:latin typeface="Times New Roman"/>
            </a:endParaRPr>
          </a:p>
        </p:txBody>
      </p:sp>
    </p:spTree>
    <p:extLst>
      <p:ext uri="{BB962C8B-B14F-4D97-AF65-F5344CB8AC3E}">
        <p14:creationId xmlns:p14="http://schemas.microsoft.com/office/powerpoint/2010/main" val="3856448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422275" y="1241425"/>
            <a:ext cx="5953125" cy="3349625"/>
          </a:xfrm>
          <a:prstGeom prst="rect">
            <a:avLst/>
          </a:prstGeom>
        </p:spPr>
      </p:sp>
      <p:sp>
        <p:nvSpPr>
          <p:cNvPr id="118"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9" name="TextShape 3"/>
          <p:cNvSpPr txBox="1"/>
          <p:nvPr/>
        </p:nvSpPr>
        <p:spPr>
          <a:xfrm>
            <a:off x="0" y="9595620"/>
            <a:ext cx="6795891" cy="330627"/>
          </a:xfrm>
          <a:prstGeom prst="rect">
            <a:avLst/>
          </a:prstGeom>
          <a:noFill/>
          <a:ln>
            <a:noFill/>
          </a:ln>
        </p:spPr>
        <p:txBody>
          <a:bodyPr anchor="b"/>
          <a:lstStyle/>
          <a:p>
            <a:pPr algn="r">
              <a:lnSpc>
                <a:spcPct val="100000"/>
              </a:lnSpc>
            </a:pPr>
            <a:fld id="{E390B0BD-083C-4A41-92B0-F15C49C15796}" type="slidenum">
              <a:rPr lang="cs-CZ" sz="1200" b="0" strike="noStrike" spc="-1">
                <a:solidFill>
                  <a:srgbClr val="000000"/>
                </a:solidFill>
                <a:latin typeface="Arial"/>
                <a:ea typeface="+mn-ea"/>
              </a:rPr>
              <a:t>16</a:t>
            </a:fld>
            <a:endParaRPr lang="cs-CZ" sz="1200" b="0" strike="noStrike" spc="-1">
              <a:latin typeface="Times New Roman"/>
            </a:endParaRPr>
          </a:p>
        </p:txBody>
      </p:sp>
    </p:spTree>
    <p:extLst>
      <p:ext uri="{BB962C8B-B14F-4D97-AF65-F5344CB8AC3E}">
        <p14:creationId xmlns:p14="http://schemas.microsoft.com/office/powerpoint/2010/main" val="841369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17</a:t>
            </a:fld>
            <a:endParaRPr lang="cs-CZ" sz="1200" b="0" strike="noStrike" spc="-1">
              <a:latin typeface="Times New Roman"/>
            </a:endParaRPr>
          </a:p>
        </p:txBody>
      </p:sp>
    </p:spTree>
    <p:extLst>
      <p:ext uri="{BB962C8B-B14F-4D97-AF65-F5344CB8AC3E}">
        <p14:creationId xmlns:p14="http://schemas.microsoft.com/office/powerpoint/2010/main" val="27648363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18</a:t>
            </a:fld>
            <a:endParaRPr lang="cs-CZ" sz="1200" b="0" strike="noStrike" spc="-1">
              <a:latin typeface="Times New Roman"/>
            </a:endParaRPr>
          </a:p>
        </p:txBody>
      </p:sp>
    </p:spTree>
    <p:extLst>
      <p:ext uri="{BB962C8B-B14F-4D97-AF65-F5344CB8AC3E}">
        <p14:creationId xmlns:p14="http://schemas.microsoft.com/office/powerpoint/2010/main" val="3953395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19</a:t>
            </a:fld>
            <a:endParaRPr lang="cs-CZ" sz="1200" b="0" strike="noStrike" spc="-1">
              <a:latin typeface="Times New Roman"/>
            </a:endParaRPr>
          </a:p>
        </p:txBody>
      </p:sp>
    </p:spTree>
    <p:extLst>
      <p:ext uri="{BB962C8B-B14F-4D97-AF65-F5344CB8AC3E}">
        <p14:creationId xmlns:p14="http://schemas.microsoft.com/office/powerpoint/2010/main" val="4162375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20</a:t>
            </a:fld>
            <a:endParaRPr lang="cs-CZ" sz="1200" b="0" strike="noStrike" spc="-1">
              <a:latin typeface="Times New Roman"/>
            </a:endParaRPr>
          </a:p>
        </p:txBody>
      </p:sp>
    </p:spTree>
    <p:extLst>
      <p:ext uri="{BB962C8B-B14F-4D97-AF65-F5344CB8AC3E}">
        <p14:creationId xmlns:p14="http://schemas.microsoft.com/office/powerpoint/2010/main" val="3134234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422275" y="1241425"/>
            <a:ext cx="5953125" cy="3349625"/>
          </a:xfrm>
          <a:prstGeom prst="rect">
            <a:avLst/>
          </a:prstGeom>
        </p:spPr>
      </p:sp>
      <p:sp>
        <p:nvSpPr>
          <p:cNvPr id="118"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9" name="TextShape 3"/>
          <p:cNvSpPr txBox="1"/>
          <p:nvPr/>
        </p:nvSpPr>
        <p:spPr>
          <a:xfrm>
            <a:off x="0" y="9595620"/>
            <a:ext cx="6795891" cy="330627"/>
          </a:xfrm>
          <a:prstGeom prst="rect">
            <a:avLst/>
          </a:prstGeom>
          <a:noFill/>
          <a:ln>
            <a:noFill/>
          </a:ln>
        </p:spPr>
        <p:txBody>
          <a:bodyPr anchor="b"/>
          <a:lstStyle/>
          <a:p>
            <a:pPr algn="r">
              <a:lnSpc>
                <a:spcPct val="100000"/>
              </a:lnSpc>
            </a:pPr>
            <a:fld id="{E390B0BD-083C-4A41-92B0-F15C49C15796}" type="slidenum">
              <a:rPr lang="cs-CZ" sz="1200" b="0" strike="noStrike" spc="-1">
                <a:solidFill>
                  <a:srgbClr val="000000"/>
                </a:solidFill>
                <a:latin typeface="Arial"/>
                <a:ea typeface="+mn-ea"/>
              </a:rPr>
              <a:t>22</a:t>
            </a:fld>
            <a:endParaRPr lang="cs-CZ" sz="1200" b="0" strike="noStrike" spc="-1">
              <a:latin typeface="Times New Roman"/>
            </a:endParaRPr>
          </a:p>
        </p:txBody>
      </p:sp>
    </p:spTree>
    <p:extLst>
      <p:ext uri="{BB962C8B-B14F-4D97-AF65-F5344CB8AC3E}">
        <p14:creationId xmlns:p14="http://schemas.microsoft.com/office/powerpoint/2010/main" val="34011261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23</a:t>
            </a:fld>
            <a:endParaRPr lang="cs-CZ" sz="1200" b="0" strike="noStrike" spc="-1">
              <a:latin typeface="Times New Roman"/>
            </a:endParaRPr>
          </a:p>
        </p:txBody>
      </p:sp>
    </p:spTree>
    <p:extLst>
      <p:ext uri="{BB962C8B-B14F-4D97-AF65-F5344CB8AC3E}">
        <p14:creationId xmlns:p14="http://schemas.microsoft.com/office/powerpoint/2010/main" val="2296120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24</a:t>
            </a:fld>
            <a:endParaRPr lang="cs-CZ" sz="1200" b="0" strike="noStrike" spc="-1">
              <a:latin typeface="Times New Roman"/>
            </a:endParaRPr>
          </a:p>
        </p:txBody>
      </p:sp>
    </p:spTree>
    <p:extLst>
      <p:ext uri="{BB962C8B-B14F-4D97-AF65-F5344CB8AC3E}">
        <p14:creationId xmlns:p14="http://schemas.microsoft.com/office/powerpoint/2010/main" val="32999489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25</a:t>
            </a:fld>
            <a:endParaRPr lang="cs-CZ" sz="1200" b="0" strike="noStrike" spc="-1">
              <a:latin typeface="Times New Roman"/>
            </a:endParaRPr>
          </a:p>
        </p:txBody>
      </p:sp>
    </p:spTree>
    <p:extLst>
      <p:ext uri="{BB962C8B-B14F-4D97-AF65-F5344CB8AC3E}">
        <p14:creationId xmlns:p14="http://schemas.microsoft.com/office/powerpoint/2010/main" val="33665172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26</a:t>
            </a:fld>
            <a:endParaRPr lang="cs-CZ" sz="1200" b="0" strike="noStrike" spc="-1">
              <a:latin typeface="Times New Roman"/>
            </a:endParaRPr>
          </a:p>
        </p:txBody>
      </p:sp>
    </p:spTree>
    <p:extLst>
      <p:ext uri="{BB962C8B-B14F-4D97-AF65-F5344CB8AC3E}">
        <p14:creationId xmlns:p14="http://schemas.microsoft.com/office/powerpoint/2010/main" val="3834813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7</a:t>
            </a:fld>
            <a:endParaRPr lang="cs-CZ" sz="1200" b="0" strike="noStrike" spc="-1">
              <a:latin typeface="Times New Roman"/>
            </a:endParaRPr>
          </a:p>
        </p:txBody>
      </p:sp>
    </p:spTree>
    <p:extLst>
      <p:ext uri="{BB962C8B-B14F-4D97-AF65-F5344CB8AC3E}">
        <p14:creationId xmlns:p14="http://schemas.microsoft.com/office/powerpoint/2010/main" val="37981124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27</a:t>
            </a:fld>
            <a:endParaRPr lang="cs-CZ" sz="1200" b="0" strike="noStrike" spc="-1">
              <a:latin typeface="Times New Roman"/>
            </a:endParaRPr>
          </a:p>
        </p:txBody>
      </p:sp>
    </p:spTree>
    <p:extLst>
      <p:ext uri="{BB962C8B-B14F-4D97-AF65-F5344CB8AC3E}">
        <p14:creationId xmlns:p14="http://schemas.microsoft.com/office/powerpoint/2010/main" val="4248044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28</a:t>
            </a:fld>
            <a:endParaRPr lang="cs-CZ" sz="1200" b="0" strike="noStrike" spc="-1">
              <a:latin typeface="Times New Roman"/>
            </a:endParaRPr>
          </a:p>
        </p:txBody>
      </p:sp>
    </p:spTree>
    <p:extLst>
      <p:ext uri="{BB962C8B-B14F-4D97-AF65-F5344CB8AC3E}">
        <p14:creationId xmlns:p14="http://schemas.microsoft.com/office/powerpoint/2010/main" val="8892695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29</a:t>
            </a:fld>
            <a:endParaRPr lang="cs-CZ" sz="1200" b="0" strike="noStrike" spc="-1">
              <a:latin typeface="Times New Roman"/>
            </a:endParaRPr>
          </a:p>
        </p:txBody>
      </p:sp>
    </p:spTree>
    <p:extLst>
      <p:ext uri="{BB962C8B-B14F-4D97-AF65-F5344CB8AC3E}">
        <p14:creationId xmlns:p14="http://schemas.microsoft.com/office/powerpoint/2010/main" val="35942676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422275" y="1241425"/>
            <a:ext cx="5953125" cy="3349625"/>
          </a:xfrm>
          <a:prstGeom prst="rect">
            <a:avLst/>
          </a:prstGeom>
        </p:spPr>
      </p:sp>
      <p:sp>
        <p:nvSpPr>
          <p:cNvPr id="118"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9" name="TextShape 3"/>
          <p:cNvSpPr txBox="1"/>
          <p:nvPr/>
        </p:nvSpPr>
        <p:spPr>
          <a:xfrm>
            <a:off x="0" y="9595620"/>
            <a:ext cx="6795891" cy="330627"/>
          </a:xfrm>
          <a:prstGeom prst="rect">
            <a:avLst/>
          </a:prstGeom>
          <a:noFill/>
          <a:ln>
            <a:noFill/>
          </a:ln>
        </p:spPr>
        <p:txBody>
          <a:bodyPr anchor="b"/>
          <a:lstStyle/>
          <a:p>
            <a:pPr algn="r">
              <a:lnSpc>
                <a:spcPct val="100000"/>
              </a:lnSpc>
            </a:pPr>
            <a:fld id="{E390B0BD-083C-4A41-92B0-F15C49C15796}" type="slidenum">
              <a:rPr lang="cs-CZ" sz="1200" b="0" strike="noStrike" spc="-1">
                <a:solidFill>
                  <a:srgbClr val="000000"/>
                </a:solidFill>
                <a:latin typeface="Arial"/>
                <a:ea typeface="+mn-ea"/>
              </a:rPr>
              <a:t>30</a:t>
            </a:fld>
            <a:endParaRPr lang="cs-CZ" sz="1200" b="0" strike="noStrike" spc="-1">
              <a:latin typeface="Times New Roman"/>
            </a:endParaRPr>
          </a:p>
        </p:txBody>
      </p:sp>
    </p:spTree>
    <p:extLst>
      <p:ext uri="{BB962C8B-B14F-4D97-AF65-F5344CB8AC3E}">
        <p14:creationId xmlns:p14="http://schemas.microsoft.com/office/powerpoint/2010/main" val="31593139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PlaceHolder 1"/>
          <p:cNvSpPr>
            <a:spLocks noGrp="1" noRot="1" noChangeAspect="1"/>
          </p:cNvSpPr>
          <p:nvPr>
            <p:ph type="sldImg"/>
          </p:nvPr>
        </p:nvSpPr>
        <p:spPr>
          <a:xfrm>
            <a:off x="422275" y="1241425"/>
            <a:ext cx="5953125" cy="3349625"/>
          </a:xfrm>
          <a:prstGeom prst="rect">
            <a:avLst/>
          </a:prstGeom>
        </p:spPr>
      </p:sp>
      <p:sp>
        <p:nvSpPr>
          <p:cNvPr id="112"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3" name="TextShape 3"/>
          <p:cNvSpPr txBox="1"/>
          <p:nvPr/>
        </p:nvSpPr>
        <p:spPr>
          <a:xfrm>
            <a:off x="0" y="9595620"/>
            <a:ext cx="6795891" cy="330627"/>
          </a:xfrm>
          <a:prstGeom prst="rect">
            <a:avLst/>
          </a:prstGeom>
          <a:noFill/>
          <a:ln>
            <a:noFill/>
          </a:ln>
        </p:spPr>
        <p:txBody>
          <a:bodyPr anchor="b"/>
          <a:lstStyle/>
          <a:p>
            <a:pPr algn="r">
              <a:lnSpc>
                <a:spcPct val="100000"/>
              </a:lnSpc>
            </a:pPr>
            <a:fld id="{5C473D58-21C5-4FE4-8DCF-E997CB3918BA}" type="slidenum">
              <a:rPr lang="cs-CZ" sz="1200" b="0" strike="noStrike" spc="-1">
                <a:solidFill>
                  <a:srgbClr val="000000"/>
                </a:solidFill>
                <a:latin typeface="Arial"/>
                <a:ea typeface="+mn-ea"/>
              </a:rPr>
              <a:t>31</a:t>
            </a:fld>
            <a:endParaRPr lang="cs-CZ" sz="1200" b="0" strike="noStrike" spc="-1">
              <a:latin typeface="Times New Roman"/>
            </a:endParaRPr>
          </a:p>
        </p:txBody>
      </p:sp>
    </p:spTree>
    <p:extLst>
      <p:ext uri="{BB962C8B-B14F-4D97-AF65-F5344CB8AC3E}">
        <p14:creationId xmlns:p14="http://schemas.microsoft.com/office/powerpoint/2010/main" val="3230460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8</a:t>
            </a:fld>
            <a:endParaRPr lang="cs-CZ" sz="1200" b="0" strike="noStrike" spc="-1">
              <a:latin typeface="Times New Roman"/>
            </a:endParaRPr>
          </a:p>
        </p:txBody>
      </p:sp>
    </p:spTree>
    <p:extLst>
      <p:ext uri="{BB962C8B-B14F-4D97-AF65-F5344CB8AC3E}">
        <p14:creationId xmlns:p14="http://schemas.microsoft.com/office/powerpoint/2010/main" val="547440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9</a:t>
            </a:fld>
            <a:endParaRPr lang="cs-CZ" sz="1200" b="0" strike="noStrike" spc="-1">
              <a:latin typeface="Times New Roman"/>
            </a:endParaRPr>
          </a:p>
        </p:txBody>
      </p:sp>
    </p:spTree>
    <p:extLst>
      <p:ext uri="{BB962C8B-B14F-4D97-AF65-F5344CB8AC3E}">
        <p14:creationId xmlns:p14="http://schemas.microsoft.com/office/powerpoint/2010/main" val="2288121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10</a:t>
            </a:fld>
            <a:endParaRPr lang="cs-CZ" sz="1200" b="0" strike="noStrike" spc="-1">
              <a:latin typeface="Times New Roman"/>
            </a:endParaRPr>
          </a:p>
        </p:txBody>
      </p:sp>
    </p:spTree>
    <p:extLst>
      <p:ext uri="{BB962C8B-B14F-4D97-AF65-F5344CB8AC3E}">
        <p14:creationId xmlns:p14="http://schemas.microsoft.com/office/powerpoint/2010/main" val="2834669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marL="0" marR="0" lvl="0" indent="0" algn="r" defTabSz="914400" rtl="0" eaLnBrk="1" fontAlgn="auto" latinLnBrk="0" hangingPunct="1">
              <a:lnSpc>
                <a:spcPct val="100000"/>
              </a:lnSpc>
              <a:spcBef>
                <a:spcPts val="0"/>
              </a:spcBef>
              <a:spcAft>
                <a:spcPts val="0"/>
              </a:spcAft>
              <a:buClrTx/>
              <a:buSzTx/>
              <a:buFontTx/>
              <a:buNone/>
              <a:tabLst/>
              <a:defRPr/>
            </a:pPr>
            <a:fld id="{CB4AB3B1-8FFE-4B6C-B659-08545FF8B223}" type="slidenum">
              <a:rPr kumimoji="0" lang="cs-CZ" sz="1200" b="0" i="0" u="none" strike="noStrike" kern="1200" cap="none" spc="-1" normalizeH="0" baseline="0" noProof="0">
                <a:ln>
                  <a:noFill/>
                </a:ln>
                <a:solidFill>
                  <a:srgbClr val="000000"/>
                </a:solidFill>
                <a:effectLst/>
                <a:uLnTx/>
                <a:uFillTx/>
                <a:latin typeface="Arial"/>
                <a:ea typeface="+mn-ea"/>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cs-CZ" sz="1200" b="0" i="0" u="none" strike="noStrike" kern="1200" cap="none" spc="-1" normalizeH="0" baseline="0" noProof="0">
              <a:ln>
                <a:noFill/>
              </a:ln>
              <a:solidFill>
                <a:prstClr val="black"/>
              </a:solidFill>
              <a:effectLst/>
              <a:uLnTx/>
              <a:uFillTx/>
              <a:latin typeface="Times New Roman"/>
            </a:endParaRPr>
          </a:p>
        </p:txBody>
      </p:sp>
    </p:spTree>
    <p:extLst>
      <p:ext uri="{BB962C8B-B14F-4D97-AF65-F5344CB8AC3E}">
        <p14:creationId xmlns:p14="http://schemas.microsoft.com/office/powerpoint/2010/main" val="2313920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12</a:t>
            </a:fld>
            <a:endParaRPr lang="cs-CZ" sz="1200" b="0" strike="noStrike" spc="-1">
              <a:latin typeface="Times New Roman"/>
            </a:endParaRPr>
          </a:p>
        </p:txBody>
      </p:sp>
    </p:spTree>
    <p:extLst>
      <p:ext uri="{BB962C8B-B14F-4D97-AF65-F5344CB8AC3E}">
        <p14:creationId xmlns:p14="http://schemas.microsoft.com/office/powerpoint/2010/main" val="1143537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PlaceHolder 1"/>
          <p:cNvSpPr>
            <a:spLocks noGrp="1" noRot="1" noChangeAspect="1"/>
          </p:cNvSpPr>
          <p:nvPr>
            <p:ph type="sldImg"/>
          </p:nvPr>
        </p:nvSpPr>
        <p:spPr>
          <a:xfrm>
            <a:off x="422275" y="1241425"/>
            <a:ext cx="5953125" cy="3349625"/>
          </a:xfrm>
          <a:prstGeom prst="rect">
            <a:avLst/>
          </a:prstGeom>
        </p:spPr>
      </p:sp>
      <p:sp>
        <p:nvSpPr>
          <p:cNvPr id="109"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0" name="TextShape 3"/>
          <p:cNvSpPr txBox="1"/>
          <p:nvPr/>
        </p:nvSpPr>
        <p:spPr>
          <a:xfrm>
            <a:off x="0" y="9595620"/>
            <a:ext cx="6795891" cy="330627"/>
          </a:xfrm>
          <a:prstGeom prst="rect">
            <a:avLst/>
          </a:prstGeom>
          <a:noFill/>
          <a:ln>
            <a:noFill/>
          </a:ln>
        </p:spPr>
        <p:txBody>
          <a:bodyPr anchor="b"/>
          <a:lstStyle/>
          <a:p>
            <a:pPr algn="r">
              <a:lnSpc>
                <a:spcPct val="100000"/>
              </a:lnSpc>
            </a:pPr>
            <a:fld id="{CB4AB3B1-8FFE-4B6C-B659-08545FF8B223}" type="slidenum">
              <a:rPr lang="cs-CZ" sz="1200" b="0" strike="noStrike" spc="-1">
                <a:solidFill>
                  <a:srgbClr val="000000"/>
                </a:solidFill>
                <a:latin typeface="Arial"/>
                <a:ea typeface="+mn-ea"/>
              </a:rPr>
              <a:t>13</a:t>
            </a:fld>
            <a:endParaRPr lang="cs-CZ" sz="1200" b="0" strike="noStrike" spc="-1">
              <a:latin typeface="Times New Roman"/>
            </a:endParaRPr>
          </a:p>
        </p:txBody>
      </p:sp>
    </p:spTree>
    <p:extLst>
      <p:ext uri="{BB962C8B-B14F-4D97-AF65-F5344CB8AC3E}">
        <p14:creationId xmlns:p14="http://schemas.microsoft.com/office/powerpoint/2010/main" val="921507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PlaceHolder 1"/>
          <p:cNvSpPr>
            <a:spLocks noGrp="1" noRot="1" noChangeAspect="1"/>
          </p:cNvSpPr>
          <p:nvPr>
            <p:ph type="sldImg"/>
          </p:nvPr>
        </p:nvSpPr>
        <p:spPr>
          <a:xfrm>
            <a:off x="422275" y="1241425"/>
            <a:ext cx="5953125" cy="3349625"/>
          </a:xfrm>
          <a:prstGeom prst="rect">
            <a:avLst/>
          </a:prstGeom>
        </p:spPr>
      </p:sp>
      <p:sp>
        <p:nvSpPr>
          <p:cNvPr id="118" name="PlaceHolder 2"/>
          <p:cNvSpPr>
            <a:spLocks noGrp="1"/>
          </p:cNvSpPr>
          <p:nvPr>
            <p:ph type="body"/>
          </p:nvPr>
        </p:nvSpPr>
        <p:spPr>
          <a:xfrm>
            <a:off x="679768" y="4777292"/>
            <a:ext cx="5437783" cy="3908125"/>
          </a:xfrm>
          <a:prstGeom prst="rect">
            <a:avLst/>
          </a:prstGeom>
        </p:spPr>
        <p:txBody>
          <a:bodyPr/>
          <a:lstStyle/>
          <a:p>
            <a:endParaRPr lang="cs-CZ" sz="2000" b="0" strike="noStrike" spc="-1">
              <a:latin typeface="Arial"/>
            </a:endParaRPr>
          </a:p>
        </p:txBody>
      </p:sp>
      <p:sp>
        <p:nvSpPr>
          <p:cNvPr id="119" name="TextShape 3"/>
          <p:cNvSpPr txBox="1"/>
          <p:nvPr/>
        </p:nvSpPr>
        <p:spPr>
          <a:xfrm>
            <a:off x="0" y="9595620"/>
            <a:ext cx="6795891" cy="330627"/>
          </a:xfrm>
          <a:prstGeom prst="rect">
            <a:avLst/>
          </a:prstGeom>
          <a:noFill/>
          <a:ln>
            <a:noFill/>
          </a:ln>
        </p:spPr>
        <p:txBody>
          <a:bodyPr anchor="b"/>
          <a:lstStyle/>
          <a:p>
            <a:pPr algn="r">
              <a:lnSpc>
                <a:spcPct val="100000"/>
              </a:lnSpc>
            </a:pPr>
            <a:fld id="{E390B0BD-083C-4A41-92B0-F15C49C15796}" type="slidenum">
              <a:rPr lang="cs-CZ" sz="1200" b="0" strike="noStrike" spc="-1">
                <a:solidFill>
                  <a:srgbClr val="000000"/>
                </a:solidFill>
                <a:latin typeface="Arial"/>
                <a:ea typeface="+mn-ea"/>
              </a:rPr>
              <a:t>15</a:t>
            </a:fld>
            <a:endParaRPr lang="cs-CZ" sz="1200" b="0" strike="noStrike" spc="-1">
              <a:latin typeface="Times New Roman"/>
            </a:endParaRPr>
          </a:p>
        </p:txBody>
      </p:sp>
    </p:spTree>
    <p:extLst>
      <p:ext uri="{BB962C8B-B14F-4D97-AF65-F5344CB8AC3E}">
        <p14:creationId xmlns:p14="http://schemas.microsoft.com/office/powerpoint/2010/main" val="4239044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65" name="PlaceHolder 2"/>
          <p:cNvSpPr>
            <a:spLocks noGrp="1"/>
          </p:cNvSpPr>
          <p:nvPr>
            <p:ph type="body"/>
          </p:nvPr>
        </p:nvSpPr>
        <p:spPr>
          <a:xfrm>
            <a:off x="914400" y="2406960"/>
            <a:ext cx="1645884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66" name="PlaceHolder 3"/>
          <p:cNvSpPr>
            <a:spLocks noGrp="1"/>
          </p:cNvSpPr>
          <p:nvPr>
            <p:ph type="body"/>
          </p:nvPr>
        </p:nvSpPr>
        <p:spPr>
          <a:xfrm>
            <a:off x="914400" y="5523120"/>
            <a:ext cx="16458840" cy="284544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68" name="PlaceHolder 2"/>
          <p:cNvSpPr>
            <a:spLocks noGrp="1"/>
          </p:cNvSpPr>
          <p:nvPr>
            <p:ph type="body"/>
          </p:nvPr>
        </p:nvSpPr>
        <p:spPr>
          <a:xfrm>
            <a:off x="914400" y="240696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69" name="PlaceHolder 3"/>
          <p:cNvSpPr>
            <a:spLocks noGrp="1"/>
          </p:cNvSpPr>
          <p:nvPr>
            <p:ph type="body"/>
          </p:nvPr>
        </p:nvSpPr>
        <p:spPr>
          <a:xfrm>
            <a:off x="9348120" y="240696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70" name="PlaceHolder 4"/>
          <p:cNvSpPr>
            <a:spLocks noGrp="1"/>
          </p:cNvSpPr>
          <p:nvPr>
            <p:ph type="body"/>
          </p:nvPr>
        </p:nvSpPr>
        <p:spPr>
          <a:xfrm>
            <a:off x="914400" y="552312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71" name="PlaceHolder 5"/>
          <p:cNvSpPr>
            <a:spLocks noGrp="1"/>
          </p:cNvSpPr>
          <p:nvPr>
            <p:ph type="body"/>
          </p:nvPr>
        </p:nvSpPr>
        <p:spPr>
          <a:xfrm>
            <a:off x="9348120" y="552312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73" name="PlaceHolder 2"/>
          <p:cNvSpPr>
            <a:spLocks noGrp="1"/>
          </p:cNvSpPr>
          <p:nvPr>
            <p:ph type="body"/>
          </p:nvPr>
        </p:nvSpPr>
        <p:spPr>
          <a:xfrm>
            <a:off x="914400" y="2406960"/>
            <a:ext cx="529956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74" name="PlaceHolder 3"/>
          <p:cNvSpPr>
            <a:spLocks noGrp="1"/>
          </p:cNvSpPr>
          <p:nvPr>
            <p:ph type="body"/>
          </p:nvPr>
        </p:nvSpPr>
        <p:spPr>
          <a:xfrm>
            <a:off x="6479280" y="2406960"/>
            <a:ext cx="529956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75" name="PlaceHolder 4"/>
          <p:cNvSpPr>
            <a:spLocks noGrp="1"/>
          </p:cNvSpPr>
          <p:nvPr>
            <p:ph type="body"/>
          </p:nvPr>
        </p:nvSpPr>
        <p:spPr>
          <a:xfrm>
            <a:off x="12044160" y="2406960"/>
            <a:ext cx="529956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76" name="PlaceHolder 5"/>
          <p:cNvSpPr>
            <a:spLocks noGrp="1"/>
          </p:cNvSpPr>
          <p:nvPr>
            <p:ph type="body"/>
          </p:nvPr>
        </p:nvSpPr>
        <p:spPr>
          <a:xfrm>
            <a:off x="914400" y="5523120"/>
            <a:ext cx="529956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77" name="PlaceHolder 6"/>
          <p:cNvSpPr>
            <a:spLocks noGrp="1"/>
          </p:cNvSpPr>
          <p:nvPr>
            <p:ph type="body"/>
          </p:nvPr>
        </p:nvSpPr>
        <p:spPr>
          <a:xfrm>
            <a:off x="6479280" y="5523120"/>
            <a:ext cx="529956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78" name="PlaceHolder 7"/>
          <p:cNvSpPr>
            <a:spLocks noGrp="1"/>
          </p:cNvSpPr>
          <p:nvPr>
            <p:ph type="body"/>
          </p:nvPr>
        </p:nvSpPr>
        <p:spPr>
          <a:xfrm>
            <a:off x="12044160" y="5523120"/>
            <a:ext cx="5299560" cy="284544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RAZD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568952778"/>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NADPIS">
    <p:spTree>
      <p:nvGrpSpPr>
        <p:cNvPr id="1" name=""/>
        <p:cNvGrpSpPr/>
        <p:nvPr/>
      </p:nvGrpSpPr>
      <p:grpSpPr>
        <a:xfrm>
          <a:off x="0" y="0"/>
          <a:ext cx="0" cy="0"/>
          <a:chOff x="0" y="0"/>
          <a:chExt cx="0" cy="0"/>
        </a:xfrm>
      </p:grpSpPr>
      <p:cxnSp>
        <p:nvCxnSpPr>
          <p:cNvPr id="2" name="Straight Connector 1"/>
          <p:cNvCxnSpPr/>
          <p:nvPr userDrawn="1"/>
        </p:nvCxnSpPr>
        <p:spPr>
          <a:xfrm>
            <a:off x="704850" y="647700"/>
            <a:ext cx="0" cy="1028700"/>
          </a:xfrm>
          <a:prstGeom prst="line">
            <a:avLst/>
          </a:prstGeom>
          <a:ln w="63500">
            <a:solidFill>
              <a:srgbClr val="2BC3E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704850" y="9429750"/>
            <a:ext cx="0" cy="590550"/>
          </a:xfrm>
          <a:prstGeom prst="line">
            <a:avLst/>
          </a:prstGeom>
          <a:ln w="63500">
            <a:solidFill>
              <a:schemeClr val="bg2">
                <a:lumMod val="85000"/>
              </a:schemeClr>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8" name="Title 7"/>
          <p:cNvSpPr>
            <a:spLocks noGrp="1"/>
          </p:cNvSpPr>
          <p:nvPr>
            <p:ph type="title" hasCustomPrompt="1"/>
          </p:nvPr>
        </p:nvSpPr>
        <p:spPr>
          <a:xfrm>
            <a:off x="943122" y="804259"/>
            <a:ext cx="16506678" cy="646331"/>
          </a:xfrm>
          <a:prstGeom prst="rect">
            <a:avLst/>
          </a:prstGeom>
          <a:noFill/>
        </p:spPr>
        <p:txBody>
          <a:bodyPr wrap="square" rtlCol="0">
            <a:spAutoFit/>
          </a:bodyPr>
          <a:lstStyle>
            <a:lvl1pPr>
              <a:defRPr lang="uk-UA" sz="4000" b="1">
                <a:solidFill>
                  <a:srgbClr val="2BC3E1"/>
                </a:solidFill>
                <a:latin typeface="Arial" panose="020B0604020202020204" pitchFamily="34" charset="0"/>
                <a:ea typeface="Roboto Condensed" panose="02000000000000000000" pitchFamily="2" charset="0"/>
                <a:cs typeface="Arial" panose="020B0604020202020204" pitchFamily="34" charset="0"/>
              </a:defRPr>
            </a:lvl1pPr>
          </a:lstStyle>
          <a:p>
            <a:pPr marL="0" lvl="0"/>
            <a:r>
              <a:rPr lang="en-US" dirty="0"/>
              <a:t>click to edit master title style</a:t>
            </a:r>
            <a:endParaRPr lang="uk-UA" dirty="0"/>
          </a:p>
        </p:txBody>
      </p:sp>
      <p:sp>
        <p:nvSpPr>
          <p:cNvPr id="10" name="Title 7"/>
          <p:cNvSpPr txBox="1">
            <a:spLocks/>
          </p:cNvSpPr>
          <p:nvPr userDrawn="1"/>
        </p:nvSpPr>
        <p:spPr>
          <a:xfrm>
            <a:off x="952500" y="9540169"/>
            <a:ext cx="16497300" cy="480131"/>
          </a:xfrm>
          <a:prstGeom prst="rect">
            <a:avLst/>
          </a:prstGeom>
          <a:noFill/>
        </p:spPr>
        <p:txBody>
          <a:bodyPr wrap="square" rtlCol="0">
            <a:spAutoFit/>
          </a:bodyPr>
          <a:lstStyle>
            <a:lvl1pPr algn="l" defTabSz="1371600" rtl="0" eaLnBrk="1" latinLnBrk="0" hangingPunct="1">
              <a:lnSpc>
                <a:spcPct val="90000"/>
              </a:lnSpc>
              <a:spcBef>
                <a:spcPct val="0"/>
              </a:spcBef>
              <a:buNone/>
              <a:defRPr lang="uk-UA" sz="4000" b="1" kern="1200">
                <a:solidFill>
                  <a:schemeClr val="tx1"/>
                </a:solidFill>
                <a:latin typeface="+mn-lt"/>
                <a:ea typeface="Roboto Condensed" panose="02000000000000000000" pitchFamily="2" charset="0"/>
                <a:cs typeface="+mn-cs"/>
              </a:defRPr>
            </a:lvl1pPr>
          </a:lstStyle>
          <a:p>
            <a:r>
              <a:rPr lang="cs-CZ" sz="2800" dirty="0" smtClean="0">
                <a:solidFill>
                  <a:schemeClr val="bg2">
                    <a:lumMod val="85000"/>
                  </a:schemeClr>
                </a:solidFill>
                <a:latin typeface="Arial" panose="020B0604020202020204" pitchFamily="34" charset="0"/>
                <a:cs typeface="Arial" panose="020B0604020202020204" pitchFamily="34" charset="0"/>
              </a:rPr>
              <a:t>APIV-A</a:t>
            </a:r>
            <a:endParaRPr lang="en-US" sz="2800" dirty="0">
              <a:solidFill>
                <a:schemeClr val="bg2">
                  <a:lumMod val="8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422243"/>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timing>
    <p:tnLst>
      <p:par>
        <p:cTn id="1" dur="indefinite" restart="never" nodeType="tmRoot"/>
      </p:par>
    </p:tnLst>
  </p:timing>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UTOR">
    <p:spTree>
      <p:nvGrpSpPr>
        <p:cNvPr id="1" name=""/>
        <p:cNvGrpSpPr/>
        <p:nvPr/>
      </p:nvGrpSpPr>
      <p:grpSpPr>
        <a:xfrm>
          <a:off x="0" y="0"/>
          <a:ext cx="0" cy="0"/>
          <a:chOff x="0" y="0"/>
          <a:chExt cx="0" cy="0"/>
        </a:xfrm>
      </p:grpSpPr>
      <p:cxnSp>
        <p:nvCxnSpPr>
          <p:cNvPr id="5" name="Straight Connector 4"/>
          <p:cNvCxnSpPr/>
          <p:nvPr userDrawn="1"/>
        </p:nvCxnSpPr>
        <p:spPr>
          <a:xfrm>
            <a:off x="704850" y="9429750"/>
            <a:ext cx="0" cy="590550"/>
          </a:xfrm>
          <a:prstGeom prst="line">
            <a:avLst/>
          </a:prstGeom>
          <a:ln w="63500">
            <a:solidFill>
              <a:schemeClr val="bg2">
                <a:lumMod val="85000"/>
              </a:schemeClr>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0" name="Title 7"/>
          <p:cNvSpPr txBox="1">
            <a:spLocks/>
          </p:cNvSpPr>
          <p:nvPr userDrawn="1"/>
        </p:nvSpPr>
        <p:spPr>
          <a:xfrm>
            <a:off x="952500" y="9540169"/>
            <a:ext cx="16497300" cy="867930"/>
          </a:xfrm>
          <a:prstGeom prst="rect">
            <a:avLst/>
          </a:prstGeom>
          <a:noFill/>
        </p:spPr>
        <p:txBody>
          <a:bodyPr wrap="square" rtlCol="0">
            <a:spAutoFit/>
          </a:bodyPr>
          <a:lstStyle>
            <a:lvl1pPr algn="l" defTabSz="1371600" rtl="0" eaLnBrk="1" latinLnBrk="0" hangingPunct="1">
              <a:lnSpc>
                <a:spcPct val="90000"/>
              </a:lnSpc>
              <a:spcBef>
                <a:spcPct val="0"/>
              </a:spcBef>
              <a:buNone/>
              <a:defRPr lang="uk-UA" sz="4000" b="1" kern="1200">
                <a:solidFill>
                  <a:schemeClr val="tx1"/>
                </a:solidFill>
                <a:latin typeface="+mn-lt"/>
                <a:ea typeface="Roboto Condensed" panose="02000000000000000000" pitchFamily="2" charset="0"/>
                <a:cs typeface="+mn-cs"/>
              </a:defRPr>
            </a:lvl1pPr>
          </a:lstStyle>
          <a:p>
            <a:r>
              <a:rPr lang="cs-CZ" sz="2800" dirty="0" smtClean="0">
                <a:solidFill>
                  <a:schemeClr val="bg2">
                    <a:lumMod val="85000"/>
                  </a:schemeClr>
                </a:solidFill>
                <a:latin typeface="Arial" panose="020B0604020202020204" pitchFamily="34" charset="0"/>
                <a:cs typeface="Arial" panose="020B0604020202020204" pitchFamily="34" charset="0"/>
              </a:rPr>
              <a:t>APIV-A</a:t>
            </a:r>
            <a:endParaRPr lang="en-US" sz="2800" dirty="0" smtClean="0">
              <a:solidFill>
                <a:schemeClr val="bg2">
                  <a:lumMod val="85000"/>
                </a:schemeClr>
              </a:solidFill>
              <a:latin typeface="Arial" panose="020B0604020202020204" pitchFamily="34" charset="0"/>
              <a:cs typeface="Arial" panose="020B0604020202020204" pitchFamily="34" charset="0"/>
            </a:endParaRPr>
          </a:p>
          <a:p>
            <a:endParaRPr lang="en-US" sz="2800" dirty="0">
              <a:solidFill>
                <a:schemeClr val="bg2">
                  <a:lumMod val="85000"/>
                </a:schemeClr>
              </a:solidFill>
              <a:latin typeface="Arial" panose="020B0604020202020204" pitchFamily="34" charset="0"/>
            </a:endParaRPr>
          </a:p>
        </p:txBody>
      </p:sp>
      <p:sp>
        <p:nvSpPr>
          <p:cNvPr id="18" name="Picture Placeholder 5"/>
          <p:cNvSpPr>
            <a:spLocks noGrp="1"/>
          </p:cNvSpPr>
          <p:nvPr>
            <p:ph type="pic" sz="quarter" idx="11"/>
          </p:nvPr>
        </p:nvSpPr>
        <p:spPr>
          <a:xfrm>
            <a:off x="7620000" y="2476500"/>
            <a:ext cx="2743200" cy="2743200"/>
          </a:xfrm>
          <a:prstGeom prst="ellipse">
            <a:avLst/>
          </a:prstGeom>
          <a:ln w="25400">
            <a:solidFill>
              <a:schemeClr val="accent1"/>
            </a:solidFill>
          </a:ln>
        </p:spPr>
        <p:txBody>
          <a:bodyPr/>
          <a:lstStyle>
            <a:lvl1pPr>
              <a:defRPr sz="2000">
                <a:latin typeface="Arial" panose="020B0604020202020204" pitchFamily="34" charset="0"/>
                <a:cs typeface="Arial" panose="020B0604020202020204" pitchFamily="34" charset="0"/>
              </a:defRPr>
            </a:lvl1pPr>
          </a:lstStyle>
          <a:p>
            <a:r>
              <a:rPr lang="cs-CZ" dirty="0" smtClean="0"/>
              <a:t>Kliknutím na ikonu přidáte obrázek.</a:t>
            </a:r>
            <a:endParaRPr lang="uk-UA" dirty="0"/>
          </a:p>
        </p:txBody>
      </p:sp>
    </p:spTree>
    <p:extLst>
      <p:ext uri="{BB962C8B-B14F-4D97-AF65-F5344CB8AC3E}">
        <p14:creationId xmlns:p14="http://schemas.microsoft.com/office/powerpoint/2010/main" val="2710667664"/>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BRAZEK">
    <p:spTree>
      <p:nvGrpSpPr>
        <p:cNvPr id="1" name=""/>
        <p:cNvGrpSpPr/>
        <p:nvPr/>
      </p:nvGrpSpPr>
      <p:grpSpPr>
        <a:xfrm>
          <a:off x="0" y="0"/>
          <a:ext cx="0" cy="0"/>
          <a:chOff x="0" y="0"/>
          <a:chExt cx="0" cy="0"/>
        </a:xfrm>
      </p:grpSpPr>
      <p:sp>
        <p:nvSpPr>
          <p:cNvPr id="3" name="Picture Placeholder 1"/>
          <p:cNvSpPr>
            <a:spLocks noGrp="1"/>
          </p:cNvSpPr>
          <p:nvPr>
            <p:ph type="pic" sz="quarter" idx="12"/>
          </p:nvPr>
        </p:nvSpPr>
        <p:spPr>
          <a:xfrm>
            <a:off x="-4763" y="0"/>
            <a:ext cx="18288000" cy="10287000"/>
          </a:xfrm>
          <a:prstGeom prst="rect">
            <a:avLst/>
          </a:prstGeom>
        </p:spPr>
      </p:sp>
    </p:spTree>
    <p:extLst>
      <p:ext uri="{BB962C8B-B14F-4D97-AF65-F5344CB8AC3E}">
        <p14:creationId xmlns:p14="http://schemas.microsoft.com/office/powerpoint/2010/main" val="2470616261"/>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3"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44" name="PlaceHolder 2"/>
          <p:cNvSpPr>
            <a:spLocks noGrp="1"/>
          </p:cNvSpPr>
          <p:nvPr>
            <p:ph type="subTitle"/>
          </p:nvPr>
        </p:nvSpPr>
        <p:spPr>
          <a:xfrm>
            <a:off x="914400" y="2406960"/>
            <a:ext cx="16458840" cy="5965920"/>
          </a:xfrm>
          <a:prstGeom prst="rect">
            <a:avLst/>
          </a:prstGeom>
        </p:spPr>
        <p:txBody>
          <a:bodyPr lIns="0" tIns="0" rIns="0" bIns="0" anchor="ctr"/>
          <a:lstStyle/>
          <a:p>
            <a:pPr algn="ctr"/>
            <a:endParaRPr lang="cs-CZ"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46" name="PlaceHolder 2"/>
          <p:cNvSpPr>
            <a:spLocks noGrp="1"/>
          </p:cNvSpPr>
          <p:nvPr>
            <p:ph type="body"/>
          </p:nvPr>
        </p:nvSpPr>
        <p:spPr>
          <a:xfrm>
            <a:off x="914400" y="2406960"/>
            <a:ext cx="16458840" cy="596592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48" name="PlaceHolder 2"/>
          <p:cNvSpPr>
            <a:spLocks noGrp="1"/>
          </p:cNvSpPr>
          <p:nvPr>
            <p:ph type="body"/>
          </p:nvPr>
        </p:nvSpPr>
        <p:spPr>
          <a:xfrm>
            <a:off x="914400" y="2406960"/>
            <a:ext cx="8031600" cy="596592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49" name="PlaceHolder 3"/>
          <p:cNvSpPr>
            <a:spLocks noGrp="1"/>
          </p:cNvSpPr>
          <p:nvPr>
            <p:ph type="body"/>
          </p:nvPr>
        </p:nvSpPr>
        <p:spPr>
          <a:xfrm>
            <a:off x="9348120" y="2406960"/>
            <a:ext cx="8031600" cy="596592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1" name="PlaceHolder 1"/>
          <p:cNvSpPr>
            <a:spLocks noGrp="1"/>
          </p:cNvSpPr>
          <p:nvPr>
            <p:ph type="subTitle"/>
          </p:nvPr>
        </p:nvSpPr>
        <p:spPr>
          <a:xfrm>
            <a:off x="943200" y="804240"/>
            <a:ext cx="16506360" cy="8381880"/>
          </a:xfrm>
          <a:prstGeom prst="rect">
            <a:avLst/>
          </a:prstGeom>
        </p:spPr>
        <p:txBody>
          <a:bodyPr lIns="0" tIns="0" rIns="0" bIns="0" anchor="ctr"/>
          <a:lstStyle/>
          <a:p>
            <a:pPr algn="ctr"/>
            <a:endParaRPr lang="cs-CZ"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53" name="PlaceHolder 2"/>
          <p:cNvSpPr>
            <a:spLocks noGrp="1"/>
          </p:cNvSpPr>
          <p:nvPr>
            <p:ph type="body"/>
          </p:nvPr>
        </p:nvSpPr>
        <p:spPr>
          <a:xfrm>
            <a:off x="914400" y="240696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54" name="PlaceHolder 3"/>
          <p:cNvSpPr>
            <a:spLocks noGrp="1"/>
          </p:cNvSpPr>
          <p:nvPr>
            <p:ph type="body"/>
          </p:nvPr>
        </p:nvSpPr>
        <p:spPr>
          <a:xfrm>
            <a:off x="9348120" y="2406960"/>
            <a:ext cx="8031600" cy="596592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55" name="PlaceHolder 4"/>
          <p:cNvSpPr>
            <a:spLocks noGrp="1"/>
          </p:cNvSpPr>
          <p:nvPr>
            <p:ph type="body"/>
          </p:nvPr>
        </p:nvSpPr>
        <p:spPr>
          <a:xfrm>
            <a:off x="914400" y="552312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57" name="PlaceHolder 2"/>
          <p:cNvSpPr>
            <a:spLocks noGrp="1"/>
          </p:cNvSpPr>
          <p:nvPr>
            <p:ph type="body"/>
          </p:nvPr>
        </p:nvSpPr>
        <p:spPr>
          <a:xfrm>
            <a:off x="914400" y="2406960"/>
            <a:ext cx="8031600" cy="596592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58" name="PlaceHolder 3"/>
          <p:cNvSpPr>
            <a:spLocks noGrp="1"/>
          </p:cNvSpPr>
          <p:nvPr>
            <p:ph type="body"/>
          </p:nvPr>
        </p:nvSpPr>
        <p:spPr>
          <a:xfrm>
            <a:off x="9348120" y="240696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59" name="PlaceHolder 4"/>
          <p:cNvSpPr>
            <a:spLocks noGrp="1"/>
          </p:cNvSpPr>
          <p:nvPr>
            <p:ph type="body"/>
          </p:nvPr>
        </p:nvSpPr>
        <p:spPr>
          <a:xfrm>
            <a:off x="9348120" y="552312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943200" y="804240"/>
            <a:ext cx="16506360" cy="1807920"/>
          </a:xfrm>
          <a:prstGeom prst="rect">
            <a:avLst/>
          </a:prstGeom>
        </p:spPr>
        <p:txBody>
          <a:bodyPr lIns="0" tIns="0" rIns="0" bIns="0" anchor="ctr"/>
          <a:lstStyle/>
          <a:p>
            <a:endParaRPr lang="uk-UA" sz="2700" b="0" strike="noStrike" spc="-1">
              <a:solidFill>
                <a:srgbClr val="0A091B"/>
              </a:solidFill>
              <a:latin typeface="Roboto"/>
            </a:endParaRPr>
          </a:p>
        </p:txBody>
      </p:sp>
      <p:sp>
        <p:nvSpPr>
          <p:cNvPr id="61" name="PlaceHolder 2"/>
          <p:cNvSpPr>
            <a:spLocks noGrp="1"/>
          </p:cNvSpPr>
          <p:nvPr>
            <p:ph type="body"/>
          </p:nvPr>
        </p:nvSpPr>
        <p:spPr>
          <a:xfrm>
            <a:off x="914400" y="240696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62" name="PlaceHolder 3"/>
          <p:cNvSpPr>
            <a:spLocks noGrp="1"/>
          </p:cNvSpPr>
          <p:nvPr>
            <p:ph type="body"/>
          </p:nvPr>
        </p:nvSpPr>
        <p:spPr>
          <a:xfrm>
            <a:off x="9348120" y="2406960"/>
            <a:ext cx="8031600" cy="2845440"/>
          </a:xfrm>
          <a:prstGeom prst="rect">
            <a:avLst/>
          </a:prstGeom>
        </p:spPr>
        <p:txBody>
          <a:bodyPr lIns="0" tIns="0" rIns="0" bIns="0">
            <a:normAutofit/>
          </a:bodyPr>
          <a:lstStyle/>
          <a:p>
            <a:endParaRPr lang="uk-UA" sz="4200" b="0" strike="noStrike" spc="-1">
              <a:solidFill>
                <a:srgbClr val="0A091B"/>
              </a:solidFill>
              <a:latin typeface="Roboto"/>
            </a:endParaRPr>
          </a:p>
        </p:txBody>
      </p:sp>
      <p:sp>
        <p:nvSpPr>
          <p:cNvPr id="63" name="PlaceHolder 4"/>
          <p:cNvSpPr>
            <a:spLocks noGrp="1"/>
          </p:cNvSpPr>
          <p:nvPr>
            <p:ph type="body"/>
          </p:nvPr>
        </p:nvSpPr>
        <p:spPr>
          <a:xfrm>
            <a:off x="914400" y="5523120"/>
            <a:ext cx="16458840" cy="2845440"/>
          </a:xfrm>
          <a:prstGeom prst="rect">
            <a:avLst/>
          </a:prstGeom>
        </p:spPr>
        <p:txBody>
          <a:bodyPr lIns="0" tIns="0" rIns="0" bIns="0">
            <a:normAutofit/>
          </a:bodyPr>
          <a:lstStyle/>
          <a:p>
            <a:endParaRPr lang="uk-UA" sz="4200" b="0" strike="noStrike" spc="-1">
              <a:solidFill>
                <a:srgbClr val="0A091B"/>
              </a:solidFill>
              <a:latin typeface="Roboto"/>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38" name="Line 1"/>
          <p:cNvSpPr/>
          <p:nvPr/>
        </p:nvSpPr>
        <p:spPr>
          <a:xfrm>
            <a:off x="704520" y="647640"/>
            <a:ext cx="360" cy="1028520"/>
          </a:xfrm>
          <a:prstGeom prst="line">
            <a:avLst/>
          </a:prstGeom>
          <a:ln w="63360">
            <a:solidFill>
              <a:srgbClr val="2BC3E1"/>
            </a:solidFill>
          </a:ln>
        </p:spPr>
        <p:style>
          <a:lnRef idx="1">
            <a:schemeClr val="accent1"/>
          </a:lnRef>
          <a:fillRef idx="0">
            <a:schemeClr val="accent1"/>
          </a:fillRef>
          <a:effectRef idx="0">
            <a:schemeClr val="accent1"/>
          </a:effectRef>
          <a:fontRef idx="minor"/>
        </p:style>
      </p:sp>
      <p:sp>
        <p:nvSpPr>
          <p:cNvPr id="39" name="Line 2"/>
          <p:cNvSpPr/>
          <p:nvPr/>
        </p:nvSpPr>
        <p:spPr>
          <a:xfrm>
            <a:off x="704520" y="9429480"/>
            <a:ext cx="360" cy="590760"/>
          </a:xfrm>
          <a:prstGeom prst="line">
            <a:avLst/>
          </a:prstGeom>
          <a:ln w="63360">
            <a:solidFill>
              <a:schemeClr val="bg2">
                <a:lumMod val="85000"/>
              </a:schemeClr>
            </a:solidFill>
          </a:ln>
        </p:spPr>
        <p:style>
          <a:lnRef idx="1">
            <a:schemeClr val="accent1"/>
          </a:lnRef>
          <a:fillRef idx="0">
            <a:schemeClr val="accent1"/>
          </a:fillRef>
          <a:effectRef idx="0">
            <a:schemeClr val="accent1"/>
          </a:effectRef>
          <a:fontRef idx="minor"/>
        </p:style>
      </p:sp>
      <p:sp>
        <p:nvSpPr>
          <p:cNvPr id="40" name="PlaceHolder 3"/>
          <p:cNvSpPr>
            <a:spLocks noGrp="1"/>
          </p:cNvSpPr>
          <p:nvPr>
            <p:ph type="title"/>
          </p:nvPr>
        </p:nvSpPr>
        <p:spPr>
          <a:xfrm>
            <a:off x="943200" y="804240"/>
            <a:ext cx="16506360" cy="1807920"/>
          </a:xfrm>
          <a:prstGeom prst="rect">
            <a:avLst/>
          </a:prstGeom>
        </p:spPr>
        <p:txBody>
          <a:bodyPr lIns="90000" tIns="45000" rIns="90000" bIns="45000"/>
          <a:lstStyle/>
          <a:p>
            <a:pPr>
              <a:lnSpc>
                <a:spcPct val="100000"/>
              </a:lnSpc>
            </a:pPr>
            <a:r>
              <a:rPr lang="uk-UA" sz="4000" b="1" strike="noStrike" spc="-1">
                <a:solidFill>
                  <a:srgbClr val="2BC3E1"/>
                </a:solidFill>
                <a:latin typeface="Arial"/>
                <a:ea typeface="Roboto Condensed"/>
              </a:rPr>
              <a:t>click to edit master title style</a:t>
            </a:r>
            <a:endParaRPr lang="uk-UA" sz="4000" b="0" strike="noStrike" spc="-1">
              <a:solidFill>
                <a:srgbClr val="0A091B"/>
              </a:solidFill>
              <a:latin typeface="Roboto"/>
            </a:endParaRPr>
          </a:p>
        </p:txBody>
      </p:sp>
      <p:sp>
        <p:nvSpPr>
          <p:cNvPr id="41" name="CustomShape 4"/>
          <p:cNvSpPr/>
          <p:nvPr/>
        </p:nvSpPr>
        <p:spPr>
          <a:xfrm>
            <a:off x="952560" y="9540000"/>
            <a:ext cx="16497000" cy="4741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90000"/>
              </a:lnSpc>
            </a:pPr>
            <a:r>
              <a:rPr lang="cs-CZ" sz="2800" b="1" strike="noStrike" spc="-1">
                <a:solidFill>
                  <a:srgbClr val="D9D9D9"/>
                </a:solidFill>
                <a:latin typeface="Arial"/>
                <a:ea typeface="Roboto Condensed"/>
              </a:rPr>
              <a:t>APIV-A</a:t>
            </a:r>
            <a:endParaRPr lang="cs-CZ" sz="2800" b="0" strike="noStrike" spc="-1">
              <a:latin typeface="Arial"/>
            </a:endParaRPr>
          </a:p>
        </p:txBody>
      </p:sp>
      <p:sp>
        <p:nvSpPr>
          <p:cNvPr id="42" name="PlaceHolder 5"/>
          <p:cNvSpPr>
            <a:spLocks noGrp="1"/>
          </p:cNvSpPr>
          <p:nvPr>
            <p:ph type="body"/>
          </p:nvPr>
        </p:nvSpPr>
        <p:spPr>
          <a:xfrm>
            <a:off x="914400" y="2406960"/>
            <a:ext cx="16458840" cy="5965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uk-UA" sz="4200" b="0" strike="noStrike" spc="-1">
                <a:solidFill>
                  <a:srgbClr val="0A091B"/>
                </a:solidFill>
                <a:latin typeface="Roboto"/>
              </a:rPr>
              <a:t>Klikněte pro úpravu formátu textu osnovy</a:t>
            </a:r>
          </a:p>
          <a:p>
            <a:pPr marL="864000" lvl="1" indent="-324000">
              <a:spcBef>
                <a:spcPts val="1134"/>
              </a:spcBef>
              <a:buClr>
                <a:srgbClr val="000000"/>
              </a:buClr>
              <a:buSzPct val="75000"/>
              <a:buFont typeface="Symbol" charset="2"/>
              <a:buChar char=""/>
            </a:pPr>
            <a:r>
              <a:rPr lang="uk-UA" sz="3000" b="0" strike="noStrike" spc="-1">
                <a:solidFill>
                  <a:srgbClr val="0A091B"/>
                </a:solidFill>
                <a:latin typeface="Roboto"/>
              </a:rPr>
              <a:t>Druhá úroveň</a:t>
            </a:r>
          </a:p>
          <a:p>
            <a:pPr marL="1296000" lvl="2" indent="-288000">
              <a:spcBef>
                <a:spcPts val="850"/>
              </a:spcBef>
              <a:buClr>
                <a:srgbClr val="000000"/>
              </a:buClr>
              <a:buSzPct val="45000"/>
              <a:buFont typeface="Wingdings" charset="2"/>
              <a:buChar char=""/>
            </a:pPr>
            <a:r>
              <a:rPr lang="uk-UA" sz="2700" b="0" strike="noStrike" spc="-1">
                <a:solidFill>
                  <a:srgbClr val="0A091B"/>
                </a:solidFill>
                <a:latin typeface="Roboto"/>
              </a:rPr>
              <a:t>Třetí úroveň</a:t>
            </a:r>
          </a:p>
          <a:p>
            <a:pPr marL="1728000" lvl="3" indent="-216000">
              <a:spcBef>
                <a:spcPts val="567"/>
              </a:spcBef>
              <a:buClr>
                <a:srgbClr val="000000"/>
              </a:buClr>
              <a:buSzPct val="75000"/>
              <a:buFont typeface="Symbol" charset="2"/>
              <a:buChar char=""/>
            </a:pPr>
            <a:r>
              <a:rPr lang="uk-UA" sz="2700" b="0" strike="noStrike" spc="-1">
                <a:solidFill>
                  <a:srgbClr val="0A091B"/>
                </a:solidFill>
                <a:latin typeface="Roboto"/>
              </a:rPr>
              <a:t>Čtvrtá úroveň osnovy</a:t>
            </a:r>
          </a:p>
          <a:p>
            <a:pPr marL="2160000" lvl="4" indent="-216000">
              <a:spcBef>
                <a:spcPts val="283"/>
              </a:spcBef>
              <a:buClr>
                <a:srgbClr val="000000"/>
              </a:buClr>
              <a:buSzPct val="45000"/>
              <a:buFont typeface="Wingdings" charset="2"/>
              <a:buChar char=""/>
            </a:pPr>
            <a:r>
              <a:rPr lang="uk-UA" sz="2000" b="0" strike="noStrike" spc="-1">
                <a:solidFill>
                  <a:srgbClr val="0A091B"/>
                </a:solidFill>
                <a:latin typeface="Roboto"/>
              </a:rPr>
              <a:t>Pátá úroveň osnovy</a:t>
            </a:r>
          </a:p>
          <a:p>
            <a:pPr marL="2592000" lvl="5" indent="-216000">
              <a:spcBef>
                <a:spcPts val="283"/>
              </a:spcBef>
              <a:buClr>
                <a:srgbClr val="000000"/>
              </a:buClr>
              <a:buSzPct val="45000"/>
              <a:buFont typeface="Wingdings" charset="2"/>
              <a:buChar char=""/>
            </a:pPr>
            <a:r>
              <a:rPr lang="uk-UA" sz="2000" b="0" strike="noStrike" spc="-1">
                <a:solidFill>
                  <a:srgbClr val="0A091B"/>
                </a:solidFill>
                <a:latin typeface="Roboto"/>
              </a:rPr>
              <a:t>Šestá úroveň</a:t>
            </a:r>
          </a:p>
          <a:p>
            <a:pPr marL="3024000" lvl="6" indent="-216000">
              <a:spcBef>
                <a:spcPts val="283"/>
              </a:spcBef>
              <a:buClr>
                <a:srgbClr val="000000"/>
              </a:buClr>
              <a:buSzPct val="45000"/>
              <a:buFont typeface="Wingdings" charset="2"/>
              <a:buChar char=""/>
            </a:pPr>
            <a:r>
              <a:rPr lang="uk-UA" sz="2000" b="0" strike="noStrike" spc="-1">
                <a:solidFill>
                  <a:srgbClr val="0A091B"/>
                </a:solidFill>
                <a:latin typeface="Roboto"/>
              </a:rPr>
              <a:t>Sedmá úroveň</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156592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Lst>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clanky.rvp.cz/clanek/s/Z/21996/ROZVOJ-GRAMOTNOSTI-ZAKU-V-HETEROGENNI-TRIDE.html/"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digifolio.rvp.cz/view/view.php?id=10466" TargetMode="External"/><Relationship Id="rId7" Type="http://schemas.openxmlformats.org/officeDocument/2006/relationships/hyperlink" Target="https://www.youtube.com/watch?v=4Geu5o_mKhg"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https://www.youtube.com/watch?v=xfuH0h-Lmu0" TargetMode="External"/><Relationship Id="rId5" Type="http://schemas.openxmlformats.org/officeDocument/2006/relationships/hyperlink" Target="https://www.youtube.com/watch?v=MD7bHVsst9s" TargetMode="External"/><Relationship Id="rId4" Type="http://schemas.openxmlformats.org/officeDocument/2006/relationships/hyperlink" Target="https://www.youtube.com/watch?v=bYARhiD6ORc"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digifolio.rvp.cz/view/view.php?id=10466"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wiki.rvp.cz/Knihovna/1.Pedagogick%C3%BD_lexikon/B/Bloomova_taxonomie"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hyperlink" Target="https://clanky.rvp.cz/clanek/c/Z/21887/model-hodnoceni-ve-smysluplne-skole.html/"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digifolio.rvp.cz/view/view.php?id=11163"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clanky.rvp.cz/clanek/s/Z/18357/SLOVNI-HODNOCENI-NA-1-STUPNI-ZS.html/" TargetMode="External"/><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hyperlink" Target="https://digifolio.rvp.cz/view/view.php?id=10466" TargetMode="External"/><Relationship Id="rId7" Type="http://schemas.openxmlformats.org/officeDocument/2006/relationships/hyperlink" Target="https://www.youtube.com/watch?v=4Geu5o_mKhg"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hyperlink" Target="https://www.youtube.com/watch?v=xfuH0h-Lmu0" TargetMode="External"/><Relationship Id="rId5" Type="http://schemas.openxmlformats.org/officeDocument/2006/relationships/hyperlink" Target="https://www.youtube.com/watch?v=MD7bHVsst9s" TargetMode="External"/><Relationship Id="rId4" Type="http://schemas.openxmlformats.org/officeDocument/2006/relationships/hyperlink" Target="https://www.youtube.com/watch?v=bYARhiD6ORc"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hyperlink" Target="http://www.rvp.cz/" TargetMode="Externa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www.msmt.cz/dokumenty-3/vyhlasky-ke-skolskemu-zakon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www.msmt.cz/file/51922/"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4"/>
          <p:cNvGrpSpPr>
            <a:grpSpLocks noChangeAspect="1"/>
          </p:cNvGrpSpPr>
          <p:nvPr/>
        </p:nvGrpSpPr>
        <p:grpSpPr bwMode="auto">
          <a:xfrm>
            <a:off x="2474243" y="4000500"/>
            <a:ext cx="13491914" cy="1804705"/>
            <a:chOff x="4205" y="3032"/>
            <a:chExt cx="3110" cy="416"/>
          </a:xfrm>
        </p:grpSpPr>
        <p:sp>
          <p:nvSpPr>
            <p:cNvPr id="13" name="AutoShape 3"/>
            <p:cNvSpPr>
              <a:spLocks noChangeAspect="1" noChangeArrowheads="1" noTextEdit="1"/>
            </p:cNvSpPr>
            <p:nvPr/>
          </p:nvSpPr>
          <p:spPr bwMode="auto">
            <a:xfrm>
              <a:off x="4205" y="3032"/>
              <a:ext cx="3110"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 name="Freeform 5"/>
            <p:cNvSpPr>
              <a:spLocks noEditPoints="1"/>
            </p:cNvSpPr>
            <p:nvPr/>
          </p:nvSpPr>
          <p:spPr bwMode="auto">
            <a:xfrm>
              <a:off x="6783" y="3049"/>
              <a:ext cx="366" cy="252"/>
            </a:xfrm>
            <a:custGeom>
              <a:avLst/>
              <a:gdLst>
                <a:gd name="T0" fmla="*/ 1108 w 1597"/>
                <a:gd name="T1" fmla="*/ 588 h 1077"/>
                <a:gd name="T2" fmla="*/ 1108 w 1597"/>
                <a:gd name="T3" fmla="*/ 479 h 1077"/>
                <a:gd name="T4" fmla="*/ 992 w 1597"/>
                <a:gd name="T5" fmla="*/ 479 h 1077"/>
                <a:gd name="T6" fmla="*/ 897 w 1597"/>
                <a:gd name="T7" fmla="*/ 603 h 1077"/>
                <a:gd name="T8" fmla="*/ 795 w 1597"/>
                <a:gd name="T9" fmla="*/ 548 h 1077"/>
                <a:gd name="T10" fmla="*/ 747 w 1597"/>
                <a:gd name="T11" fmla="*/ 566 h 1077"/>
                <a:gd name="T12" fmla="*/ 878 w 1597"/>
                <a:gd name="T13" fmla="*/ 626 h 1077"/>
                <a:gd name="T14" fmla="*/ 695 w 1597"/>
                <a:gd name="T15" fmla="*/ 864 h 1077"/>
                <a:gd name="T16" fmla="*/ 692 w 1597"/>
                <a:gd name="T17" fmla="*/ 864 h 1077"/>
                <a:gd name="T18" fmla="*/ 394 w 1597"/>
                <a:gd name="T19" fmla="*/ 484 h 1077"/>
                <a:gd name="T20" fmla="*/ 732 w 1597"/>
                <a:gd name="T21" fmla="*/ 54 h 1077"/>
                <a:gd name="T22" fmla="*/ 732 w 1597"/>
                <a:gd name="T23" fmla="*/ 471 h 1077"/>
                <a:gd name="T24" fmla="*/ 831 w 1597"/>
                <a:gd name="T25" fmla="*/ 471 h 1077"/>
                <a:gd name="T26" fmla="*/ 831 w 1597"/>
                <a:gd name="T27" fmla="*/ 357 h 1077"/>
                <a:gd name="T28" fmla="*/ 1029 w 1597"/>
                <a:gd name="T29" fmla="*/ 408 h 1077"/>
                <a:gd name="T30" fmla="*/ 1169 w 1597"/>
                <a:gd name="T31" fmla="*/ 512 h 1077"/>
                <a:gd name="T32" fmla="*/ 1108 w 1597"/>
                <a:gd name="T33" fmla="*/ 588 h 1077"/>
                <a:gd name="T34" fmla="*/ 1146 w 1597"/>
                <a:gd name="T35" fmla="*/ 615 h 1077"/>
                <a:gd name="T36" fmla="*/ 1277 w 1597"/>
                <a:gd name="T37" fmla="*/ 497 h 1077"/>
                <a:gd name="T38" fmla="*/ 1094 w 1597"/>
                <a:gd name="T39" fmla="*/ 368 h 1077"/>
                <a:gd name="T40" fmla="*/ 855 w 1597"/>
                <a:gd name="T41" fmla="*/ 263 h 1077"/>
                <a:gd name="T42" fmla="*/ 852 w 1597"/>
                <a:gd name="T43" fmla="*/ 245 h 1077"/>
                <a:gd name="T44" fmla="*/ 1020 w 1597"/>
                <a:gd name="T45" fmla="*/ 146 h 1077"/>
                <a:gd name="T46" fmla="*/ 1202 w 1597"/>
                <a:gd name="T47" fmla="*/ 204 h 1077"/>
                <a:gd name="T48" fmla="*/ 1246 w 1597"/>
                <a:gd name="T49" fmla="*/ 190 h 1077"/>
                <a:gd name="T50" fmla="*/ 1020 w 1597"/>
                <a:gd name="T51" fmla="*/ 126 h 1077"/>
                <a:gd name="T52" fmla="*/ 831 w 1597"/>
                <a:gd name="T53" fmla="*/ 162 h 1077"/>
                <a:gd name="T54" fmla="*/ 831 w 1597"/>
                <a:gd name="T55" fmla="*/ 0 h 1077"/>
                <a:gd name="T56" fmla="*/ 715 w 1597"/>
                <a:gd name="T57" fmla="*/ 0 h 1077"/>
                <a:gd name="T58" fmla="*/ 418 w 1597"/>
                <a:gd name="T59" fmla="*/ 385 h 1077"/>
                <a:gd name="T60" fmla="*/ 416 w 1597"/>
                <a:gd name="T61" fmla="*/ 385 h 1077"/>
                <a:gd name="T62" fmla="*/ 113 w 1597"/>
                <a:gd name="T63" fmla="*/ 0 h 1077"/>
                <a:gd name="T64" fmla="*/ 0 w 1597"/>
                <a:gd name="T65" fmla="*/ 0 h 1077"/>
                <a:gd name="T66" fmla="*/ 0 w 1597"/>
                <a:gd name="T67" fmla="*/ 471 h 1077"/>
                <a:gd name="T68" fmla="*/ 55 w 1597"/>
                <a:gd name="T69" fmla="*/ 471 h 1077"/>
                <a:gd name="T70" fmla="*/ 55 w 1597"/>
                <a:gd name="T71" fmla="*/ 60 h 1077"/>
                <a:gd name="T72" fmla="*/ 387 w 1597"/>
                <a:gd name="T73" fmla="*/ 479 h 1077"/>
                <a:gd name="T74" fmla="*/ 285 w 1597"/>
                <a:gd name="T75" fmla="*/ 479 h 1077"/>
                <a:gd name="T76" fmla="*/ 285 w 1597"/>
                <a:gd name="T77" fmla="*/ 951 h 1077"/>
                <a:gd name="T78" fmla="*/ 332 w 1597"/>
                <a:gd name="T79" fmla="*/ 951 h 1077"/>
                <a:gd name="T80" fmla="*/ 332 w 1597"/>
                <a:gd name="T81" fmla="*/ 539 h 1077"/>
                <a:gd name="T82" fmla="*/ 668 w 1597"/>
                <a:gd name="T83" fmla="*/ 964 h 1077"/>
                <a:gd name="T84" fmla="*/ 670 w 1597"/>
                <a:gd name="T85" fmla="*/ 964 h 1077"/>
                <a:gd name="T86" fmla="*/ 1009 w 1597"/>
                <a:gd name="T87" fmla="*/ 533 h 1077"/>
                <a:gd name="T88" fmla="*/ 1009 w 1597"/>
                <a:gd name="T89" fmla="*/ 951 h 1077"/>
                <a:gd name="T90" fmla="*/ 1108 w 1597"/>
                <a:gd name="T91" fmla="*/ 951 h 1077"/>
                <a:gd name="T92" fmla="*/ 1108 w 1597"/>
                <a:gd name="T93" fmla="*/ 637 h 1077"/>
                <a:gd name="T94" fmla="*/ 1284 w 1597"/>
                <a:gd name="T95" fmla="*/ 637 h 1077"/>
                <a:gd name="T96" fmla="*/ 1284 w 1597"/>
                <a:gd name="T97" fmla="*/ 1077 h 1077"/>
                <a:gd name="T98" fmla="*/ 1386 w 1597"/>
                <a:gd name="T99" fmla="*/ 1077 h 1077"/>
                <a:gd name="T100" fmla="*/ 1386 w 1597"/>
                <a:gd name="T101" fmla="*/ 637 h 1077"/>
                <a:gd name="T102" fmla="*/ 1597 w 1597"/>
                <a:gd name="T103" fmla="*/ 637 h 1077"/>
                <a:gd name="T104" fmla="*/ 1597 w 1597"/>
                <a:gd name="T105" fmla="*/ 615 h 1077"/>
                <a:gd name="T106" fmla="*/ 1146 w 1597"/>
                <a:gd name="T107" fmla="*/ 615 h 1077"/>
                <a:gd name="T108" fmla="*/ 1068 w 1597"/>
                <a:gd name="T109" fmla="*/ 96 h 1077"/>
                <a:gd name="T110" fmla="*/ 1229 w 1597"/>
                <a:gd name="T111" fmla="*/ 0 h 1077"/>
                <a:gd name="T112" fmla="*/ 1178 w 1597"/>
                <a:gd name="T113" fmla="*/ 0 h 1077"/>
                <a:gd name="T114" fmla="*/ 1030 w 1597"/>
                <a:gd name="T115" fmla="*/ 67 h 1077"/>
                <a:gd name="T116" fmla="*/ 879 w 1597"/>
                <a:gd name="T117" fmla="*/ 0 h 1077"/>
                <a:gd name="T118" fmla="*/ 831 w 1597"/>
                <a:gd name="T119" fmla="*/ 0 h 1077"/>
                <a:gd name="T120" fmla="*/ 994 w 1597"/>
                <a:gd name="T121" fmla="*/ 96 h 1077"/>
                <a:gd name="T122" fmla="*/ 1068 w 1597"/>
                <a:gd name="T123" fmla="*/ 96 h 10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597" h="1077">
                  <a:moveTo>
                    <a:pt x="1108" y="588"/>
                  </a:moveTo>
                  <a:lnTo>
                    <a:pt x="1108" y="479"/>
                  </a:lnTo>
                  <a:lnTo>
                    <a:pt x="992" y="479"/>
                  </a:lnTo>
                  <a:lnTo>
                    <a:pt x="897" y="603"/>
                  </a:lnTo>
                  <a:cubicBezTo>
                    <a:pt x="857" y="593"/>
                    <a:pt x="822" y="575"/>
                    <a:pt x="795" y="548"/>
                  </a:cubicBezTo>
                  <a:lnTo>
                    <a:pt x="747" y="566"/>
                  </a:lnTo>
                  <a:cubicBezTo>
                    <a:pt x="778" y="595"/>
                    <a:pt x="824" y="615"/>
                    <a:pt x="878" y="626"/>
                  </a:cubicBezTo>
                  <a:lnTo>
                    <a:pt x="695" y="864"/>
                  </a:lnTo>
                  <a:lnTo>
                    <a:pt x="692" y="864"/>
                  </a:lnTo>
                  <a:lnTo>
                    <a:pt x="394" y="484"/>
                  </a:lnTo>
                  <a:lnTo>
                    <a:pt x="732" y="54"/>
                  </a:lnTo>
                  <a:lnTo>
                    <a:pt x="732" y="471"/>
                  </a:lnTo>
                  <a:lnTo>
                    <a:pt x="831" y="471"/>
                  </a:lnTo>
                  <a:lnTo>
                    <a:pt x="831" y="357"/>
                  </a:lnTo>
                  <a:cubicBezTo>
                    <a:pt x="884" y="378"/>
                    <a:pt x="956" y="391"/>
                    <a:pt x="1029" y="408"/>
                  </a:cubicBezTo>
                  <a:cubicBezTo>
                    <a:pt x="1137" y="431"/>
                    <a:pt x="1169" y="472"/>
                    <a:pt x="1169" y="512"/>
                  </a:cubicBezTo>
                  <a:cubicBezTo>
                    <a:pt x="1169" y="542"/>
                    <a:pt x="1147" y="569"/>
                    <a:pt x="1108" y="588"/>
                  </a:cubicBezTo>
                  <a:close/>
                  <a:moveTo>
                    <a:pt x="1146" y="615"/>
                  </a:moveTo>
                  <a:cubicBezTo>
                    <a:pt x="1217" y="592"/>
                    <a:pt x="1270" y="552"/>
                    <a:pt x="1277" y="497"/>
                  </a:cubicBezTo>
                  <a:cubicBezTo>
                    <a:pt x="1277" y="418"/>
                    <a:pt x="1185" y="387"/>
                    <a:pt x="1094" y="368"/>
                  </a:cubicBezTo>
                  <a:cubicBezTo>
                    <a:pt x="963" y="342"/>
                    <a:pt x="870" y="320"/>
                    <a:pt x="855" y="263"/>
                  </a:cubicBezTo>
                  <a:cubicBezTo>
                    <a:pt x="852" y="256"/>
                    <a:pt x="852" y="251"/>
                    <a:pt x="852" y="245"/>
                  </a:cubicBezTo>
                  <a:cubicBezTo>
                    <a:pt x="855" y="184"/>
                    <a:pt x="941" y="146"/>
                    <a:pt x="1020" y="146"/>
                  </a:cubicBezTo>
                  <a:cubicBezTo>
                    <a:pt x="1100" y="146"/>
                    <a:pt x="1151" y="156"/>
                    <a:pt x="1202" y="204"/>
                  </a:cubicBezTo>
                  <a:lnTo>
                    <a:pt x="1246" y="190"/>
                  </a:lnTo>
                  <a:cubicBezTo>
                    <a:pt x="1189" y="139"/>
                    <a:pt x="1112" y="126"/>
                    <a:pt x="1020" y="126"/>
                  </a:cubicBezTo>
                  <a:cubicBezTo>
                    <a:pt x="944" y="126"/>
                    <a:pt x="878" y="139"/>
                    <a:pt x="831" y="162"/>
                  </a:cubicBezTo>
                  <a:lnTo>
                    <a:pt x="831" y="0"/>
                  </a:lnTo>
                  <a:lnTo>
                    <a:pt x="715" y="0"/>
                  </a:lnTo>
                  <a:lnTo>
                    <a:pt x="418" y="385"/>
                  </a:lnTo>
                  <a:lnTo>
                    <a:pt x="416" y="385"/>
                  </a:lnTo>
                  <a:lnTo>
                    <a:pt x="113" y="0"/>
                  </a:lnTo>
                  <a:lnTo>
                    <a:pt x="0" y="0"/>
                  </a:lnTo>
                  <a:lnTo>
                    <a:pt x="0" y="471"/>
                  </a:lnTo>
                  <a:lnTo>
                    <a:pt x="55" y="471"/>
                  </a:lnTo>
                  <a:lnTo>
                    <a:pt x="55" y="60"/>
                  </a:lnTo>
                  <a:lnTo>
                    <a:pt x="387" y="479"/>
                  </a:lnTo>
                  <a:lnTo>
                    <a:pt x="285" y="479"/>
                  </a:lnTo>
                  <a:lnTo>
                    <a:pt x="285" y="951"/>
                  </a:lnTo>
                  <a:lnTo>
                    <a:pt x="332" y="951"/>
                  </a:lnTo>
                  <a:lnTo>
                    <a:pt x="332" y="539"/>
                  </a:lnTo>
                  <a:lnTo>
                    <a:pt x="668" y="964"/>
                  </a:lnTo>
                  <a:lnTo>
                    <a:pt x="670" y="964"/>
                  </a:lnTo>
                  <a:lnTo>
                    <a:pt x="1009" y="533"/>
                  </a:lnTo>
                  <a:lnTo>
                    <a:pt x="1009" y="951"/>
                  </a:lnTo>
                  <a:lnTo>
                    <a:pt x="1108" y="951"/>
                  </a:lnTo>
                  <a:lnTo>
                    <a:pt x="1108" y="637"/>
                  </a:lnTo>
                  <a:lnTo>
                    <a:pt x="1284" y="637"/>
                  </a:lnTo>
                  <a:lnTo>
                    <a:pt x="1284" y="1077"/>
                  </a:lnTo>
                  <a:lnTo>
                    <a:pt x="1386" y="1077"/>
                  </a:lnTo>
                  <a:lnTo>
                    <a:pt x="1386" y="637"/>
                  </a:lnTo>
                  <a:lnTo>
                    <a:pt x="1597" y="637"/>
                  </a:lnTo>
                  <a:lnTo>
                    <a:pt x="1597" y="615"/>
                  </a:lnTo>
                  <a:lnTo>
                    <a:pt x="1146" y="615"/>
                  </a:lnTo>
                  <a:close/>
                  <a:moveTo>
                    <a:pt x="1068" y="96"/>
                  </a:moveTo>
                  <a:lnTo>
                    <a:pt x="1229" y="0"/>
                  </a:lnTo>
                  <a:lnTo>
                    <a:pt x="1178" y="0"/>
                  </a:lnTo>
                  <a:lnTo>
                    <a:pt x="1030" y="67"/>
                  </a:lnTo>
                  <a:lnTo>
                    <a:pt x="879" y="0"/>
                  </a:lnTo>
                  <a:lnTo>
                    <a:pt x="831" y="0"/>
                  </a:lnTo>
                  <a:lnTo>
                    <a:pt x="994" y="96"/>
                  </a:lnTo>
                  <a:lnTo>
                    <a:pt x="1068" y="96"/>
                  </a:lnTo>
                  <a:close/>
                </a:path>
              </a:pathLst>
            </a:custGeom>
            <a:solidFill>
              <a:srgbClr val="3793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 name="Freeform 6"/>
            <p:cNvSpPr>
              <a:spLocks/>
            </p:cNvSpPr>
            <p:nvPr/>
          </p:nvSpPr>
          <p:spPr bwMode="auto">
            <a:xfrm>
              <a:off x="6588" y="3329"/>
              <a:ext cx="39" cy="35"/>
            </a:xfrm>
            <a:custGeom>
              <a:avLst/>
              <a:gdLst>
                <a:gd name="T0" fmla="*/ 0 w 172"/>
                <a:gd name="T1" fmla="*/ 0 h 149"/>
                <a:gd name="T2" fmla="*/ 23 w 172"/>
                <a:gd name="T3" fmla="*/ 0 h 149"/>
                <a:gd name="T4" fmla="*/ 86 w 172"/>
                <a:gd name="T5" fmla="*/ 135 h 149"/>
                <a:gd name="T6" fmla="*/ 150 w 172"/>
                <a:gd name="T7" fmla="*/ 0 h 149"/>
                <a:gd name="T8" fmla="*/ 172 w 172"/>
                <a:gd name="T9" fmla="*/ 0 h 149"/>
                <a:gd name="T10" fmla="*/ 172 w 172"/>
                <a:gd name="T11" fmla="*/ 149 h 149"/>
                <a:gd name="T12" fmla="*/ 157 w 172"/>
                <a:gd name="T13" fmla="*/ 149 h 149"/>
                <a:gd name="T14" fmla="*/ 158 w 172"/>
                <a:gd name="T15" fmla="*/ 13 h 149"/>
                <a:gd name="T16" fmla="*/ 95 w 172"/>
                <a:gd name="T17" fmla="*/ 149 h 149"/>
                <a:gd name="T18" fmla="*/ 78 w 172"/>
                <a:gd name="T19" fmla="*/ 149 h 149"/>
                <a:gd name="T20" fmla="*/ 13 w 172"/>
                <a:gd name="T21" fmla="*/ 13 h 149"/>
                <a:gd name="T22" fmla="*/ 14 w 172"/>
                <a:gd name="T23" fmla="*/ 149 h 149"/>
                <a:gd name="T24" fmla="*/ 0 w 172"/>
                <a:gd name="T25" fmla="*/ 149 h 149"/>
                <a:gd name="T26" fmla="*/ 0 w 172"/>
                <a:gd name="T27"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2" h="149">
                  <a:moveTo>
                    <a:pt x="0" y="0"/>
                  </a:moveTo>
                  <a:lnTo>
                    <a:pt x="23" y="0"/>
                  </a:lnTo>
                  <a:lnTo>
                    <a:pt x="86" y="135"/>
                  </a:lnTo>
                  <a:lnTo>
                    <a:pt x="150" y="0"/>
                  </a:lnTo>
                  <a:lnTo>
                    <a:pt x="172" y="0"/>
                  </a:lnTo>
                  <a:lnTo>
                    <a:pt x="172" y="149"/>
                  </a:lnTo>
                  <a:lnTo>
                    <a:pt x="157" y="149"/>
                  </a:lnTo>
                  <a:lnTo>
                    <a:pt x="158" y="13"/>
                  </a:lnTo>
                  <a:lnTo>
                    <a:pt x="95" y="149"/>
                  </a:lnTo>
                  <a:lnTo>
                    <a:pt x="78" y="149"/>
                  </a:lnTo>
                  <a:lnTo>
                    <a:pt x="13" y="13"/>
                  </a:lnTo>
                  <a:lnTo>
                    <a:pt x="14"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6" name="Rectangle 7"/>
            <p:cNvSpPr>
              <a:spLocks noChangeArrowheads="1"/>
            </p:cNvSpPr>
            <p:nvPr/>
          </p:nvSpPr>
          <p:spPr bwMode="auto">
            <a:xfrm>
              <a:off x="6640" y="3329"/>
              <a:ext cx="4" cy="35"/>
            </a:xfrm>
            <a:prstGeom prst="rect">
              <a:avLst/>
            </a:prstGeom>
            <a:solidFill>
              <a:srgbClr val="807F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7" name="Freeform 8"/>
            <p:cNvSpPr>
              <a:spLocks/>
            </p:cNvSpPr>
            <p:nvPr/>
          </p:nvSpPr>
          <p:spPr bwMode="auto">
            <a:xfrm>
              <a:off x="6657" y="3329"/>
              <a:ext cx="31" cy="35"/>
            </a:xfrm>
            <a:custGeom>
              <a:avLst/>
              <a:gdLst>
                <a:gd name="T0" fmla="*/ 0 w 138"/>
                <a:gd name="T1" fmla="*/ 0 h 149"/>
                <a:gd name="T2" fmla="*/ 19 w 138"/>
                <a:gd name="T3" fmla="*/ 0 h 149"/>
                <a:gd name="T4" fmla="*/ 123 w 138"/>
                <a:gd name="T5" fmla="*/ 134 h 149"/>
                <a:gd name="T6" fmla="*/ 123 w 138"/>
                <a:gd name="T7" fmla="*/ 0 h 149"/>
                <a:gd name="T8" fmla="*/ 138 w 138"/>
                <a:gd name="T9" fmla="*/ 0 h 149"/>
                <a:gd name="T10" fmla="*/ 138 w 138"/>
                <a:gd name="T11" fmla="*/ 149 h 149"/>
                <a:gd name="T12" fmla="*/ 118 w 138"/>
                <a:gd name="T13" fmla="*/ 149 h 149"/>
                <a:gd name="T14" fmla="*/ 15 w 138"/>
                <a:gd name="T15" fmla="*/ 16 h 149"/>
                <a:gd name="T16" fmla="*/ 15 w 138"/>
                <a:gd name="T17" fmla="*/ 149 h 149"/>
                <a:gd name="T18" fmla="*/ 0 w 138"/>
                <a:gd name="T19" fmla="*/ 149 h 149"/>
                <a:gd name="T20" fmla="*/ 0 w 138"/>
                <a:gd name="T21"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8" h="149">
                  <a:moveTo>
                    <a:pt x="0" y="0"/>
                  </a:moveTo>
                  <a:lnTo>
                    <a:pt x="19" y="0"/>
                  </a:lnTo>
                  <a:lnTo>
                    <a:pt x="123" y="134"/>
                  </a:lnTo>
                  <a:lnTo>
                    <a:pt x="123" y="0"/>
                  </a:lnTo>
                  <a:lnTo>
                    <a:pt x="138" y="0"/>
                  </a:lnTo>
                  <a:lnTo>
                    <a:pt x="138" y="149"/>
                  </a:lnTo>
                  <a:lnTo>
                    <a:pt x="118" y="149"/>
                  </a:lnTo>
                  <a:lnTo>
                    <a:pt x="15" y="16"/>
                  </a:lnTo>
                  <a:lnTo>
                    <a:pt x="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8" name="Rectangle 9"/>
            <p:cNvSpPr>
              <a:spLocks noChangeArrowheads="1"/>
            </p:cNvSpPr>
            <p:nvPr/>
          </p:nvSpPr>
          <p:spPr bwMode="auto">
            <a:xfrm>
              <a:off x="6701" y="3329"/>
              <a:ext cx="4" cy="35"/>
            </a:xfrm>
            <a:prstGeom prst="rect">
              <a:avLst/>
            </a:prstGeom>
            <a:solidFill>
              <a:srgbClr val="807F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9" name="Freeform 10"/>
            <p:cNvSpPr>
              <a:spLocks/>
            </p:cNvSpPr>
            <p:nvPr/>
          </p:nvSpPr>
          <p:spPr bwMode="auto">
            <a:xfrm>
              <a:off x="6716" y="3328"/>
              <a:ext cx="29" cy="37"/>
            </a:xfrm>
            <a:custGeom>
              <a:avLst/>
              <a:gdLst>
                <a:gd name="T0" fmla="*/ 16 w 125"/>
                <a:gd name="T1" fmla="*/ 103 h 156"/>
                <a:gd name="T2" fmla="*/ 16 w 125"/>
                <a:gd name="T3" fmla="*/ 104 h 156"/>
                <a:gd name="T4" fmla="*/ 63 w 125"/>
                <a:gd name="T5" fmla="*/ 142 h 156"/>
                <a:gd name="T6" fmla="*/ 109 w 125"/>
                <a:gd name="T7" fmla="*/ 111 h 156"/>
                <a:gd name="T8" fmla="*/ 72 w 125"/>
                <a:gd name="T9" fmla="*/ 85 h 156"/>
                <a:gd name="T10" fmla="*/ 40 w 125"/>
                <a:gd name="T11" fmla="*/ 80 h 156"/>
                <a:gd name="T12" fmla="*/ 5 w 125"/>
                <a:gd name="T13" fmla="*/ 43 h 156"/>
                <a:gd name="T14" fmla="*/ 62 w 125"/>
                <a:gd name="T15" fmla="*/ 0 h 156"/>
                <a:gd name="T16" fmla="*/ 120 w 125"/>
                <a:gd name="T17" fmla="*/ 45 h 156"/>
                <a:gd name="T18" fmla="*/ 105 w 125"/>
                <a:gd name="T19" fmla="*/ 45 h 156"/>
                <a:gd name="T20" fmla="*/ 62 w 125"/>
                <a:gd name="T21" fmla="*/ 13 h 156"/>
                <a:gd name="T22" fmla="*/ 20 w 125"/>
                <a:gd name="T23" fmla="*/ 42 h 156"/>
                <a:gd name="T24" fmla="*/ 57 w 125"/>
                <a:gd name="T25" fmla="*/ 67 h 156"/>
                <a:gd name="T26" fmla="*/ 85 w 125"/>
                <a:gd name="T27" fmla="*/ 72 h 156"/>
                <a:gd name="T28" fmla="*/ 125 w 125"/>
                <a:gd name="T29" fmla="*/ 110 h 156"/>
                <a:gd name="T30" fmla="*/ 64 w 125"/>
                <a:gd name="T31" fmla="*/ 156 h 156"/>
                <a:gd name="T32" fmla="*/ 0 w 125"/>
                <a:gd name="T33" fmla="*/ 105 h 156"/>
                <a:gd name="T34" fmla="*/ 0 w 125"/>
                <a:gd name="T35" fmla="*/ 103 h 156"/>
                <a:gd name="T36" fmla="*/ 16 w 125"/>
                <a:gd name="T37" fmla="*/ 10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 h="156">
                  <a:moveTo>
                    <a:pt x="16" y="103"/>
                  </a:moveTo>
                  <a:lnTo>
                    <a:pt x="16" y="104"/>
                  </a:lnTo>
                  <a:cubicBezTo>
                    <a:pt x="16" y="126"/>
                    <a:pt x="34" y="142"/>
                    <a:pt x="63" y="142"/>
                  </a:cubicBezTo>
                  <a:cubicBezTo>
                    <a:pt x="92" y="142"/>
                    <a:pt x="109" y="129"/>
                    <a:pt x="109" y="111"/>
                  </a:cubicBezTo>
                  <a:cubicBezTo>
                    <a:pt x="109" y="94"/>
                    <a:pt x="97" y="90"/>
                    <a:pt x="72" y="85"/>
                  </a:cubicBezTo>
                  <a:lnTo>
                    <a:pt x="40" y="80"/>
                  </a:lnTo>
                  <a:cubicBezTo>
                    <a:pt x="16" y="76"/>
                    <a:pt x="5" y="63"/>
                    <a:pt x="5" y="43"/>
                  </a:cubicBezTo>
                  <a:cubicBezTo>
                    <a:pt x="5" y="17"/>
                    <a:pt x="26" y="0"/>
                    <a:pt x="62" y="0"/>
                  </a:cubicBezTo>
                  <a:cubicBezTo>
                    <a:pt x="98" y="0"/>
                    <a:pt x="119" y="17"/>
                    <a:pt x="120" y="45"/>
                  </a:cubicBezTo>
                  <a:lnTo>
                    <a:pt x="105" y="45"/>
                  </a:lnTo>
                  <a:cubicBezTo>
                    <a:pt x="103" y="24"/>
                    <a:pt x="88" y="13"/>
                    <a:pt x="62" y="13"/>
                  </a:cubicBezTo>
                  <a:cubicBezTo>
                    <a:pt x="36" y="13"/>
                    <a:pt x="20" y="25"/>
                    <a:pt x="20" y="42"/>
                  </a:cubicBezTo>
                  <a:cubicBezTo>
                    <a:pt x="20" y="57"/>
                    <a:pt x="32" y="63"/>
                    <a:pt x="57" y="67"/>
                  </a:cubicBezTo>
                  <a:lnTo>
                    <a:pt x="85" y="72"/>
                  </a:lnTo>
                  <a:cubicBezTo>
                    <a:pt x="112" y="77"/>
                    <a:pt x="125" y="88"/>
                    <a:pt x="125" y="110"/>
                  </a:cubicBezTo>
                  <a:cubicBezTo>
                    <a:pt x="125" y="139"/>
                    <a:pt x="103" y="156"/>
                    <a:pt x="64" y="156"/>
                  </a:cubicBezTo>
                  <a:cubicBezTo>
                    <a:pt x="24" y="156"/>
                    <a:pt x="0" y="136"/>
                    <a:pt x="0" y="105"/>
                  </a:cubicBezTo>
                  <a:lnTo>
                    <a:pt x="0" y="103"/>
                  </a:lnTo>
                  <a:lnTo>
                    <a:pt x="16" y="103"/>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0" name="Freeform 11"/>
            <p:cNvSpPr>
              <a:spLocks/>
            </p:cNvSpPr>
            <p:nvPr/>
          </p:nvSpPr>
          <p:spPr bwMode="auto">
            <a:xfrm>
              <a:off x="6752" y="3329"/>
              <a:ext cx="30" cy="35"/>
            </a:xfrm>
            <a:custGeom>
              <a:avLst/>
              <a:gdLst>
                <a:gd name="T0" fmla="*/ 57 w 130"/>
                <a:gd name="T1" fmla="*/ 14 h 149"/>
                <a:gd name="T2" fmla="*/ 0 w 130"/>
                <a:gd name="T3" fmla="*/ 14 h 149"/>
                <a:gd name="T4" fmla="*/ 0 w 130"/>
                <a:gd name="T5" fmla="*/ 0 h 149"/>
                <a:gd name="T6" fmla="*/ 130 w 130"/>
                <a:gd name="T7" fmla="*/ 0 h 149"/>
                <a:gd name="T8" fmla="*/ 130 w 130"/>
                <a:gd name="T9" fmla="*/ 14 h 149"/>
                <a:gd name="T10" fmla="*/ 72 w 130"/>
                <a:gd name="T11" fmla="*/ 14 h 149"/>
                <a:gd name="T12" fmla="*/ 72 w 130"/>
                <a:gd name="T13" fmla="*/ 149 h 149"/>
                <a:gd name="T14" fmla="*/ 57 w 130"/>
                <a:gd name="T15" fmla="*/ 149 h 149"/>
                <a:gd name="T16" fmla="*/ 57 w 130"/>
                <a:gd name="T17" fmla="*/ 1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149">
                  <a:moveTo>
                    <a:pt x="57" y="14"/>
                  </a:moveTo>
                  <a:lnTo>
                    <a:pt x="0" y="14"/>
                  </a:lnTo>
                  <a:lnTo>
                    <a:pt x="0" y="0"/>
                  </a:lnTo>
                  <a:lnTo>
                    <a:pt x="130" y="0"/>
                  </a:lnTo>
                  <a:lnTo>
                    <a:pt x="130" y="14"/>
                  </a:lnTo>
                  <a:lnTo>
                    <a:pt x="72" y="14"/>
                  </a:lnTo>
                  <a:lnTo>
                    <a:pt x="72" y="149"/>
                  </a:lnTo>
                  <a:lnTo>
                    <a:pt x="57" y="149"/>
                  </a:lnTo>
                  <a:lnTo>
                    <a:pt x="57" y="14"/>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1" name="Freeform 12"/>
            <p:cNvSpPr>
              <a:spLocks/>
            </p:cNvSpPr>
            <p:nvPr/>
          </p:nvSpPr>
          <p:spPr bwMode="auto">
            <a:xfrm>
              <a:off x="6791" y="3329"/>
              <a:ext cx="26" cy="35"/>
            </a:xfrm>
            <a:custGeom>
              <a:avLst/>
              <a:gdLst>
                <a:gd name="T0" fmla="*/ 0 w 115"/>
                <a:gd name="T1" fmla="*/ 0 h 149"/>
                <a:gd name="T2" fmla="*/ 115 w 115"/>
                <a:gd name="T3" fmla="*/ 0 h 149"/>
                <a:gd name="T4" fmla="*/ 115 w 115"/>
                <a:gd name="T5" fmla="*/ 14 h 149"/>
                <a:gd name="T6" fmla="*/ 15 w 115"/>
                <a:gd name="T7" fmla="*/ 14 h 149"/>
                <a:gd name="T8" fmla="*/ 15 w 115"/>
                <a:gd name="T9" fmla="*/ 66 h 149"/>
                <a:gd name="T10" fmla="*/ 107 w 115"/>
                <a:gd name="T11" fmla="*/ 66 h 149"/>
                <a:gd name="T12" fmla="*/ 107 w 115"/>
                <a:gd name="T13" fmla="*/ 80 h 149"/>
                <a:gd name="T14" fmla="*/ 15 w 115"/>
                <a:gd name="T15" fmla="*/ 80 h 149"/>
                <a:gd name="T16" fmla="*/ 15 w 115"/>
                <a:gd name="T17" fmla="*/ 135 h 149"/>
                <a:gd name="T18" fmla="*/ 115 w 115"/>
                <a:gd name="T19" fmla="*/ 135 h 149"/>
                <a:gd name="T20" fmla="*/ 115 w 115"/>
                <a:gd name="T21" fmla="*/ 149 h 149"/>
                <a:gd name="T22" fmla="*/ 0 w 115"/>
                <a:gd name="T23" fmla="*/ 149 h 149"/>
                <a:gd name="T24" fmla="*/ 0 w 115"/>
                <a:gd name="T25"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5" h="149">
                  <a:moveTo>
                    <a:pt x="0" y="0"/>
                  </a:moveTo>
                  <a:lnTo>
                    <a:pt x="115" y="0"/>
                  </a:lnTo>
                  <a:lnTo>
                    <a:pt x="115" y="14"/>
                  </a:lnTo>
                  <a:lnTo>
                    <a:pt x="15" y="14"/>
                  </a:lnTo>
                  <a:lnTo>
                    <a:pt x="15" y="66"/>
                  </a:lnTo>
                  <a:lnTo>
                    <a:pt x="107" y="66"/>
                  </a:lnTo>
                  <a:lnTo>
                    <a:pt x="107" y="80"/>
                  </a:lnTo>
                  <a:lnTo>
                    <a:pt x="15" y="80"/>
                  </a:lnTo>
                  <a:lnTo>
                    <a:pt x="15" y="135"/>
                  </a:lnTo>
                  <a:lnTo>
                    <a:pt x="115" y="135"/>
                  </a:lnTo>
                  <a:lnTo>
                    <a:pt x="1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2" name="Freeform 13"/>
            <p:cNvSpPr>
              <a:spLocks noEditPoints="1"/>
            </p:cNvSpPr>
            <p:nvPr/>
          </p:nvSpPr>
          <p:spPr bwMode="auto">
            <a:xfrm>
              <a:off x="6828" y="3329"/>
              <a:ext cx="30" cy="35"/>
            </a:xfrm>
            <a:custGeom>
              <a:avLst/>
              <a:gdLst>
                <a:gd name="T0" fmla="*/ 15 w 129"/>
                <a:gd name="T1" fmla="*/ 14 h 149"/>
                <a:gd name="T2" fmla="*/ 15 w 129"/>
                <a:gd name="T3" fmla="*/ 71 h 149"/>
                <a:gd name="T4" fmla="*/ 70 w 129"/>
                <a:gd name="T5" fmla="*/ 71 h 149"/>
                <a:gd name="T6" fmla="*/ 110 w 129"/>
                <a:gd name="T7" fmla="*/ 43 h 149"/>
                <a:gd name="T8" fmla="*/ 68 w 129"/>
                <a:gd name="T9" fmla="*/ 14 h 149"/>
                <a:gd name="T10" fmla="*/ 15 w 129"/>
                <a:gd name="T11" fmla="*/ 14 h 149"/>
                <a:gd name="T12" fmla="*/ 0 w 129"/>
                <a:gd name="T13" fmla="*/ 0 h 149"/>
                <a:gd name="T14" fmla="*/ 72 w 129"/>
                <a:gd name="T15" fmla="*/ 0 h 149"/>
                <a:gd name="T16" fmla="*/ 125 w 129"/>
                <a:gd name="T17" fmla="*/ 40 h 149"/>
                <a:gd name="T18" fmla="*/ 99 w 129"/>
                <a:gd name="T19" fmla="*/ 78 h 149"/>
                <a:gd name="T20" fmla="*/ 122 w 129"/>
                <a:gd name="T21" fmla="*/ 106 h 149"/>
                <a:gd name="T22" fmla="*/ 129 w 129"/>
                <a:gd name="T23" fmla="*/ 149 h 149"/>
                <a:gd name="T24" fmla="*/ 112 w 129"/>
                <a:gd name="T25" fmla="*/ 149 h 149"/>
                <a:gd name="T26" fmla="*/ 107 w 129"/>
                <a:gd name="T27" fmla="*/ 106 h 149"/>
                <a:gd name="T28" fmla="*/ 78 w 129"/>
                <a:gd name="T29" fmla="*/ 85 h 149"/>
                <a:gd name="T30" fmla="*/ 15 w 129"/>
                <a:gd name="T31" fmla="*/ 85 h 149"/>
                <a:gd name="T32" fmla="*/ 15 w 129"/>
                <a:gd name="T33" fmla="*/ 149 h 149"/>
                <a:gd name="T34" fmla="*/ 0 w 129"/>
                <a:gd name="T35" fmla="*/ 149 h 149"/>
                <a:gd name="T36" fmla="*/ 0 w 129"/>
                <a:gd name="T37"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9" h="149">
                  <a:moveTo>
                    <a:pt x="15" y="14"/>
                  </a:moveTo>
                  <a:lnTo>
                    <a:pt x="15" y="71"/>
                  </a:lnTo>
                  <a:lnTo>
                    <a:pt x="70" y="71"/>
                  </a:lnTo>
                  <a:cubicBezTo>
                    <a:pt x="97" y="71"/>
                    <a:pt x="110" y="64"/>
                    <a:pt x="110" y="43"/>
                  </a:cubicBezTo>
                  <a:cubicBezTo>
                    <a:pt x="110" y="21"/>
                    <a:pt x="97" y="14"/>
                    <a:pt x="68" y="14"/>
                  </a:cubicBezTo>
                  <a:lnTo>
                    <a:pt x="15" y="14"/>
                  </a:lnTo>
                  <a:close/>
                  <a:moveTo>
                    <a:pt x="0" y="0"/>
                  </a:moveTo>
                  <a:lnTo>
                    <a:pt x="72" y="0"/>
                  </a:lnTo>
                  <a:cubicBezTo>
                    <a:pt x="107" y="0"/>
                    <a:pt x="125" y="14"/>
                    <a:pt x="125" y="40"/>
                  </a:cubicBezTo>
                  <a:cubicBezTo>
                    <a:pt x="125" y="60"/>
                    <a:pt x="117" y="72"/>
                    <a:pt x="99" y="78"/>
                  </a:cubicBezTo>
                  <a:cubicBezTo>
                    <a:pt x="116" y="80"/>
                    <a:pt x="120" y="88"/>
                    <a:pt x="122" y="106"/>
                  </a:cubicBezTo>
                  <a:cubicBezTo>
                    <a:pt x="124" y="126"/>
                    <a:pt x="123" y="141"/>
                    <a:pt x="129" y="149"/>
                  </a:cubicBezTo>
                  <a:lnTo>
                    <a:pt x="112" y="149"/>
                  </a:lnTo>
                  <a:cubicBezTo>
                    <a:pt x="108" y="136"/>
                    <a:pt x="109" y="121"/>
                    <a:pt x="107" y="106"/>
                  </a:cubicBezTo>
                  <a:cubicBezTo>
                    <a:pt x="105" y="90"/>
                    <a:pt x="96" y="85"/>
                    <a:pt x="78" y="85"/>
                  </a:cubicBezTo>
                  <a:lnTo>
                    <a:pt x="15" y="85"/>
                  </a:lnTo>
                  <a:lnTo>
                    <a:pt x="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3" name="Freeform 14"/>
            <p:cNvSpPr>
              <a:spLocks/>
            </p:cNvSpPr>
            <p:nvPr/>
          </p:nvSpPr>
          <p:spPr bwMode="auto">
            <a:xfrm>
              <a:off x="6867" y="3328"/>
              <a:ext cx="29" cy="37"/>
            </a:xfrm>
            <a:custGeom>
              <a:avLst/>
              <a:gdLst>
                <a:gd name="T0" fmla="*/ 15 w 125"/>
                <a:gd name="T1" fmla="*/ 103 h 156"/>
                <a:gd name="T2" fmla="*/ 15 w 125"/>
                <a:gd name="T3" fmla="*/ 104 h 156"/>
                <a:gd name="T4" fmla="*/ 63 w 125"/>
                <a:gd name="T5" fmla="*/ 142 h 156"/>
                <a:gd name="T6" fmla="*/ 109 w 125"/>
                <a:gd name="T7" fmla="*/ 111 h 156"/>
                <a:gd name="T8" fmla="*/ 72 w 125"/>
                <a:gd name="T9" fmla="*/ 85 h 156"/>
                <a:gd name="T10" fmla="*/ 40 w 125"/>
                <a:gd name="T11" fmla="*/ 80 h 156"/>
                <a:gd name="T12" fmla="*/ 5 w 125"/>
                <a:gd name="T13" fmla="*/ 43 h 156"/>
                <a:gd name="T14" fmla="*/ 61 w 125"/>
                <a:gd name="T15" fmla="*/ 0 h 156"/>
                <a:gd name="T16" fmla="*/ 120 w 125"/>
                <a:gd name="T17" fmla="*/ 45 h 156"/>
                <a:gd name="T18" fmla="*/ 105 w 125"/>
                <a:gd name="T19" fmla="*/ 45 h 156"/>
                <a:gd name="T20" fmla="*/ 62 w 125"/>
                <a:gd name="T21" fmla="*/ 13 h 156"/>
                <a:gd name="T22" fmla="*/ 20 w 125"/>
                <a:gd name="T23" fmla="*/ 42 h 156"/>
                <a:gd name="T24" fmla="*/ 57 w 125"/>
                <a:gd name="T25" fmla="*/ 67 h 156"/>
                <a:gd name="T26" fmla="*/ 85 w 125"/>
                <a:gd name="T27" fmla="*/ 72 h 156"/>
                <a:gd name="T28" fmla="*/ 125 w 125"/>
                <a:gd name="T29" fmla="*/ 110 h 156"/>
                <a:gd name="T30" fmla="*/ 64 w 125"/>
                <a:gd name="T31" fmla="*/ 156 h 156"/>
                <a:gd name="T32" fmla="*/ 0 w 125"/>
                <a:gd name="T33" fmla="*/ 105 h 156"/>
                <a:gd name="T34" fmla="*/ 0 w 125"/>
                <a:gd name="T35" fmla="*/ 103 h 156"/>
                <a:gd name="T36" fmla="*/ 15 w 125"/>
                <a:gd name="T37" fmla="*/ 10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 h="156">
                  <a:moveTo>
                    <a:pt x="15" y="103"/>
                  </a:moveTo>
                  <a:lnTo>
                    <a:pt x="15" y="104"/>
                  </a:lnTo>
                  <a:cubicBezTo>
                    <a:pt x="15" y="126"/>
                    <a:pt x="34" y="142"/>
                    <a:pt x="63" y="142"/>
                  </a:cubicBezTo>
                  <a:cubicBezTo>
                    <a:pt x="92" y="142"/>
                    <a:pt x="109" y="129"/>
                    <a:pt x="109" y="111"/>
                  </a:cubicBezTo>
                  <a:cubicBezTo>
                    <a:pt x="109" y="94"/>
                    <a:pt x="97" y="90"/>
                    <a:pt x="72" y="85"/>
                  </a:cubicBezTo>
                  <a:lnTo>
                    <a:pt x="40" y="80"/>
                  </a:lnTo>
                  <a:cubicBezTo>
                    <a:pt x="16" y="76"/>
                    <a:pt x="5" y="63"/>
                    <a:pt x="5" y="43"/>
                  </a:cubicBezTo>
                  <a:cubicBezTo>
                    <a:pt x="5" y="17"/>
                    <a:pt x="26" y="0"/>
                    <a:pt x="61" y="0"/>
                  </a:cubicBezTo>
                  <a:cubicBezTo>
                    <a:pt x="98" y="0"/>
                    <a:pt x="119" y="17"/>
                    <a:pt x="120" y="45"/>
                  </a:cubicBezTo>
                  <a:lnTo>
                    <a:pt x="105" y="45"/>
                  </a:lnTo>
                  <a:cubicBezTo>
                    <a:pt x="103" y="24"/>
                    <a:pt x="88" y="13"/>
                    <a:pt x="62" y="13"/>
                  </a:cubicBezTo>
                  <a:cubicBezTo>
                    <a:pt x="35" y="13"/>
                    <a:pt x="20" y="25"/>
                    <a:pt x="20" y="42"/>
                  </a:cubicBezTo>
                  <a:cubicBezTo>
                    <a:pt x="20" y="57"/>
                    <a:pt x="32" y="63"/>
                    <a:pt x="57" y="67"/>
                  </a:cubicBezTo>
                  <a:lnTo>
                    <a:pt x="85" y="72"/>
                  </a:lnTo>
                  <a:cubicBezTo>
                    <a:pt x="112" y="77"/>
                    <a:pt x="125" y="88"/>
                    <a:pt x="125" y="110"/>
                  </a:cubicBezTo>
                  <a:cubicBezTo>
                    <a:pt x="125" y="139"/>
                    <a:pt x="102" y="156"/>
                    <a:pt x="64" y="156"/>
                  </a:cubicBezTo>
                  <a:cubicBezTo>
                    <a:pt x="24" y="156"/>
                    <a:pt x="0" y="136"/>
                    <a:pt x="0" y="105"/>
                  </a:cubicBezTo>
                  <a:lnTo>
                    <a:pt x="0" y="103"/>
                  </a:lnTo>
                  <a:lnTo>
                    <a:pt x="15" y="103"/>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4" name="Freeform 15"/>
            <p:cNvSpPr>
              <a:spLocks/>
            </p:cNvSpPr>
            <p:nvPr/>
          </p:nvSpPr>
          <p:spPr bwMode="auto">
            <a:xfrm>
              <a:off x="6903" y="3329"/>
              <a:ext cx="30" cy="35"/>
            </a:xfrm>
            <a:custGeom>
              <a:avLst/>
              <a:gdLst>
                <a:gd name="T0" fmla="*/ 57 w 130"/>
                <a:gd name="T1" fmla="*/ 14 h 149"/>
                <a:gd name="T2" fmla="*/ 0 w 130"/>
                <a:gd name="T3" fmla="*/ 14 h 149"/>
                <a:gd name="T4" fmla="*/ 0 w 130"/>
                <a:gd name="T5" fmla="*/ 0 h 149"/>
                <a:gd name="T6" fmla="*/ 130 w 130"/>
                <a:gd name="T7" fmla="*/ 0 h 149"/>
                <a:gd name="T8" fmla="*/ 130 w 130"/>
                <a:gd name="T9" fmla="*/ 14 h 149"/>
                <a:gd name="T10" fmla="*/ 72 w 130"/>
                <a:gd name="T11" fmla="*/ 14 h 149"/>
                <a:gd name="T12" fmla="*/ 72 w 130"/>
                <a:gd name="T13" fmla="*/ 149 h 149"/>
                <a:gd name="T14" fmla="*/ 57 w 130"/>
                <a:gd name="T15" fmla="*/ 149 h 149"/>
                <a:gd name="T16" fmla="*/ 57 w 130"/>
                <a:gd name="T17" fmla="*/ 1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149">
                  <a:moveTo>
                    <a:pt x="57" y="14"/>
                  </a:moveTo>
                  <a:lnTo>
                    <a:pt x="0" y="14"/>
                  </a:lnTo>
                  <a:lnTo>
                    <a:pt x="0" y="0"/>
                  </a:lnTo>
                  <a:lnTo>
                    <a:pt x="130" y="0"/>
                  </a:lnTo>
                  <a:lnTo>
                    <a:pt x="130" y="14"/>
                  </a:lnTo>
                  <a:lnTo>
                    <a:pt x="72" y="14"/>
                  </a:lnTo>
                  <a:lnTo>
                    <a:pt x="72" y="149"/>
                  </a:lnTo>
                  <a:lnTo>
                    <a:pt x="57" y="149"/>
                  </a:lnTo>
                  <a:lnTo>
                    <a:pt x="57" y="14"/>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5" name="Freeform 16"/>
            <p:cNvSpPr>
              <a:spLocks/>
            </p:cNvSpPr>
            <p:nvPr/>
          </p:nvSpPr>
          <p:spPr bwMode="auto">
            <a:xfrm>
              <a:off x="6938" y="3329"/>
              <a:ext cx="35" cy="35"/>
            </a:xfrm>
            <a:custGeom>
              <a:avLst/>
              <a:gdLst>
                <a:gd name="T0" fmla="*/ 0 w 152"/>
                <a:gd name="T1" fmla="*/ 0 h 149"/>
                <a:gd name="T2" fmla="*/ 16 w 152"/>
                <a:gd name="T3" fmla="*/ 0 h 149"/>
                <a:gd name="T4" fmla="*/ 76 w 152"/>
                <a:gd name="T5" fmla="*/ 136 h 149"/>
                <a:gd name="T6" fmla="*/ 135 w 152"/>
                <a:gd name="T7" fmla="*/ 0 h 149"/>
                <a:gd name="T8" fmla="*/ 152 w 152"/>
                <a:gd name="T9" fmla="*/ 0 h 149"/>
                <a:gd name="T10" fmla="*/ 85 w 152"/>
                <a:gd name="T11" fmla="*/ 149 h 149"/>
                <a:gd name="T12" fmla="*/ 66 w 152"/>
                <a:gd name="T13" fmla="*/ 149 h 149"/>
                <a:gd name="T14" fmla="*/ 0 w 152"/>
                <a:gd name="T15" fmla="*/ 0 h 1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49">
                  <a:moveTo>
                    <a:pt x="0" y="0"/>
                  </a:moveTo>
                  <a:lnTo>
                    <a:pt x="16" y="0"/>
                  </a:lnTo>
                  <a:lnTo>
                    <a:pt x="76" y="136"/>
                  </a:lnTo>
                  <a:lnTo>
                    <a:pt x="135" y="0"/>
                  </a:lnTo>
                  <a:lnTo>
                    <a:pt x="152" y="0"/>
                  </a:lnTo>
                  <a:lnTo>
                    <a:pt x="85" y="149"/>
                  </a:lnTo>
                  <a:lnTo>
                    <a:pt x="66"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6" name="Freeform 17"/>
            <p:cNvSpPr>
              <a:spLocks noEditPoints="1"/>
            </p:cNvSpPr>
            <p:nvPr/>
          </p:nvSpPr>
          <p:spPr bwMode="auto">
            <a:xfrm>
              <a:off x="6979" y="3328"/>
              <a:ext cx="36" cy="37"/>
            </a:xfrm>
            <a:custGeom>
              <a:avLst/>
              <a:gdLst>
                <a:gd name="T0" fmla="*/ 141 w 156"/>
                <a:gd name="T1" fmla="*/ 78 h 156"/>
                <a:gd name="T2" fmla="*/ 78 w 156"/>
                <a:gd name="T3" fmla="*/ 14 h 156"/>
                <a:gd name="T4" fmla="*/ 15 w 156"/>
                <a:gd name="T5" fmla="*/ 78 h 156"/>
                <a:gd name="T6" fmla="*/ 78 w 156"/>
                <a:gd name="T7" fmla="*/ 142 h 156"/>
                <a:gd name="T8" fmla="*/ 141 w 156"/>
                <a:gd name="T9" fmla="*/ 78 h 156"/>
                <a:gd name="T10" fmla="*/ 78 w 156"/>
                <a:gd name="T11" fmla="*/ 156 h 156"/>
                <a:gd name="T12" fmla="*/ 0 w 156"/>
                <a:gd name="T13" fmla="*/ 78 h 156"/>
                <a:gd name="T14" fmla="*/ 78 w 156"/>
                <a:gd name="T15" fmla="*/ 0 h 156"/>
                <a:gd name="T16" fmla="*/ 156 w 156"/>
                <a:gd name="T17" fmla="*/ 78 h 156"/>
                <a:gd name="T18" fmla="*/ 78 w 156"/>
                <a:gd name="T19"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56">
                  <a:moveTo>
                    <a:pt x="141" y="78"/>
                  </a:moveTo>
                  <a:cubicBezTo>
                    <a:pt x="141" y="38"/>
                    <a:pt x="117" y="14"/>
                    <a:pt x="78" y="14"/>
                  </a:cubicBezTo>
                  <a:cubicBezTo>
                    <a:pt x="39" y="14"/>
                    <a:pt x="15" y="38"/>
                    <a:pt x="15" y="78"/>
                  </a:cubicBezTo>
                  <a:cubicBezTo>
                    <a:pt x="15" y="118"/>
                    <a:pt x="39" y="142"/>
                    <a:pt x="78" y="142"/>
                  </a:cubicBezTo>
                  <a:cubicBezTo>
                    <a:pt x="117" y="142"/>
                    <a:pt x="141" y="118"/>
                    <a:pt x="141" y="78"/>
                  </a:cubicBezTo>
                  <a:close/>
                  <a:moveTo>
                    <a:pt x="78" y="156"/>
                  </a:moveTo>
                  <a:cubicBezTo>
                    <a:pt x="29" y="156"/>
                    <a:pt x="0" y="126"/>
                    <a:pt x="0" y="78"/>
                  </a:cubicBezTo>
                  <a:cubicBezTo>
                    <a:pt x="0" y="29"/>
                    <a:pt x="29" y="0"/>
                    <a:pt x="78" y="0"/>
                  </a:cubicBezTo>
                  <a:cubicBezTo>
                    <a:pt x="127" y="0"/>
                    <a:pt x="156" y="29"/>
                    <a:pt x="156" y="78"/>
                  </a:cubicBezTo>
                  <a:cubicBezTo>
                    <a:pt x="156" y="126"/>
                    <a:pt x="127" y="156"/>
                    <a:pt x="78" y="156"/>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7" name="Freeform 18"/>
            <p:cNvSpPr>
              <a:spLocks noEditPoints="1"/>
            </p:cNvSpPr>
            <p:nvPr/>
          </p:nvSpPr>
          <p:spPr bwMode="auto">
            <a:xfrm>
              <a:off x="7045" y="3318"/>
              <a:ext cx="29" cy="47"/>
            </a:xfrm>
            <a:custGeom>
              <a:avLst/>
              <a:gdLst>
                <a:gd name="T0" fmla="*/ 83 w 125"/>
                <a:gd name="T1" fmla="*/ 0 h 198"/>
                <a:gd name="T2" fmla="*/ 99 w 125"/>
                <a:gd name="T3" fmla="*/ 0 h 198"/>
                <a:gd name="T4" fmla="*/ 70 w 125"/>
                <a:gd name="T5" fmla="*/ 30 h 198"/>
                <a:gd name="T6" fmla="*/ 53 w 125"/>
                <a:gd name="T7" fmla="*/ 30 h 198"/>
                <a:gd name="T8" fmla="*/ 25 w 125"/>
                <a:gd name="T9" fmla="*/ 0 h 198"/>
                <a:gd name="T10" fmla="*/ 40 w 125"/>
                <a:gd name="T11" fmla="*/ 0 h 198"/>
                <a:gd name="T12" fmla="*/ 62 w 125"/>
                <a:gd name="T13" fmla="*/ 22 h 198"/>
                <a:gd name="T14" fmla="*/ 83 w 125"/>
                <a:gd name="T15" fmla="*/ 0 h 198"/>
                <a:gd name="T16" fmla="*/ 16 w 125"/>
                <a:gd name="T17" fmla="*/ 145 h 198"/>
                <a:gd name="T18" fmla="*/ 16 w 125"/>
                <a:gd name="T19" fmla="*/ 146 h 198"/>
                <a:gd name="T20" fmla="*/ 63 w 125"/>
                <a:gd name="T21" fmla="*/ 184 h 198"/>
                <a:gd name="T22" fmla="*/ 109 w 125"/>
                <a:gd name="T23" fmla="*/ 153 h 198"/>
                <a:gd name="T24" fmla="*/ 72 w 125"/>
                <a:gd name="T25" fmla="*/ 127 h 198"/>
                <a:gd name="T26" fmla="*/ 40 w 125"/>
                <a:gd name="T27" fmla="*/ 122 h 198"/>
                <a:gd name="T28" fmla="*/ 5 w 125"/>
                <a:gd name="T29" fmla="*/ 85 h 198"/>
                <a:gd name="T30" fmla="*/ 61 w 125"/>
                <a:gd name="T31" fmla="*/ 42 h 198"/>
                <a:gd name="T32" fmla="*/ 120 w 125"/>
                <a:gd name="T33" fmla="*/ 87 h 198"/>
                <a:gd name="T34" fmla="*/ 105 w 125"/>
                <a:gd name="T35" fmla="*/ 87 h 198"/>
                <a:gd name="T36" fmla="*/ 62 w 125"/>
                <a:gd name="T37" fmla="*/ 55 h 198"/>
                <a:gd name="T38" fmla="*/ 20 w 125"/>
                <a:gd name="T39" fmla="*/ 84 h 198"/>
                <a:gd name="T40" fmla="*/ 57 w 125"/>
                <a:gd name="T41" fmla="*/ 109 h 198"/>
                <a:gd name="T42" fmla="*/ 85 w 125"/>
                <a:gd name="T43" fmla="*/ 114 h 198"/>
                <a:gd name="T44" fmla="*/ 125 w 125"/>
                <a:gd name="T45" fmla="*/ 152 h 198"/>
                <a:gd name="T46" fmla="*/ 64 w 125"/>
                <a:gd name="T47" fmla="*/ 198 h 198"/>
                <a:gd name="T48" fmla="*/ 0 w 125"/>
                <a:gd name="T49" fmla="*/ 147 h 198"/>
                <a:gd name="T50" fmla="*/ 0 w 125"/>
                <a:gd name="T51" fmla="*/ 145 h 198"/>
                <a:gd name="T52" fmla="*/ 16 w 125"/>
                <a:gd name="T53" fmla="*/ 14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5" h="198">
                  <a:moveTo>
                    <a:pt x="83" y="0"/>
                  </a:moveTo>
                  <a:lnTo>
                    <a:pt x="99" y="0"/>
                  </a:lnTo>
                  <a:lnTo>
                    <a:pt x="70" y="30"/>
                  </a:lnTo>
                  <a:lnTo>
                    <a:pt x="53" y="30"/>
                  </a:lnTo>
                  <a:lnTo>
                    <a:pt x="25" y="0"/>
                  </a:lnTo>
                  <a:lnTo>
                    <a:pt x="40" y="0"/>
                  </a:lnTo>
                  <a:lnTo>
                    <a:pt x="62" y="22"/>
                  </a:lnTo>
                  <a:lnTo>
                    <a:pt x="83" y="0"/>
                  </a:lnTo>
                  <a:close/>
                  <a:moveTo>
                    <a:pt x="16" y="145"/>
                  </a:moveTo>
                  <a:lnTo>
                    <a:pt x="16" y="146"/>
                  </a:lnTo>
                  <a:cubicBezTo>
                    <a:pt x="16" y="168"/>
                    <a:pt x="34" y="184"/>
                    <a:pt x="63" y="184"/>
                  </a:cubicBezTo>
                  <a:cubicBezTo>
                    <a:pt x="92" y="184"/>
                    <a:pt x="109" y="171"/>
                    <a:pt x="109" y="153"/>
                  </a:cubicBezTo>
                  <a:cubicBezTo>
                    <a:pt x="109" y="136"/>
                    <a:pt x="97" y="132"/>
                    <a:pt x="72" y="127"/>
                  </a:cubicBezTo>
                  <a:lnTo>
                    <a:pt x="40" y="122"/>
                  </a:lnTo>
                  <a:cubicBezTo>
                    <a:pt x="16" y="118"/>
                    <a:pt x="5" y="105"/>
                    <a:pt x="5" y="85"/>
                  </a:cubicBezTo>
                  <a:cubicBezTo>
                    <a:pt x="5" y="59"/>
                    <a:pt x="26" y="42"/>
                    <a:pt x="61" y="42"/>
                  </a:cubicBezTo>
                  <a:cubicBezTo>
                    <a:pt x="98" y="42"/>
                    <a:pt x="119" y="59"/>
                    <a:pt x="120" y="87"/>
                  </a:cubicBezTo>
                  <a:lnTo>
                    <a:pt x="105" y="87"/>
                  </a:lnTo>
                  <a:cubicBezTo>
                    <a:pt x="103" y="66"/>
                    <a:pt x="89" y="55"/>
                    <a:pt x="62" y="55"/>
                  </a:cubicBezTo>
                  <a:cubicBezTo>
                    <a:pt x="36" y="55"/>
                    <a:pt x="20" y="67"/>
                    <a:pt x="20" y="84"/>
                  </a:cubicBezTo>
                  <a:cubicBezTo>
                    <a:pt x="20" y="99"/>
                    <a:pt x="32" y="105"/>
                    <a:pt x="57" y="109"/>
                  </a:cubicBezTo>
                  <a:lnTo>
                    <a:pt x="85" y="114"/>
                  </a:lnTo>
                  <a:cubicBezTo>
                    <a:pt x="112" y="119"/>
                    <a:pt x="125" y="130"/>
                    <a:pt x="125" y="152"/>
                  </a:cubicBezTo>
                  <a:cubicBezTo>
                    <a:pt x="125" y="181"/>
                    <a:pt x="103" y="198"/>
                    <a:pt x="64" y="198"/>
                  </a:cubicBezTo>
                  <a:cubicBezTo>
                    <a:pt x="24" y="198"/>
                    <a:pt x="0" y="178"/>
                    <a:pt x="0" y="147"/>
                  </a:cubicBezTo>
                  <a:lnTo>
                    <a:pt x="0" y="145"/>
                  </a:lnTo>
                  <a:lnTo>
                    <a:pt x="16" y="145"/>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8" name="Freeform 19"/>
            <p:cNvSpPr>
              <a:spLocks/>
            </p:cNvSpPr>
            <p:nvPr/>
          </p:nvSpPr>
          <p:spPr bwMode="auto">
            <a:xfrm>
              <a:off x="7085" y="3329"/>
              <a:ext cx="29" cy="35"/>
            </a:xfrm>
            <a:custGeom>
              <a:avLst/>
              <a:gdLst>
                <a:gd name="T0" fmla="*/ 0 w 127"/>
                <a:gd name="T1" fmla="*/ 0 h 149"/>
                <a:gd name="T2" fmla="*/ 15 w 127"/>
                <a:gd name="T3" fmla="*/ 0 h 149"/>
                <a:gd name="T4" fmla="*/ 15 w 127"/>
                <a:gd name="T5" fmla="*/ 82 h 149"/>
                <a:gd name="T6" fmla="*/ 107 w 127"/>
                <a:gd name="T7" fmla="*/ 0 h 149"/>
                <a:gd name="T8" fmla="*/ 127 w 127"/>
                <a:gd name="T9" fmla="*/ 0 h 149"/>
                <a:gd name="T10" fmla="*/ 57 w 127"/>
                <a:gd name="T11" fmla="*/ 63 h 149"/>
                <a:gd name="T12" fmla="*/ 127 w 127"/>
                <a:gd name="T13" fmla="*/ 149 h 149"/>
                <a:gd name="T14" fmla="*/ 108 w 127"/>
                <a:gd name="T15" fmla="*/ 149 h 149"/>
                <a:gd name="T16" fmla="*/ 46 w 127"/>
                <a:gd name="T17" fmla="*/ 72 h 149"/>
                <a:gd name="T18" fmla="*/ 15 w 127"/>
                <a:gd name="T19" fmla="*/ 100 h 149"/>
                <a:gd name="T20" fmla="*/ 15 w 127"/>
                <a:gd name="T21" fmla="*/ 149 h 149"/>
                <a:gd name="T22" fmla="*/ 0 w 127"/>
                <a:gd name="T23" fmla="*/ 149 h 149"/>
                <a:gd name="T24" fmla="*/ 0 w 127"/>
                <a:gd name="T25"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49">
                  <a:moveTo>
                    <a:pt x="0" y="0"/>
                  </a:moveTo>
                  <a:lnTo>
                    <a:pt x="15" y="0"/>
                  </a:lnTo>
                  <a:lnTo>
                    <a:pt x="15" y="82"/>
                  </a:lnTo>
                  <a:lnTo>
                    <a:pt x="107" y="0"/>
                  </a:lnTo>
                  <a:lnTo>
                    <a:pt x="127" y="0"/>
                  </a:lnTo>
                  <a:lnTo>
                    <a:pt x="57" y="63"/>
                  </a:lnTo>
                  <a:lnTo>
                    <a:pt x="127" y="149"/>
                  </a:lnTo>
                  <a:lnTo>
                    <a:pt x="108" y="149"/>
                  </a:lnTo>
                  <a:lnTo>
                    <a:pt x="46" y="72"/>
                  </a:lnTo>
                  <a:lnTo>
                    <a:pt x="15" y="100"/>
                  </a:lnTo>
                  <a:lnTo>
                    <a:pt x="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9" name="Freeform 20"/>
            <p:cNvSpPr>
              <a:spLocks noEditPoints="1"/>
            </p:cNvSpPr>
            <p:nvPr/>
          </p:nvSpPr>
          <p:spPr bwMode="auto">
            <a:xfrm>
              <a:off x="7120" y="3328"/>
              <a:ext cx="36" cy="37"/>
            </a:xfrm>
            <a:custGeom>
              <a:avLst/>
              <a:gdLst>
                <a:gd name="T0" fmla="*/ 141 w 156"/>
                <a:gd name="T1" fmla="*/ 78 h 156"/>
                <a:gd name="T2" fmla="*/ 78 w 156"/>
                <a:gd name="T3" fmla="*/ 14 h 156"/>
                <a:gd name="T4" fmla="*/ 15 w 156"/>
                <a:gd name="T5" fmla="*/ 78 h 156"/>
                <a:gd name="T6" fmla="*/ 78 w 156"/>
                <a:gd name="T7" fmla="*/ 142 h 156"/>
                <a:gd name="T8" fmla="*/ 141 w 156"/>
                <a:gd name="T9" fmla="*/ 78 h 156"/>
                <a:gd name="T10" fmla="*/ 78 w 156"/>
                <a:gd name="T11" fmla="*/ 156 h 156"/>
                <a:gd name="T12" fmla="*/ 0 w 156"/>
                <a:gd name="T13" fmla="*/ 78 h 156"/>
                <a:gd name="T14" fmla="*/ 78 w 156"/>
                <a:gd name="T15" fmla="*/ 0 h 156"/>
                <a:gd name="T16" fmla="*/ 156 w 156"/>
                <a:gd name="T17" fmla="*/ 78 h 156"/>
                <a:gd name="T18" fmla="*/ 78 w 156"/>
                <a:gd name="T19"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56">
                  <a:moveTo>
                    <a:pt x="141" y="78"/>
                  </a:moveTo>
                  <a:cubicBezTo>
                    <a:pt x="141" y="38"/>
                    <a:pt x="117" y="14"/>
                    <a:pt x="78" y="14"/>
                  </a:cubicBezTo>
                  <a:cubicBezTo>
                    <a:pt x="38" y="14"/>
                    <a:pt x="15" y="38"/>
                    <a:pt x="15" y="78"/>
                  </a:cubicBezTo>
                  <a:cubicBezTo>
                    <a:pt x="15" y="118"/>
                    <a:pt x="38" y="142"/>
                    <a:pt x="78" y="142"/>
                  </a:cubicBezTo>
                  <a:cubicBezTo>
                    <a:pt x="117" y="142"/>
                    <a:pt x="141" y="118"/>
                    <a:pt x="141" y="78"/>
                  </a:cubicBezTo>
                  <a:close/>
                  <a:moveTo>
                    <a:pt x="78" y="156"/>
                  </a:moveTo>
                  <a:cubicBezTo>
                    <a:pt x="29" y="156"/>
                    <a:pt x="0" y="126"/>
                    <a:pt x="0" y="78"/>
                  </a:cubicBezTo>
                  <a:cubicBezTo>
                    <a:pt x="0" y="29"/>
                    <a:pt x="29" y="0"/>
                    <a:pt x="78" y="0"/>
                  </a:cubicBezTo>
                  <a:cubicBezTo>
                    <a:pt x="127" y="0"/>
                    <a:pt x="156" y="29"/>
                    <a:pt x="156" y="78"/>
                  </a:cubicBezTo>
                  <a:cubicBezTo>
                    <a:pt x="156" y="126"/>
                    <a:pt x="127" y="156"/>
                    <a:pt x="78" y="156"/>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0" name="Freeform 21"/>
            <p:cNvSpPr>
              <a:spLocks/>
            </p:cNvSpPr>
            <p:nvPr/>
          </p:nvSpPr>
          <p:spPr bwMode="auto">
            <a:xfrm>
              <a:off x="7167" y="3329"/>
              <a:ext cx="25" cy="35"/>
            </a:xfrm>
            <a:custGeom>
              <a:avLst/>
              <a:gdLst>
                <a:gd name="T0" fmla="*/ 0 w 109"/>
                <a:gd name="T1" fmla="*/ 0 h 149"/>
                <a:gd name="T2" fmla="*/ 15 w 109"/>
                <a:gd name="T3" fmla="*/ 0 h 149"/>
                <a:gd name="T4" fmla="*/ 15 w 109"/>
                <a:gd name="T5" fmla="*/ 135 h 149"/>
                <a:gd name="T6" fmla="*/ 109 w 109"/>
                <a:gd name="T7" fmla="*/ 135 h 149"/>
                <a:gd name="T8" fmla="*/ 109 w 109"/>
                <a:gd name="T9" fmla="*/ 149 h 149"/>
                <a:gd name="T10" fmla="*/ 0 w 109"/>
                <a:gd name="T11" fmla="*/ 149 h 149"/>
                <a:gd name="T12" fmla="*/ 0 w 10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109" h="149">
                  <a:moveTo>
                    <a:pt x="0" y="0"/>
                  </a:moveTo>
                  <a:lnTo>
                    <a:pt x="15" y="0"/>
                  </a:lnTo>
                  <a:lnTo>
                    <a:pt x="15" y="135"/>
                  </a:lnTo>
                  <a:lnTo>
                    <a:pt x="109" y="135"/>
                  </a:lnTo>
                  <a:lnTo>
                    <a:pt x="109"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1" name="Freeform 22"/>
            <p:cNvSpPr>
              <a:spLocks/>
            </p:cNvSpPr>
            <p:nvPr/>
          </p:nvSpPr>
          <p:spPr bwMode="auto">
            <a:xfrm>
              <a:off x="7200" y="3328"/>
              <a:ext cx="29" cy="37"/>
            </a:xfrm>
            <a:custGeom>
              <a:avLst/>
              <a:gdLst>
                <a:gd name="T0" fmla="*/ 15 w 124"/>
                <a:gd name="T1" fmla="*/ 103 h 156"/>
                <a:gd name="T2" fmla="*/ 15 w 124"/>
                <a:gd name="T3" fmla="*/ 104 h 156"/>
                <a:gd name="T4" fmla="*/ 63 w 124"/>
                <a:gd name="T5" fmla="*/ 142 h 156"/>
                <a:gd name="T6" fmla="*/ 109 w 124"/>
                <a:gd name="T7" fmla="*/ 111 h 156"/>
                <a:gd name="T8" fmla="*/ 72 w 124"/>
                <a:gd name="T9" fmla="*/ 85 h 156"/>
                <a:gd name="T10" fmla="*/ 40 w 124"/>
                <a:gd name="T11" fmla="*/ 80 h 156"/>
                <a:gd name="T12" fmla="*/ 5 w 124"/>
                <a:gd name="T13" fmla="*/ 43 h 156"/>
                <a:gd name="T14" fmla="*/ 61 w 124"/>
                <a:gd name="T15" fmla="*/ 0 h 156"/>
                <a:gd name="T16" fmla="*/ 120 w 124"/>
                <a:gd name="T17" fmla="*/ 45 h 156"/>
                <a:gd name="T18" fmla="*/ 105 w 124"/>
                <a:gd name="T19" fmla="*/ 45 h 156"/>
                <a:gd name="T20" fmla="*/ 62 w 124"/>
                <a:gd name="T21" fmla="*/ 13 h 156"/>
                <a:gd name="T22" fmla="*/ 20 w 124"/>
                <a:gd name="T23" fmla="*/ 42 h 156"/>
                <a:gd name="T24" fmla="*/ 57 w 124"/>
                <a:gd name="T25" fmla="*/ 67 h 156"/>
                <a:gd name="T26" fmla="*/ 85 w 124"/>
                <a:gd name="T27" fmla="*/ 72 h 156"/>
                <a:gd name="T28" fmla="*/ 124 w 124"/>
                <a:gd name="T29" fmla="*/ 110 h 156"/>
                <a:gd name="T30" fmla="*/ 64 w 124"/>
                <a:gd name="T31" fmla="*/ 156 h 156"/>
                <a:gd name="T32" fmla="*/ 0 w 124"/>
                <a:gd name="T33" fmla="*/ 105 h 156"/>
                <a:gd name="T34" fmla="*/ 0 w 124"/>
                <a:gd name="T35" fmla="*/ 103 h 156"/>
                <a:gd name="T36" fmla="*/ 15 w 124"/>
                <a:gd name="T37" fmla="*/ 10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4" h="156">
                  <a:moveTo>
                    <a:pt x="15" y="103"/>
                  </a:moveTo>
                  <a:lnTo>
                    <a:pt x="15" y="104"/>
                  </a:lnTo>
                  <a:cubicBezTo>
                    <a:pt x="15" y="126"/>
                    <a:pt x="34" y="142"/>
                    <a:pt x="63" y="142"/>
                  </a:cubicBezTo>
                  <a:cubicBezTo>
                    <a:pt x="92" y="142"/>
                    <a:pt x="109" y="129"/>
                    <a:pt x="109" y="111"/>
                  </a:cubicBezTo>
                  <a:cubicBezTo>
                    <a:pt x="109" y="94"/>
                    <a:pt x="97" y="90"/>
                    <a:pt x="72" y="85"/>
                  </a:cubicBezTo>
                  <a:lnTo>
                    <a:pt x="40" y="80"/>
                  </a:lnTo>
                  <a:cubicBezTo>
                    <a:pt x="16" y="76"/>
                    <a:pt x="5" y="63"/>
                    <a:pt x="5" y="43"/>
                  </a:cubicBezTo>
                  <a:cubicBezTo>
                    <a:pt x="5" y="17"/>
                    <a:pt x="26" y="0"/>
                    <a:pt x="61" y="0"/>
                  </a:cubicBezTo>
                  <a:cubicBezTo>
                    <a:pt x="98" y="0"/>
                    <a:pt x="119" y="17"/>
                    <a:pt x="120" y="45"/>
                  </a:cubicBezTo>
                  <a:lnTo>
                    <a:pt x="105" y="45"/>
                  </a:lnTo>
                  <a:cubicBezTo>
                    <a:pt x="103" y="24"/>
                    <a:pt x="88" y="13"/>
                    <a:pt x="62" y="13"/>
                  </a:cubicBezTo>
                  <a:cubicBezTo>
                    <a:pt x="35" y="13"/>
                    <a:pt x="20" y="25"/>
                    <a:pt x="20" y="42"/>
                  </a:cubicBezTo>
                  <a:cubicBezTo>
                    <a:pt x="20" y="57"/>
                    <a:pt x="32" y="63"/>
                    <a:pt x="57" y="67"/>
                  </a:cubicBezTo>
                  <a:lnTo>
                    <a:pt x="85" y="72"/>
                  </a:lnTo>
                  <a:cubicBezTo>
                    <a:pt x="112" y="77"/>
                    <a:pt x="124" y="88"/>
                    <a:pt x="124" y="110"/>
                  </a:cubicBezTo>
                  <a:cubicBezTo>
                    <a:pt x="124" y="139"/>
                    <a:pt x="102" y="156"/>
                    <a:pt x="64" y="156"/>
                  </a:cubicBezTo>
                  <a:cubicBezTo>
                    <a:pt x="24" y="156"/>
                    <a:pt x="0" y="136"/>
                    <a:pt x="0" y="105"/>
                  </a:cubicBezTo>
                  <a:lnTo>
                    <a:pt x="0" y="103"/>
                  </a:lnTo>
                  <a:lnTo>
                    <a:pt x="15" y="103"/>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2" name="Freeform 23"/>
            <p:cNvSpPr>
              <a:spLocks/>
            </p:cNvSpPr>
            <p:nvPr/>
          </p:nvSpPr>
          <p:spPr bwMode="auto">
            <a:xfrm>
              <a:off x="7237" y="3329"/>
              <a:ext cx="29" cy="35"/>
            </a:xfrm>
            <a:custGeom>
              <a:avLst/>
              <a:gdLst>
                <a:gd name="T0" fmla="*/ 57 w 129"/>
                <a:gd name="T1" fmla="*/ 14 h 149"/>
                <a:gd name="T2" fmla="*/ 0 w 129"/>
                <a:gd name="T3" fmla="*/ 14 h 149"/>
                <a:gd name="T4" fmla="*/ 0 w 129"/>
                <a:gd name="T5" fmla="*/ 0 h 149"/>
                <a:gd name="T6" fmla="*/ 129 w 129"/>
                <a:gd name="T7" fmla="*/ 0 h 149"/>
                <a:gd name="T8" fmla="*/ 129 w 129"/>
                <a:gd name="T9" fmla="*/ 14 h 149"/>
                <a:gd name="T10" fmla="*/ 72 w 129"/>
                <a:gd name="T11" fmla="*/ 14 h 149"/>
                <a:gd name="T12" fmla="*/ 72 w 129"/>
                <a:gd name="T13" fmla="*/ 149 h 149"/>
                <a:gd name="T14" fmla="*/ 57 w 129"/>
                <a:gd name="T15" fmla="*/ 149 h 149"/>
                <a:gd name="T16" fmla="*/ 57 w 129"/>
                <a:gd name="T17" fmla="*/ 1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 h="149">
                  <a:moveTo>
                    <a:pt x="57" y="14"/>
                  </a:moveTo>
                  <a:lnTo>
                    <a:pt x="0" y="14"/>
                  </a:lnTo>
                  <a:lnTo>
                    <a:pt x="0" y="0"/>
                  </a:lnTo>
                  <a:lnTo>
                    <a:pt x="129" y="0"/>
                  </a:lnTo>
                  <a:lnTo>
                    <a:pt x="129" y="14"/>
                  </a:lnTo>
                  <a:lnTo>
                    <a:pt x="72" y="14"/>
                  </a:lnTo>
                  <a:lnTo>
                    <a:pt x="72" y="149"/>
                  </a:lnTo>
                  <a:lnTo>
                    <a:pt x="57" y="149"/>
                  </a:lnTo>
                  <a:lnTo>
                    <a:pt x="57" y="14"/>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3" name="Freeform 24"/>
            <p:cNvSpPr>
              <a:spLocks/>
            </p:cNvSpPr>
            <p:nvPr/>
          </p:nvSpPr>
          <p:spPr bwMode="auto">
            <a:xfrm>
              <a:off x="7271" y="3329"/>
              <a:ext cx="35" cy="35"/>
            </a:xfrm>
            <a:custGeom>
              <a:avLst/>
              <a:gdLst>
                <a:gd name="T0" fmla="*/ 0 w 153"/>
                <a:gd name="T1" fmla="*/ 0 h 149"/>
                <a:gd name="T2" fmla="*/ 17 w 153"/>
                <a:gd name="T3" fmla="*/ 0 h 149"/>
                <a:gd name="T4" fmla="*/ 77 w 153"/>
                <a:gd name="T5" fmla="*/ 136 h 149"/>
                <a:gd name="T6" fmla="*/ 136 w 153"/>
                <a:gd name="T7" fmla="*/ 0 h 149"/>
                <a:gd name="T8" fmla="*/ 153 w 153"/>
                <a:gd name="T9" fmla="*/ 0 h 149"/>
                <a:gd name="T10" fmla="*/ 86 w 153"/>
                <a:gd name="T11" fmla="*/ 149 h 149"/>
                <a:gd name="T12" fmla="*/ 67 w 153"/>
                <a:gd name="T13" fmla="*/ 149 h 149"/>
                <a:gd name="T14" fmla="*/ 0 w 153"/>
                <a:gd name="T15" fmla="*/ 0 h 1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9">
                  <a:moveTo>
                    <a:pt x="0" y="0"/>
                  </a:moveTo>
                  <a:lnTo>
                    <a:pt x="17" y="0"/>
                  </a:lnTo>
                  <a:lnTo>
                    <a:pt x="77" y="136"/>
                  </a:lnTo>
                  <a:lnTo>
                    <a:pt x="136" y="0"/>
                  </a:lnTo>
                  <a:lnTo>
                    <a:pt x="153" y="0"/>
                  </a:lnTo>
                  <a:lnTo>
                    <a:pt x="86" y="149"/>
                  </a:lnTo>
                  <a:lnTo>
                    <a:pt x="67"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4" name="Freeform 25"/>
            <p:cNvSpPr>
              <a:spLocks noEditPoints="1"/>
            </p:cNvSpPr>
            <p:nvPr/>
          </p:nvSpPr>
          <p:spPr bwMode="auto">
            <a:xfrm>
              <a:off x="7315" y="3318"/>
              <a:ext cx="9" cy="46"/>
            </a:xfrm>
            <a:custGeom>
              <a:avLst/>
              <a:gdLst>
                <a:gd name="T0" fmla="*/ 19 w 38"/>
                <a:gd name="T1" fmla="*/ 0 h 194"/>
                <a:gd name="T2" fmla="*/ 38 w 38"/>
                <a:gd name="T3" fmla="*/ 0 h 194"/>
                <a:gd name="T4" fmla="*/ 14 w 38"/>
                <a:gd name="T5" fmla="*/ 30 h 194"/>
                <a:gd name="T6" fmla="*/ 1 w 38"/>
                <a:gd name="T7" fmla="*/ 30 h 194"/>
                <a:gd name="T8" fmla="*/ 19 w 38"/>
                <a:gd name="T9" fmla="*/ 0 h 194"/>
                <a:gd name="T10" fmla="*/ 0 w 38"/>
                <a:gd name="T11" fmla="*/ 45 h 194"/>
                <a:gd name="T12" fmla="*/ 15 w 38"/>
                <a:gd name="T13" fmla="*/ 45 h 194"/>
                <a:gd name="T14" fmla="*/ 15 w 38"/>
                <a:gd name="T15" fmla="*/ 194 h 194"/>
                <a:gd name="T16" fmla="*/ 0 w 38"/>
                <a:gd name="T17" fmla="*/ 194 h 194"/>
                <a:gd name="T18" fmla="*/ 0 w 38"/>
                <a:gd name="T19" fmla="*/ 45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194">
                  <a:moveTo>
                    <a:pt x="19" y="0"/>
                  </a:moveTo>
                  <a:lnTo>
                    <a:pt x="38" y="0"/>
                  </a:lnTo>
                  <a:lnTo>
                    <a:pt x="14" y="30"/>
                  </a:lnTo>
                  <a:lnTo>
                    <a:pt x="1" y="30"/>
                  </a:lnTo>
                  <a:lnTo>
                    <a:pt x="19" y="0"/>
                  </a:lnTo>
                  <a:close/>
                  <a:moveTo>
                    <a:pt x="0" y="45"/>
                  </a:moveTo>
                  <a:lnTo>
                    <a:pt x="15" y="45"/>
                  </a:lnTo>
                  <a:lnTo>
                    <a:pt x="15" y="194"/>
                  </a:lnTo>
                  <a:lnTo>
                    <a:pt x="0" y="194"/>
                  </a:lnTo>
                  <a:lnTo>
                    <a:pt x="0" y="45"/>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5" name="Freeform 26"/>
            <p:cNvSpPr>
              <a:spLocks/>
            </p:cNvSpPr>
            <p:nvPr/>
          </p:nvSpPr>
          <p:spPr bwMode="auto">
            <a:xfrm>
              <a:off x="7334" y="3359"/>
              <a:ext cx="3" cy="12"/>
            </a:xfrm>
            <a:custGeom>
              <a:avLst/>
              <a:gdLst>
                <a:gd name="T0" fmla="*/ 0 w 17"/>
                <a:gd name="T1" fmla="*/ 0 h 50"/>
                <a:gd name="T2" fmla="*/ 17 w 17"/>
                <a:gd name="T3" fmla="*/ 0 h 50"/>
                <a:gd name="T4" fmla="*/ 17 w 17"/>
                <a:gd name="T5" fmla="*/ 27 h 50"/>
                <a:gd name="T6" fmla="*/ 0 w 17"/>
                <a:gd name="T7" fmla="*/ 50 h 50"/>
                <a:gd name="T8" fmla="*/ 0 w 17"/>
                <a:gd name="T9" fmla="*/ 41 h 50"/>
                <a:gd name="T10" fmla="*/ 7 w 17"/>
                <a:gd name="T11" fmla="*/ 27 h 50"/>
                <a:gd name="T12" fmla="*/ 7 w 17"/>
                <a:gd name="T13" fmla="*/ 18 h 50"/>
                <a:gd name="T14" fmla="*/ 0 w 17"/>
                <a:gd name="T15" fmla="*/ 18 h 50"/>
                <a:gd name="T16" fmla="*/ 0 w 17"/>
                <a:gd name="T17"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50">
                  <a:moveTo>
                    <a:pt x="0" y="0"/>
                  </a:moveTo>
                  <a:lnTo>
                    <a:pt x="17" y="0"/>
                  </a:lnTo>
                  <a:lnTo>
                    <a:pt x="17" y="27"/>
                  </a:lnTo>
                  <a:cubicBezTo>
                    <a:pt x="16" y="39"/>
                    <a:pt x="12" y="46"/>
                    <a:pt x="0" y="50"/>
                  </a:cubicBezTo>
                  <a:lnTo>
                    <a:pt x="0" y="41"/>
                  </a:lnTo>
                  <a:cubicBezTo>
                    <a:pt x="5" y="38"/>
                    <a:pt x="7" y="34"/>
                    <a:pt x="7" y="27"/>
                  </a:cubicBezTo>
                  <a:lnTo>
                    <a:pt x="7" y="18"/>
                  </a:lnTo>
                  <a:lnTo>
                    <a:pt x="0" y="18"/>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6" name="Freeform 27"/>
            <p:cNvSpPr>
              <a:spLocks/>
            </p:cNvSpPr>
            <p:nvPr/>
          </p:nvSpPr>
          <p:spPr bwMode="auto">
            <a:xfrm>
              <a:off x="6646" y="3383"/>
              <a:ext cx="32" cy="29"/>
            </a:xfrm>
            <a:custGeom>
              <a:avLst/>
              <a:gdLst>
                <a:gd name="T0" fmla="*/ 0 w 142"/>
                <a:gd name="T1" fmla="*/ 0 h 123"/>
                <a:gd name="T2" fmla="*/ 19 w 142"/>
                <a:gd name="T3" fmla="*/ 0 h 123"/>
                <a:gd name="T4" fmla="*/ 71 w 142"/>
                <a:gd name="T5" fmla="*/ 112 h 123"/>
                <a:gd name="T6" fmla="*/ 124 w 142"/>
                <a:gd name="T7" fmla="*/ 0 h 123"/>
                <a:gd name="T8" fmla="*/ 142 w 142"/>
                <a:gd name="T9" fmla="*/ 0 h 123"/>
                <a:gd name="T10" fmla="*/ 142 w 142"/>
                <a:gd name="T11" fmla="*/ 123 h 123"/>
                <a:gd name="T12" fmla="*/ 130 w 142"/>
                <a:gd name="T13" fmla="*/ 123 h 123"/>
                <a:gd name="T14" fmla="*/ 131 w 142"/>
                <a:gd name="T15" fmla="*/ 10 h 123"/>
                <a:gd name="T16" fmla="*/ 78 w 142"/>
                <a:gd name="T17" fmla="*/ 123 h 123"/>
                <a:gd name="T18" fmla="*/ 64 w 142"/>
                <a:gd name="T19" fmla="*/ 123 h 123"/>
                <a:gd name="T20" fmla="*/ 10 w 142"/>
                <a:gd name="T21" fmla="*/ 10 h 123"/>
                <a:gd name="T22" fmla="*/ 12 w 142"/>
                <a:gd name="T23" fmla="*/ 123 h 123"/>
                <a:gd name="T24" fmla="*/ 0 w 142"/>
                <a:gd name="T25" fmla="*/ 123 h 123"/>
                <a:gd name="T26" fmla="*/ 0 w 142"/>
                <a:gd name="T27"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2" h="123">
                  <a:moveTo>
                    <a:pt x="0" y="0"/>
                  </a:moveTo>
                  <a:lnTo>
                    <a:pt x="19" y="0"/>
                  </a:lnTo>
                  <a:lnTo>
                    <a:pt x="71" y="112"/>
                  </a:lnTo>
                  <a:lnTo>
                    <a:pt x="124" y="0"/>
                  </a:lnTo>
                  <a:lnTo>
                    <a:pt x="142" y="0"/>
                  </a:lnTo>
                  <a:lnTo>
                    <a:pt x="142" y="123"/>
                  </a:lnTo>
                  <a:lnTo>
                    <a:pt x="130" y="123"/>
                  </a:lnTo>
                  <a:lnTo>
                    <a:pt x="131" y="10"/>
                  </a:lnTo>
                  <a:lnTo>
                    <a:pt x="78" y="123"/>
                  </a:lnTo>
                  <a:lnTo>
                    <a:pt x="64" y="123"/>
                  </a:lnTo>
                  <a:lnTo>
                    <a:pt x="10" y="10"/>
                  </a:lnTo>
                  <a:lnTo>
                    <a:pt x="12"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7" name="Freeform 28"/>
            <p:cNvSpPr>
              <a:spLocks/>
            </p:cNvSpPr>
            <p:nvPr/>
          </p:nvSpPr>
          <p:spPr bwMode="auto">
            <a:xfrm>
              <a:off x="6688" y="3383"/>
              <a:ext cx="21" cy="29"/>
            </a:xfrm>
            <a:custGeom>
              <a:avLst/>
              <a:gdLst>
                <a:gd name="T0" fmla="*/ 0 w 90"/>
                <a:gd name="T1" fmla="*/ 0 h 123"/>
                <a:gd name="T2" fmla="*/ 13 w 90"/>
                <a:gd name="T3" fmla="*/ 0 h 123"/>
                <a:gd name="T4" fmla="*/ 13 w 90"/>
                <a:gd name="T5" fmla="*/ 111 h 123"/>
                <a:gd name="T6" fmla="*/ 90 w 90"/>
                <a:gd name="T7" fmla="*/ 111 h 123"/>
                <a:gd name="T8" fmla="*/ 90 w 90"/>
                <a:gd name="T9" fmla="*/ 123 h 123"/>
                <a:gd name="T10" fmla="*/ 0 w 90"/>
                <a:gd name="T11" fmla="*/ 123 h 123"/>
                <a:gd name="T12" fmla="*/ 0 w 90"/>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90" h="123">
                  <a:moveTo>
                    <a:pt x="0" y="0"/>
                  </a:moveTo>
                  <a:lnTo>
                    <a:pt x="13" y="0"/>
                  </a:lnTo>
                  <a:lnTo>
                    <a:pt x="13" y="111"/>
                  </a:lnTo>
                  <a:lnTo>
                    <a:pt x="90" y="111"/>
                  </a:lnTo>
                  <a:lnTo>
                    <a:pt x="90"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8" name="Freeform 29"/>
            <p:cNvSpPr>
              <a:spLocks noEditPoints="1"/>
            </p:cNvSpPr>
            <p:nvPr/>
          </p:nvSpPr>
          <p:spPr bwMode="auto">
            <a:xfrm>
              <a:off x="6713" y="3374"/>
              <a:ext cx="30" cy="38"/>
            </a:xfrm>
            <a:custGeom>
              <a:avLst/>
              <a:gdLst>
                <a:gd name="T0" fmla="*/ 74 w 128"/>
                <a:gd name="T1" fmla="*/ 0 h 161"/>
                <a:gd name="T2" fmla="*/ 89 w 128"/>
                <a:gd name="T3" fmla="*/ 0 h 161"/>
                <a:gd name="T4" fmla="*/ 69 w 128"/>
                <a:gd name="T5" fmla="*/ 25 h 161"/>
                <a:gd name="T6" fmla="*/ 59 w 128"/>
                <a:gd name="T7" fmla="*/ 25 h 161"/>
                <a:gd name="T8" fmla="*/ 74 w 128"/>
                <a:gd name="T9" fmla="*/ 0 h 161"/>
                <a:gd name="T10" fmla="*/ 92 w 128"/>
                <a:gd name="T11" fmla="*/ 111 h 161"/>
                <a:gd name="T12" fmla="*/ 64 w 128"/>
                <a:gd name="T13" fmla="*/ 48 h 161"/>
                <a:gd name="T14" fmla="*/ 36 w 128"/>
                <a:gd name="T15" fmla="*/ 111 h 161"/>
                <a:gd name="T16" fmla="*/ 92 w 128"/>
                <a:gd name="T17" fmla="*/ 111 h 161"/>
                <a:gd name="T18" fmla="*/ 57 w 128"/>
                <a:gd name="T19" fmla="*/ 38 h 161"/>
                <a:gd name="T20" fmla="*/ 71 w 128"/>
                <a:gd name="T21" fmla="*/ 38 h 161"/>
                <a:gd name="T22" fmla="*/ 128 w 128"/>
                <a:gd name="T23" fmla="*/ 161 h 161"/>
                <a:gd name="T24" fmla="*/ 115 w 128"/>
                <a:gd name="T25" fmla="*/ 161 h 161"/>
                <a:gd name="T26" fmla="*/ 98 w 128"/>
                <a:gd name="T27" fmla="*/ 123 h 161"/>
                <a:gd name="T28" fmla="*/ 30 w 128"/>
                <a:gd name="T29" fmla="*/ 123 h 161"/>
                <a:gd name="T30" fmla="*/ 13 w 128"/>
                <a:gd name="T31" fmla="*/ 161 h 161"/>
                <a:gd name="T32" fmla="*/ 0 w 128"/>
                <a:gd name="T33" fmla="*/ 161 h 161"/>
                <a:gd name="T34" fmla="*/ 57 w 128"/>
                <a:gd name="T35" fmla="*/ 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8" h="161">
                  <a:moveTo>
                    <a:pt x="74" y="0"/>
                  </a:moveTo>
                  <a:lnTo>
                    <a:pt x="89" y="0"/>
                  </a:lnTo>
                  <a:lnTo>
                    <a:pt x="69" y="25"/>
                  </a:lnTo>
                  <a:lnTo>
                    <a:pt x="59" y="25"/>
                  </a:lnTo>
                  <a:lnTo>
                    <a:pt x="74" y="0"/>
                  </a:lnTo>
                  <a:close/>
                  <a:moveTo>
                    <a:pt x="92" y="111"/>
                  </a:moveTo>
                  <a:lnTo>
                    <a:pt x="64" y="48"/>
                  </a:lnTo>
                  <a:lnTo>
                    <a:pt x="36" y="111"/>
                  </a:lnTo>
                  <a:lnTo>
                    <a:pt x="92" y="111"/>
                  </a:lnTo>
                  <a:close/>
                  <a:moveTo>
                    <a:pt x="57" y="38"/>
                  </a:moveTo>
                  <a:lnTo>
                    <a:pt x="71" y="38"/>
                  </a:lnTo>
                  <a:lnTo>
                    <a:pt x="128" y="161"/>
                  </a:lnTo>
                  <a:lnTo>
                    <a:pt x="115" y="161"/>
                  </a:lnTo>
                  <a:lnTo>
                    <a:pt x="98" y="123"/>
                  </a:lnTo>
                  <a:lnTo>
                    <a:pt x="30" y="123"/>
                  </a:lnTo>
                  <a:lnTo>
                    <a:pt x="13" y="161"/>
                  </a:lnTo>
                  <a:lnTo>
                    <a:pt x="0" y="161"/>
                  </a:lnTo>
                  <a:lnTo>
                    <a:pt x="57" y="38"/>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9" name="Freeform 30"/>
            <p:cNvSpPr>
              <a:spLocks noEditPoints="1"/>
            </p:cNvSpPr>
            <p:nvPr/>
          </p:nvSpPr>
          <p:spPr bwMode="auto">
            <a:xfrm>
              <a:off x="6749" y="3383"/>
              <a:ext cx="27" cy="29"/>
            </a:xfrm>
            <a:custGeom>
              <a:avLst/>
              <a:gdLst>
                <a:gd name="T0" fmla="*/ 13 w 116"/>
                <a:gd name="T1" fmla="*/ 11 h 123"/>
                <a:gd name="T2" fmla="*/ 13 w 116"/>
                <a:gd name="T3" fmla="*/ 111 h 123"/>
                <a:gd name="T4" fmla="*/ 45 w 116"/>
                <a:gd name="T5" fmla="*/ 111 h 123"/>
                <a:gd name="T6" fmla="*/ 86 w 116"/>
                <a:gd name="T7" fmla="*/ 103 h 123"/>
                <a:gd name="T8" fmla="*/ 103 w 116"/>
                <a:gd name="T9" fmla="*/ 60 h 123"/>
                <a:gd name="T10" fmla="*/ 86 w 116"/>
                <a:gd name="T11" fmla="*/ 18 h 123"/>
                <a:gd name="T12" fmla="*/ 43 w 116"/>
                <a:gd name="T13" fmla="*/ 11 h 123"/>
                <a:gd name="T14" fmla="*/ 13 w 116"/>
                <a:gd name="T15" fmla="*/ 11 h 123"/>
                <a:gd name="T16" fmla="*/ 96 w 116"/>
                <a:gd name="T17" fmla="*/ 11 h 123"/>
                <a:gd name="T18" fmla="*/ 116 w 116"/>
                <a:gd name="T19" fmla="*/ 61 h 123"/>
                <a:gd name="T20" fmla="*/ 96 w 116"/>
                <a:gd name="T21" fmla="*/ 112 h 123"/>
                <a:gd name="T22" fmla="*/ 45 w 116"/>
                <a:gd name="T23" fmla="*/ 123 h 123"/>
                <a:gd name="T24" fmla="*/ 0 w 116"/>
                <a:gd name="T25" fmla="*/ 123 h 123"/>
                <a:gd name="T26" fmla="*/ 0 w 116"/>
                <a:gd name="T27" fmla="*/ 0 h 123"/>
                <a:gd name="T28" fmla="*/ 45 w 116"/>
                <a:gd name="T29" fmla="*/ 0 h 123"/>
                <a:gd name="T30" fmla="*/ 96 w 116"/>
                <a:gd name="T31" fmla="*/ 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6" h="123">
                  <a:moveTo>
                    <a:pt x="13" y="11"/>
                  </a:moveTo>
                  <a:lnTo>
                    <a:pt x="13" y="111"/>
                  </a:lnTo>
                  <a:lnTo>
                    <a:pt x="45" y="111"/>
                  </a:lnTo>
                  <a:cubicBezTo>
                    <a:pt x="63" y="111"/>
                    <a:pt x="76" y="110"/>
                    <a:pt x="86" y="103"/>
                  </a:cubicBezTo>
                  <a:cubicBezTo>
                    <a:pt x="98" y="95"/>
                    <a:pt x="103" y="82"/>
                    <a:pt x="103" y="60"/>
                  </a:cubicBezTo>
                  <a:cubicBezTo>
                    <a:pt x="103" y="40"/>
                    <a:pt x="98" y="26"/>
                    <a:pt x="86" y="18"/>
                  </a:cubicBezTo>
                  <a:cubicBezTo>
                    <a:pt x="76" y="12"/>
                    <a:pt x="62" y="11"/>
                    <a:pt x="43" y="11"/>
                  </a:cubicBezTo>
                  <a:lnTo>
                    <a:pt x="13" y="11"/>
                  </a:lnTo>
                  <a:close/>
                  <a:moveTo>
                    <a:pt x="96" y="11"/>
                  </a:moveTo>
                  <a:cubicBezTo>
                    <a:pt x="110" y="21"/>
                    <a:pt x="116" y="38"/>
                    <a:pt x="116" y="61"/>
                  </a:cubicBezTo>
                  <a:cubicBezTo>
                    <a:pt x="116" y="85"/>
                    <a:pt x="110" y="101"/>
                    <a:pt x="96" y="112"/>
                  </a:cubicBezTo>
                  <a:cubicBezTo>
                    <a:pt x="83" y="122"/>
                    <a:pt x="67" y="123"/>
                    <a:pt x="45" y="123"/>
                  </a:cubicBezTo>
                  <a:lnTo>
                    <a:pt x="0" y="123"/>
                  </a:lnTo>
                  <a:lnTo>
                    <a:pt x="0" y="0"/>
                  </a:lnTo>
                  <a:lnTo>
                    <a:pt x="45" y="0"/>
                  </a:lnTo>
                  <a:cubicBezTo>
                    <a:pt x="67" y="0"/>
                    <a:pt x="83" y="1"/>
                    <a:pt x="96" y="11"/>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0" name="Freeform 31"/>
            <p:cNvSpPr>
              <a:spLocks/>
            </p:cNvSpPr>
            <p:nvPr/>
          </p:nvSpPr>
          <p:spPr bwMode="auto">
            <a:xfrm>
              <a:off x="6784" y="3383"/>
              <a:ext cx="22" cy="29"/>
            </a:xfrm>
            <a:custGeom>
              <a:avLst/>
              <a:gdLst>
                <a:gd name="T0" fmla="*/ 0 w 95"/>
                <a:gd name="T1" fmla="*/ 0 h 123"/>
                <a:gd name="T2" fmla="*/ 95 w 95"/>
                <a:gd name="T3" fmla="*/ 0 h 123"/>
                <a:gd name="T4" fmla="*/ 95 w 95"/>
                <a:gd name="T5" fmla="*/ 11 h 123"/>
                <a:gd name="T6" fmla="*/ 12 w 95"/>
                <a:gd name="T7" fmla="*/ 11 h 123"/>
                <a:gd name="T8" fmla="*/ 12 w 95"/>
                <a:gd name="T9" fmla="*/ 54 h 123"/>
                <a:gd name="T10" fmla="*/ 88 w 95"/>
                <a:gd name="T11" fmla="*/ 54 h 123"/>
                <a:gd name="T12" fmla="*/ 88 w 95"/>
                <a:gd name="T13" fmla="*/ 66 h 123"/>
                <a:gd name="T14" fmla="*/ 12 w 95"/>
                <a:gd name="T15" fmla="*/ 66 h 123"/>
                <a:gd name="T16" fmla="*/ 12 w 95"/>
                <a:gd name="T17" fmla="*/ 111 h 123"/>
                <a:gd name="T18" fmla="*/ 95 w 95"/>
                <a:gd name="T19" fmla="*/ 111 h 123"/>
                <a:gd name="T20" fmla="*/ 95 w 95"/>
                <a:gd name="T21" fmla="*/ 123 h 123"/>
                <a:gd name="T22" fmla="*/ 0 w 95"/>
                <a:gd name="T23" fmla="*/ 123 h 123"/>
                <a:gd name="T24" fmla="*/ 0 w 95"/>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 h="123">
                  <a:moveTo>
                    <a:pt x="0" y="0"/>
                  </a:moveTo>
                  <a:lnTo>
                    <a:pt x="95" y="0"/>
                  </a:lnTo>
                  <a:lnTo>
                    <a:pt x="95" y="11"/>
                  </a:lnTo>
                  <a:lnTo>
                    <a:pt x="12" y="11"/>
                  </a:lnTo>
                  <a:lnTo>
                    <a:pt x="12" y="54"/>
                  </a:lnTo>
                  <a:lnTo>
                    <a:pt x="88" y="54"/>
                  </a:lnTo>
                  <a:lnTo>
                    <a:pt x="88" y="66"/>
                  </a:lnTo>
                  <a:lnTo>
                    <a:pt x="12" y="66"/>
                  </a:lnTo>
                  <a:lnTo>
                    <a:pt x="12" y="111"/>
                  </a:lnTo>
                  <a:lnTo>
                    <a:pt x="95" y="111"/>
                  </a:lnTo>
                  <a:lnTo>
                    <a:pt x="95"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1" name="Freeform 32"/>
            <p:cNvSpPr>
              <a:spLocks noEditPoints="1"/>
            </p:cNvSpPr>
            <p:nvPr/>
          </p:nvSpPr>
          <p:spPr bwMode="auto">
            <a:xfrm>
              <a:off x="6812" y="3374"/>
              <a:ext cx="25" cy="38"/>
            </a:xfrm>
            <a:custGeom>
              <a:avLst/>
              <a:gdLst>
                <a:gd name="T0" fmla="*/ 78 w 108"/>
                <a:gd name="T1" fmla="*/ 0 h 161"/>
                <a:gd name="T2" fmla="*/ 92 w 108"/>
                <a:gd name="T3" fmla="*/ 0 h 161"/>
                <a:gd name="T4" fmla="*/ 68 w 108"/>
                <a:gd name="T5" fmla="*/ 25 h 161"/>
                <a:gd name="T6" fmla="*/ 54 w 108"/>
                <a:gd name="T7" fmla="*/ 25 h 161"/>
                <a:gd name="T8" fmla="*/ 30 w 108"/>
                <a:gd name="T9" fmla="*/ 0 h 161"/>
                <a:gd name="T10" fmla="*/ 43 w 108"/>
                <a:gd name="T11" fmla="*/ 0 h 161"/>
                <a:gd name="T12" fmla="*/ 61 w 108"/>
                <a:gd name="T13" fmla="*/ 18 h 161"/>
                <a:gd name="T14" fmla="*/ 78 w 108"/>
                <a:gd name="T15" fmla="*/ 0 h 161"/>
                <a:gd name="T16" fmla="*/ 0 w 108"/>
                <a:gd name="T17" fmla="*/ 149 h 161"/>
                <a:gd name="T18" fmla="*/ 91 w 108"/>
                <a:gd name="T19" fmla="*/ 49 h 161"/>
                <a:gd name="T20" fmla="*/ 4 w 108"/>
                <a:gd name="T21" fmla="*/ 49 h 161"/>
                <a:gd name="T22" fmla="*/ 4 w 108"/>
                <a:gd name="T23" fmla="*/ 38 h 161"/>
                <a:gd name="T24" fmla="*/ 108 w 108"/>
                <a:gd name="T25" fmla="*/ 38 h 161"/>
                <a:gd name="T26" fmla="*/ 108 w 108"/>
                <a:gd name="T27" fmla="*/ 49 h 161"/>
                <a:gd name="T28" fmla="*/ 15 w 108"/>
                <a:gd name="T29" fmla="*/ 149 h 161"/>
                <a:gd name="T30" fmla="*/ 108 w 108"/>
                <a:gd name="T31" fmla="*/ 149 h 161"/>
                <a:gd name="T32" fmla="*/ 108 w 108"/>
                <a:gd name="T33" fmla="*/ 161 h 161"/>
                <a:gd name="T34" fmla="*/ 0 w 108"/>
                <a:gd name="T35" fmla="*/ 161 h 161"/>
                <a:gd name="T36" fmla="*/ 0 w 108"/>
                <a:gd name="T37" fmla="*/ 149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161">
                  <a:moveTo>
                    <a:pt x="78" y="0"/>
                  </a:moveTo>
                  <a:lnTo>
                    <a:pt x="92" y="0"/>
                  </a:lnTo>
                  <a:lnTo>
                    <a:pt x="68" y="25"/>
                  </a:lnTo>
                  <a:lnTo>
                    <a:pt x="54" y="25"/>
                  </a:lnTo>
                  <a:lnTo>
                    <a:pt x="30" y="0"/>
                  </a:lnTo>
                  <a:lnTo>
                    <a:pt x="43" y="0"/>
                  </a:lnTo>
                  <a:lnTo>
                    <a:pt x="61" y="18"/>
                  </a:lnTo>
                  <a:lnTo>
                    <a:pt x="78" y="0"/>
                  </a:lnTo>
                  <a:close/>
                  <a:moveTo>
                    <a:pt x="0" y="149"/>
                  </a:moveTo>
                  <a:lnTo>
                    <a:pt x="91" y="49"/>
                  </a:lnTo>
                  <a:lnTo>
                    <a:pt x="4" y="49"/>
                  </a:lnTo>
                  <a:lnTo>
                    <a:pt x="4" y="38"/>
                  </a:lnTo>
                  <a:lnTo>
                    <a:pt x="108" y="38"/>
                  </a:lnTo>
                  <a:lnTo>
                    <a:pt x="108" y="49"/>
                  </a:lnTo>
                  <a:lnTo>
                    <a:pt x="15" y="149"/>
                  </a:lnTo>
                  <a:lnTo>
                    <a:pt x="108" y="149"/>
                  </a:lnTo>
                  <a:lnTo>
                    <a:pt x="108" y="161"/>
                  </a:lnTo>
                  <a:lnTo>
                    <a:pt x="0" y="161"/>
                  </a:lnTo>
                  <a:lnTo>
                    <a:pt x="0" y="149"/>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2" name="Freeform 33"/>
            <p:cNvSpPr>
              <a:spLocks/>
            </p:cNvSpPr>
            <p:nvPr/>
          </p:nvSpPr>
          <p:spPr bwMode="auto">
            <a:xfrm>
              <a:off x="6845" y="3383"/>
              <a:ext cx="22" cy="29"/>
            </a:xfrm>
            <a:custGeom>
              <a:avLst/>
              <a:gdLst>
                <a:gd name="T0" fmla="*/ 0 w 95"/>
                <a:gd name="T1" fmla="*/ 0 h 123"/>
                <a:gd name="T2" fmla="*/ 95 w 95"/>
                <a:gd name="T3" fmla="*/ 0 h 123"/>
                <a:gd name="T4" fmla="*/ 95 w 95"/>
                <a:gd name="T5" fmla="*/ 11 h 123"/>
                <a:gd name="T6" fmla="*/ 12 w 95"/>
                <a:gd name="T7" fmla="*/ 11 h 123"/>
                <a:gd name="T8" fmla="*/ 12 w 95"/>
                <a:gd name="T9" fmla="*/ 54 h 123"/>
                <a:gd name="T10" fmla="*/ 88 w 95"/>
                <a:gd name="T11" fmla="*/ 54 h 123"/>
                <a:gd name="T12" fmla="*/ 88 w 95"/>
                <a:gd name="T13" fmla="*/ 66 h 123"/>
                <a:gd name="T14" fmla="*/ 12 w 95"/>
                <a:gd name="T15" fmla="*/ 66 h 123"/>
                <a:gd name="T16" fmla="*/ 12 w 95"/>
                <a:gd name="T17" fmla="*/ 111 h 123"/>
                <a:gd name="T18" fmla="*/ 95 w 95"/>
                <a:gd name="T19" fmla="*/ 111 h 123"/>
                <a:gd name="T20" fmla="*/ 95 w 95"/>
                <a:gd name="T21" fmla="*/ 123 h 123"/>
                <a:gd name="T22" fmla="*/ 0 w 95"/>
                <a:gd name="T23" fmla="*/ 123 h 123"/>
                <a:gd name="T24" fmla="*/ 0 w 95"/>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 h="123">
                  <a:moveTo>
                    <a:pt x="0" y="0"/>
                  </a:moveTo>
                  <a:lnTo>
                    <a:pt x="95" y="0"/>
                  </a:lnTo>
                  <a:lnTo>
                    <a:pt x="95" y="11"/>
                  </a:lnTo>
                  <a:lnTo>
                    <a:pt x="12" y="11"/>
                  </a:lnTo>
                  <a:lnTo>
                    <a:pt x="12" y="54"/>
                  </a:lnTo>
                  <a:lnTo>
                    <a:pt x="88" y="54"/>
                  </a:lnTo>
                  <a:lnTo>
                    <a:pt x="88" y="66"/>
                  </a:lnTo>
                  <a:lnTo>
                    <a:pt x="12" y="66"/>
                  </a:lnTo>
                  <a:lnTo>
                    <a:pt x="12" y="111"/>
                  </a:lnTo>
                  <a:lnTo>
                    <a:pt x="95" y="111"/>
                  </a:lnTo>
                  <a:lnTo>
                    <a:pt x="95"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3" name="Freeform 34"/>
            <p:cNvSpPr>
              <a:spLocks noEditPoints="1"/>
            </p:cNvSpPr>
            <p:nvPr/>
          </p:nvSpPr>
          <p:spPr bwMode="auto">
            <a:xfrm>
              <a:off x="6888" y="3383"/>
              <a:ext cx="29" cy="29"/>
            </a:xfrm>
            <a:custGeom>
              <a:avLst/>
              <a:gdLst>
                <a:gd name="T0" fmla="*/ 92 w 127"/>
                <a:gd name="T1" fmla="*/ 73 h 123"/>
                <a:gd name="T2" fmla="*/ 64 w 127"/>
                <a:gd name="T3" fmla="*/ 10 h 123"/>
                <a:gd name="T4" fmla="*/ 35 w 127"/>
                <a:gd name="T5" fmla="*/ 73 h 123"/>
                <a:gd name="T6" fmla="*/ 92 w 127"/>
                <a:gd name="T7" fmla="*/ 73 h 123"/>
                <a:gd name="T8" fmla="*/ 57 w 127"/>
                <a:gd name="T9" fmla="*/ 0 h 123"/>
                <a:gd name="T10" fmla="*/ 71 w 127"/>
                <a:gd name="T11" fmla="*/ 0 h 123"/>
                <a:gd name="T12" fmla="*/ 127 w 127"/>
                <a:gd name="T13" fmla="*/ 123 h 123"/>
                <a:gd name="T14" fmla="*/ 115 w 127"/>
                <a:gd name="T15" fmla="*/ 123 h 123"/>
                <a:gd name="T16" fmla="*/ 98 w 127"/>
                <a:gd name="T17" fmla="*/ 85 h 123"/>
                <a:gd name="T18" fmla="*/ 30 w 127"/>
                <a:gd name="T19" fmla="*/ 85 h 123"/>
                <a:gd name="T20" fmla="*/ 13 w 127"/>
                <a:gd name="T21" fmla="*/ 123 h 123"/>
                <a:gd name="T22" fmla="*/ 0 w 127"/>
                <a:gd name="T23" fmla="*/ 123 h 123"/>
                <a:gd name="T24" fmla="*/ 57 w 127"/>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23">
                  <a:moveTo>
                    <a:pt x="92" y="73"/>
                  </a:moveTo>
                  <a:lnTo>
                    <a:pt x="64" y="10"/>
                  </a:lnTo>
                  <a:lnTo>
                    <a:pt x="35" y="73"/>
                  </a:lnTo>
                  <a:lnTo>
                    <a:pt x="92" y="73"/>
                  </a:lnTo>
                  <a:close/>
                  <a:moveTo>
                    <a:pt x="57" y="0"/>
                  </a:moveTo>
                  <a:lnTo>
                    <a:pt x="71" y="0"/>
                  </a:lnTo>
                  <a:lnTo>
                    <a:pt x="127" y="123"/>
                  </a:lnTo>
                  <a:lnTo>
                    <a:pt x="115" y="123"/>
                  </a:lnTo>
                  <a:lnTo>
                    <a:pt x="98" y="85"/>
                  </a:lnTo>
                  <a:lnTo>
                    <a:pt x="30" y="85"/>
                  </a:lnTo>
                  <a:lnTo>
                    <a:pt x="13" y="123"/>
                  </a:lnTo>
                  <a:lnTo>
                    <a:pt x="0" y="123"/>
                  </a:lnTo>
                  <a:lnTo>
                    <a:pt x="57"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4" name="Freeform 35"/>
            <p:cNvSpPr>
              <a:spLocks/>
            </p:cNvSpPr>
            <p:nvPr/>
          </p:nvSpPr>
          <p:spPr bwMode="auto">
            <a:xfrm>
              <a:off x="6936" y="3383"/>
              <a:ext cx="25" cy="29"/>
            </a:xfrm>
            <a:custGeom>
              <a:avLst/>
              <a:gdLst>
                <a:gd name="T0" fmla="*/ 48 w 108"/>
                <a:gd name="T1" fmla="*/ 11 h 123"/>
                <a:gd name="T2" fmla="*/ 0 w 108"/>
                <a:gd name="T3" fmla="*/ 11 h 123"/>
                <a:gd name="T4" fmla="*/ 0 w 108"/>
                <a:gd name="T5" fmla="*/ 0 h 123"/>
                <a:gd name="T6" fmla="*/ 108 w 108"/>
                <a:gd name="T7" fmla="*/ 0 h 123"/>
                <a:gd name="T8" fmla="*/ 108 w 108"/>
                <a:gd name="T9" fmla="*/ 11 h 123"/>
                <a:gd name="T10" fmla="*/ 60 w 108"/>
                <a:gd name="T11" fmla="*/ 11 h 123"/>
                <a:gd name="T12" fmla="*/ 60 w 108"/>
                <a:gd name="T13" fmla="*/ 123 h 123"/>
                <a:gd name="T14" fmla="*/ 48 w 108"/>
                <a:gd name="T15" fmla="*/ 123 h 123"/>
                <a:gd name="T16" fmla="*/ 48 w 108"/>
                <a:gd name="T17" fmla="*/ 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123">
                  <a:moveTo>
                    <a:pt x="48" y="11"/>
                  </a:moveTo>
                  <a:lnTo>
                    <a:pt x="0" y="11"/>
                  </a:lnTo>
                  <a:lnTo>
                    <a:pt x="0" y="0"/>
                  </a:lnTo>
                  <a:lnTo>
                    <a:pt x="108" y="0"/>
                  </a:lnTo>
                  <a:lnTo>
                    <a:pt x="108" y="11"/>
                  </a:lnTo>
                  <a:lnTo>
                    <a:pt x="60" y="11"/>
                  </a:lnTo>
                  <a:lnTo>
                    <a:pt x="60" y="123"/>
                  </a:lnTo>
                  <a:lnTo>
                    <a:pt x="48" y="123"/>
                  </a:lnTo>
                  <a:lnTo>
                    <a:pt x="48" y="11"/>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5" name="Freeform 36"/>
            <p:cNvSpPr>
              <a:spLocks noEditPoints="1"/>
            </p:cNvSpPr>
            <p:nvPr/>
          </p:nvSpPr>
          <p:spPr bwMode="auto">
            <a:xfrm>
              <a:off x="6967" y="3374"/>
              <a:ext cx="22" cy="38"/>
            </a:xfrm>
            <a:custGeom>
              <a:avLst/>
              <a:gdLst>
                <a:gd name="T0" fmla="*/ 66 w 95"/>
                <a:gd name="T1" fmla="*/ 0 h 161"/>
                <a:gd name="T2" fmla="*/ 80 w 95"/>
                <a:gd name="T3" fmla="*/ 0 h 161"/>
                <a:gd name="T4" fmla="*/ 56 w 95"/>
                <a:gd name="T5" fmla="*/ 25 h 161"/>
                <a:gd name="T6" fmla="*/ 42 w 95"/>
                <a:gd name="T7" fmla="*/ 25 h 161"/>
                <a:gd name="T8" fmla="*/ 18 w 95"/>
                <a:gd name="T9" fmla="*/ 0 h 161"/>
                <a:gd name="T10" fmla="*/ 31 w 95"/>
                <a:gd name="T11" fmla="*/ 0 h 161"/>
                <a:gd name="T12" fmla="*/ 49 w 95"/>
                <a:gd name="T13" fmla="*/ 18 h 161"/>
                <a:gd name="T14" fmla="*/ 66 w 95"/>
                <a:gd name="T15" fmla="*/ 0 h 161"/>
                <a:gd name="T16" fmla="*/ 0 w 95"/>
                <a:gd name="T17" fmla="*/ 38 h 161"/>
                <a:gd name="T18" fmla="*/ 95 w 95"/>
                <a:gd name="T19" fmla="*/ 38 h 161"/>
                <a:gd name="T20" fmla="*/ 95 w 95"/>
                <a:gd name="T21" fmla="*/ 49 h 161"/>
                <a:gd name="T22" fmla="*/ 13 w 95"/>
                <a:gd name="T23" fmla="*/ 49 h 161"/>
                <a:gd name="T24" fmla="*/ 13 w 95"/>
                <a:gd name="T25" fmla="*/ 92 h 161"/>
                <a:gd name="T26" fmla="*/ 89 w 95"/>
                <a:gd name="T27" fmla="*/ 92 h 161"/>
                <a:gd name="T28" fmla="*/ 89 w 95"/>
                <a:gd name="T29" fmla="*/ 104 h 161"/>
                <a:gd name="T30" fmla="*/ 13 w 95"/>
                <a:gd name="T31" fmla="*/ 104 h 161"/>
                <a:gd name="T32" fmla="*/ 13 w 95"/>
                <a:gd name="T33" fmla="*/ 149 h 161"/>
                <a:gd name="T34" fmla="*/ 95 w 95"/>
                <a:gd name="T35" fmla="*/ 149 h 161"/>
                <a:gd name="T36" fmla="*/ 95 w 95"/>
                <a:gd name="T37" fmla="*/ 161 h 161"/>
                <a:gd name="T38" fmla="*/ 0 w 95"/>
                <a:gd name="T39" fmla="*/ 161 h 161"/>
                <a:gd name="T40" fmla="*/ 0 w 95"/>
                <a:gd name="T41" fmla="*/ 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61">
                  <a:moveTo>
                    <a:pt x="66" y="0"/>
                  </a:moveTo>
                  <a:lnTo>
                    <a:pt x="80" y="0"/>
                  </a:lnTo>
                  <a:lnTo>
                    <a:pt x="56" y="25"/>
                  </a:lnTo>
                  <a:lnTo>
                    <a:pt x="42" y="25"/>
                  </a:lnTo>
                  <a:lnTo>
                    <a:pt x="18" y="0"/>
                  </a:lnTo>
                  <a:lnTo>
                    <a:pt x="31" y="0"/>
                  </a:lnTo>
                  <a:lnTo>
                    <a:pt x="49" y="18"/>
                  </a:lnTo>
                  <a:lnTo>
                    <a:pt x="66" y="0"/>
                  </a:lnTo>
                  <a:close/>
                  <a:moveTo>
                    <a:pt x="0" y="38"/>
                  </a:moveTo>
                  <a:lnTo>
                    <a:pt x="95" y="38"/>
                  </a:lnTo>
                  <a:lnTo>
                    <a:pt x="95" y="49"/>
                  </a:lnTo>
                  <a:lnTo>
                    <a:pt x="13" y="49"/>
                  </a:lnTo>
                  <a:lnTo>
                    <a:pt x="13" y="92"/>
                  </a:lnTo>
                  <a:lnTo>
                    <a:pt x="89" y="92"/>
                  </a:lnTo>
                  <a:lnTo>
                    <a:pt x="89" y="104"/>
                  </a:lnTo>
                  <a:lnTo>
                    <a:pt x="13" y="104"/>
                  </a:lnTo>
                  <a:lnTo>
                    <a:pt x="13" y="149"/>
                  </a:lnTo>
                  <a:lnTo>
                    <a:pt x="95" y="149"/>
                  </a:lnTo>
                  <a:lnTo>
                    <a:pt x="95" y="161"/>
                  </a:lnTo>
                  <a:lnTo>
                    <a:pt x="0" y="161"/>
                  </a:lnTo>
                  <a:lnTo>
                    <a:pt x="0" y="38"/>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6" name="Freeform 37"/>
            <p:cNvSpPr>
              <a:spLocks/>
            </p:cNvSpPr>
            <p:nvPr/>
          </p:nvSpPr>
          <p:spPr bwMode="auto">
            <a:xfrm>
              <a:off x="6998" y="3383"/>
              <a:ext cx="20" cy="29"/>
            </a:xfrm>
            <a:custGeom>
              <a:avLst/>
              <a:gdLst>
                <a:gd name="T0" fmla="*/ 0 w 90"/>
                <a:gd name="T1" fmla="*/ 0 h 123"/>
                <a:gd name="T2" fmla="*/ 12 w 90"/>
                <a:gd name="T3" fmla="*/ 0 h 123"/>
                <a:gd name="T4" fmla="*/ 12 w 90"/>
                <a:gd name="T5" fmla="*/ 111 h 123"/>
                <a:gd name="T6" fmla="*/ 90 w 90"/>
                <a:gd name="T7" fmla="*/ 111 h 123"/>
                <a:gd name="T8" fmla="*/ 90 w 90"/>
                <a:gd name="T9" fmla="*/ 123 h 123"/>
                <a:gd name="T10" fmla="*/ 0 w 90"/>
                <a:gd name="T11" fmla="*/ 123 h 123"/>
                <a:gd name="T12" fmla="*/ 0 w 90"/>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90" h="123">
                  <a:moveTo>
                    <a:pt x="0" y="0"/>
                  </a:moveTo>
                  <a:lnTo>
                    <a:pt x="12" y="0"/>
                  </a:lnTo>
                  <a:lnTo>
                    <a:pt x="12" y="111"/>
                  </a:lnTo>
                  <a:lnTo>
                    <a:pt x="90" y="111"/>
                  </a:lnTo>
                  <a:lnTo>
                    <a:pt x="90"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7" name="Freeform 38"/>
            <p:cNvSpPr>
              <a:spLocks noEditPoints="1"/>
            </p:cNvSpPr>
            <p:nvPr/>
          </p:nvSpPr>
          <p:spPr bwMode="auto">
            <a:xfrm>
              <a:off x="7021" y="3382"/>
              <a:ext cx="30" cy="31"/>
            </a:xfrm>
            <a:custGeom>
              <a:avLst/>
              <a:gdLst>
                <a:gd name="T0" fmla="*/ 117 w 130"/>
                <a:gd name="T1" fmla="*/ 65 h 130"/>
                <a:gd name="T2" fmla="*/ 65 w 130"/>
                <a:gd name="T3" fmla="*/ 12 h 130"/>
                <a:gd name="T4" fmla="*/ 13 w 130"/>
                <a:gd name="T5" fmla="*/ 65 h 130"/>
                <a:gd name="T6" fmla="*/ 65 w 130"/>
                <a:gd name="T7" fmla="*/ 118 h 130"/>
                <a:gd name="T8" fmla="*/ 117 w 130"/>
                <a:gd name="T9" fmla="*/ 65 h 130"/>
                <a:gd name="T10" fmla="*/ 65 w 130"/>
                <a:gd name="T11" fmla="*/ 130 h 130"/>
                <a:gd name="T12" fmla="*/ 0 w 130"/>
                <a:gd name="T13" fmla="*/ 65 h 130"/>
                <a:gd name="T14" fmla="*/ 65 w 130"/>
                <a:gd name="T15" fmla="*/ 0 h 130"/>
                <a:gd name="T16" fmla="*/ 130 w 130"/>
                <a:gd name="T17" fmla="*/ 65 h 130"/>
                <a:gd name="T18" fmla="*/ 65 w 130"/>
                <a:gd name="T1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0" h="130">
                  <a:moveTo>
                    <a:pt x="117" y="65"/>
                  </a:moveTo>
                  <a:cubicBezTo>
                    <a:pt x="117" y="32"/>
                    <a:pt x="98" y="12"/>
                    <a:pt x="65" y="12"/>
                  </a:cubicBezTo>
                  <a:cubicBezTo>
                    <a:pt x="32" y="12"/>
                    <a:pt x="13" y="32"/>
                    <a:pt x="13" y="65"/>
                  </a:cubicBezTo>
                  <a:cubicBezTo>
                    <a:pt x="13" y="99"/>
                    <a:pt x="32" y="118"/>
                    <a:pt x="65" y="118"/>
                  </a:cubicBezTo>
                  <a:cubicBezTo>
                    <a:pt x="98" y="118"/>
                    <a:pt x="117" y="99"/>
                    <a:pt x="117" y="65"/>
                  </a:cubicBezTo>
                  <a:close/>
                  <a:moveTo>
                    <a:pt x="65" y="130"/>
                  </a:moveTo>
                  <a:cubicBezTo>
                    <a:pt x="24" y="130"/>
                    <a:pt x="0" y="106"/>
                    <a:pt x="0" y="65"/>
                  </a:cubicBezTo>
                  <a:cubicBezTo>
                    <a:pt x="0" y="25"/>
                    <a:pt x="24" y="0"/>
                    <a:pt x="65" y="0"/>
                  </a:cubicBezTo>
                  <a:cubicBezTo>
                    <a:pt x="105" y="0"/>
                    <a:pt x="130" y="25"/>
                    <a:pt x="130" y="65"/>
                  </a:cubicBezTo>
                  <a:cubicBezTo>
                    <a:pt x="130" y="106"/>
                    <a:pt x="105" y="130"/>
                    <a:pt x="65" y="130"/>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8" name="Freeform 39"/>
            <p:cNvSpPr>
              <a:spLocks/>
            </p:cNvSpPr>
            <p:nvPr/>
          </p:nvSpPr>
          <p:spPr bwMode="auto">
            <a:xfrm>
              <a:off x="7056" y="3383"/>
              <a:ext cx="29" cy="29"/>
            </a:xfrm>
            <a:custGeom>
              <a:avLst/>
              <a:gdLst>
                <a:gd name="T0" fmla="*/ 0 w 126"/>
                <a:gd name="T1" fmla="*/ 0 h 123"/>
                <a:gd name="T2" fmla="*/ 13 w 126"/>
                <a:gd name="T3" fmla="*/ 0 h 123"/>
                <a:gd name="T4" fmla="*/ 63 w 126"/>
                <a:gd name="T5" fmla="*/ 112 h 123"/>
                <a:gd name="T6" fmla="*/ 112 w 126"/>
                <a:gd name="T7" fmla="*/ 0 h 123"/>
                <a:gd name="T8" fmla="*/ 126 w 126"/>
                <a:gd name="T9" fmla="*/ 0 h 123"/>
                <a:gd name="T10" fmla="*/ 71 w 126"/>
                <a:gd name="T11" fmla="*/ 123 h 123"/>
                <a:gd name="T12" fmla="*/ 55 w 126"/>
                <a:gd name="T13" fmla="*/ 123 h 123"/>
                <a:gd name="T14" fmla="*/ 0 w 126"/>
                <a:gd name="T15" fmla="*/ 0 h 1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6" h="123">
                  <a:moveTo>
                    <a:pt x="0" y="0"/>
                  </a:moveTo>
                  <a:lnTo>
                    <a:pt x="13" y="0"/>
                  </a:lnTo>
                  <a:lnTo>
                    <a:pt x="63" y="112"/>
                  </a:lnTo>
                  <a:lnTo>
                    <a:pt x="112" y="0"/>
                  </a:lnTo>
                  <a:lnTo>
                    <a:pt x="126" y="0"/>
                  </a:lnTo>
                  <a:lnTo>
                    <a:pt x="71" y="123"/>
                  </a:lnTo>
                  <a:lnTo>
                    <a:pt x="55"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9" name="Freeform 40"/>
            <p:cNvSpPr>
              <a:spLocks noEditPoints="1"/>
            </p:cNvSpPr>
            <p:nvPr/>
          </p:nvSpPr>
          <p:spPr bwMode="auto">
            <a:xfrm>
              <a:off x="7088" y="3374"/>
              <a:ext cx="27" cy="38"/>
            </a:xfrm>
            <a:custGeom>
              <a:avLst/>
              <a:gdLst>
                <a:gd name="T0" fmla="*/ 71 w 118"/>
                <a:gd name="T1" fmla="*/ 0 h 161"/>
                <a:gd name="T2" fmla="*/ 86 w 118"/>
                <a:gd name="T3" fmla="*/ 0 h 161"/>
                <a:gd name="T4" fmla="*/ 66 w 118"/>
                <a:gd name="T5" fmla="*/ 25 h 161"/>
                <a:gd name="T6" fmla="*/ 56 w 118"/>
                <a:gd name="T7" fmla="*/ 25 h 161"/>
                <a:gd name="T8" fmla="*/ 71 w 118"/>
                <a:gd name="T9" fmla="*/ 0 h 161"/>
                <a:gd name="T10" fmla="*/ 53 w 118"/>
                <a:gd name="T11" fmla="*/ 108 h 161"/>
                <a:gd name="T12" fmla="*/ 0 w 118"/>
                <a:gd name="T13" fmla="*/ 38 h 161"/>
                <a:gd name="T14" fmla="*/ 15 w 118"/>
                <a:gd name="T15" fmla="*/ 38 h 161"/>
                <a:gd name="T16" fmla="*/ 59 w 118"/>
                <a:gd name="T17" fmla="*/ 98 h 161"/>
                <a:gd name="T18" fmla="*/ 103 w 118"/>
                <a:gd name="T19" fmla="*/ 38 h 161"/>
                <a:gd name="T20" fmla="*/ 118 w 118"/>
                <a:gd name="T21" fmla="*/ 38 h 161"/>
                <a:gd name="T22" fmla="*/ 65 w 118"/>
                <a:gd name="T23" fmla="*/ 108 h 161"/>
                <a:gd name="T24" fmla="*/ 65 w 118"/>
                <a:gd name="T25" fmla="*/ 161 h 161"/>
                <a:gd name="T26" fmla="*/ 53 w 118"/>
                <a:gd name="T27" fmla="*/ 161 h 161"/>
                <a:gd name="T28" fmla="*/ 53 w 118"/>
                <a:gd name="T29" fmla="*/ 10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61">
                  <a:moveTo>
                    <a:pt x="71" y="0"/>
                  </a:moveTo>
                  <a:lnTo>
                    <a:pt x="86" y="0"/>
                  </a:lnTo>
                  <a:lnTo>
                    <a:pt x="66" y="25"/>
                  </a:lnTo>
                  <a:lnTo>
                    <a:pt x="56" y="25"/>
                  </a:lnTo>
                  <a:lnTo>
                    <a:pt x="71" y="0"/>
                  </a:lnTo>
                  <a:close/>
                  <a:moveTo>
                    <a:pt x="53" y="108"/>
                  </a:moveTo>
                  <a:lnTo>
                    <a:pt x="0" y="38"/>
                  </a:lnTo>
                  <a:lnTo>
                    <a:pt x="15" y="38"/>
                  </a:lnTo>
                  <a:lnTo>
                    <a:pt x="59" y="98"/>
                  </a:lnTo>
                  <a:lnTo>
                    <a:pt x="103" y="38"/>
                  </a:lnTo>
                  <a:lnTo>
                    <a:pt x="118" y="38"/>
                  </a:lnTo>
                  <a:lnTo>
                    <a:pt x="65" y="108"/>
                  </a:lnTo>
                  <a:lnTo>
                    <a:pt x="65" y="161"/>
                  </a:lnTo>
                  <a:lnTo>
                    <a:pt x="53" y="161"/>
                  </a:lnTo>
                  <a:lnTo>
                    <a:pt x="53" y="108"/>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0" name="Freeform 41"/>
            <p:cNvSpPr>
              <a:spLocks/>
            </p:cNvSpPr>
            <p:nvPr/>
          </p:nvSpPr>
          <p:spPr bwMode="auto">
            <a:xfrm>
              <a:off x="7121" y="3382"/>
              <a:ext cx="29" cy="31"/>
            </a:xfrm>
            <a:custGeom>
              <a:avLst/>
              <a:gdLst>
                <a:gd name="T0" fmla="*/ 64 w 124"/>
                <a:gd name="T1" fmla="*/ 12 h 130"/>
                <a:gd name="T2" fmla="*/ 12 w 124"/>
                <a:gd name="T3" fmla="*/ 65 h 130"/>
                <a:gd name="T4" fmla="*/ 62 w 124"/>
                <a:gd name="T5" fmla="*/ 118 h 130"/>
                <a:gd name="T6" fmla="*/ 111 w 124"/>
                <a:gd name="T7" fmla="*/ 81 h 130"/>
                <a:gd name="T8" fmla="*/ 124 w 124"/>
                <a:gd name="T9" fmla="*/ 81 h 130"/>
                <a:gd name="T10" fmla="*/ 62 w 124"/>
                <a:gd name="T11" fmla="*/ 130 h 130"/>
                <a:gd name="T12" fmla="*/ 0 w 124"/>
                <a:gd name="T13" fmla="*/ 65 h 130"/>
                <a:gd name="T14" fmla="*/ 65 w 124"/>
                <a:gd name="T15" fmla="*/ 0 h 130"/>
                <a:gd name="T16" fmla="*/ 122 w 124"/>
                <a:gd name="T17" fmla="*/ 44 h 130"/>
                <a:gd name="T18" fmla="*/ 109 w 124"/>
                <a:gd name="T19" fmla="*/ 44 h 130"/>
                <a:gd name="T20" fmla="*/ 64 w 124"/>
                <a:gd name="T21" fmla="*/ 12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4" h="130">
                  <a:moveTo>
                    <a:pt x="64" y="12"/>
                  </a:moveTo>
                  <a:cubicBezTo>
                    <a:pt x="32" y="12"/>
                    <a:pt x="12" y="32"/>
                    <a:pt x="12" y="65"/>
                  </a:cubicBezTo>
                  <a:cubicBezTo>
                    <a:pt x="12" y="98"/>
                    <a:pt x="32" y="118"/>
                    <a:pt x="62" y="118"/>
                  </a:cubicBezTo>
                  <a:cubicBezTo>
                    <a:pt x="87" y="118"/>
                    <a:pt x="106" y="104"/>
                    <a:pt x="111" y="81"/>
                  </a:cubicBezTo>
                  <a:lnTo>
                    <a:pt x="124" y="81"/>
                  </a:lnTo>
                  <a:cubicBezTo>
                    <a:pt x="118" y="111"/>
                    <a:pt x="95" y="130"/>
                    <a:pt x="62" y="130"/>
                  </a:cubicBezTo>
                  <a:cubicBezTo>
                    <a:pt x="25" y="130"/>
                    <a:pt x="0" y="105"/>
                    <a:pt x="0" y="65"/>
                  </a:cubicBezTo>
                  <a:cubicBezTo>
                    <a:pt x="0" y="25"/>
                    <a:pt x="24" y="0"/>
                    <a:pt x="65" y="0"/>
                  </a:cubicBezTo>
                  <a:cubicBezTo>
                    <a:pt x="97" y="0"/>
                    <a:pt x="118" y="17"/>
                    <a:pt x="122" y="44"/>
                  </a:cubicBezTo>
                  <a:lnTo>
                    <a:pt x="109" y="44"/>
                  </a:lnTo>
                  <a:cubicBezTo>
                    <a:pt x="105" y="24"/>
                    <a:pt x="89" y="12"/>
                    <a:pt x="64" y="12"/>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1" name="Freeform 42"/>
            <p:cNvSpPr>
              <a:spLocks/>
            </p:cNvSpPr>
            <p:nvPr/>
          </p:nvSpPr>
          <p:spPr bwMode="auto">
            <a:xfrm>
              <a:off x="7157" y="3383"/>
              <a:ext cx="24" cy="29"/>
            </a:xfrm>
            <a:custGeom>
              <a:avLst/>
              <a:gdLst>
                <a:gd name="T0" fmla="*/ 0 w 105"/>
                <a:gd name="T1" fmla="*/ 0 h 123"/>
                <a:gd name="T2" fmla="*/ 12 w 105"/>
                <a:gd name="T3" fmla="*/ 0 h 123"/>
                <a:gd name="T4" fmla="*/ 12 w 105"/>
                <a:gd name="T5" fmla="*/ 51 h 123"/>
                <a:gd name="T6" fmla="*/ 93 w 105"/>
                <a:gd name="T7" fmla="*/ 51 h 123"/>
                <a:gd name="T8" fmla="*/ 93 w 105"/>
                <a:gd name="T9" fmla="*/ 0 h 123"/>
                <a:gd name="T10" fmla="*/ 105 w 105"/>
                <a:gd name="T11" fmla="*/ 0 h 123"/>
                <a:gd name="T12" fmla="*/ 105 w 105"/>
                <a:gd name="T13" fmla="*/ 123 h 123"/>
                <a:gd name="T14" fmla="*/ 93 w 105"/>
                <a:gd name="T15" fmla="*/ 123 h 123"/>
                <a:gd name="T16" fmla="*/ 93 w 105"/>
                <a:gd name="T17" fmla="*/ 63 h 123"/>
                <a:gd name="T18" fmla="*/ 12 w 105"/>
                <a:gd name="T19" fmla="*/ 63 h 123"/>
                <a:gd name="T20" fmla="*/ 12 w 105"/>
                <a:gd name="T21" fmla="*/ 123 h 123"/>
                <a:gd name="T22" fmla="*/ 0 w 105"/>
                <a:gd name="T23" fmla="*/ 123 h 123"/>
                <a:gd name="T24" fmla="*/ 0 w 105"/>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23">
                  <a:moveTo>
                    <a:pt x="0" y="0"/>
                  </a:moveTo>
                  <a:lnTo>
                    <a:pt x="12" y="0"/>
                  </a:lnTo>
                  <a:lnTo>
                    <a:pt x="12" y="51"/>
                  </a:lnTo>
                  <a:lnTo>
                    <a:pt x="93" y="51"/>
                  </a:lnTo>
                  <a:lnTo>
                    <a:pt x="93" y="0"/>
                  </a:lnTo>
                  <a:lnTo>
                    <a:pt x="105" y="0"/>
                  </a:lnTo>
                  <a:lnTo>
                    <a:pt x="105" y="123"/>
                  </a:lnTo>
                  <a:lnTo>
                    <a:pt x="93" y="123"/>
                  </a:lnTo>
                  <a:lnTo>
                    <a:pt x="93" y="63"/>
                  </a:lnTo>
                  <a:lnTo>
                    <a:pt x="12" y="63"/>
                  </a:lnTo>
                  <a:lnTo>
                    <a:pt x="12"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2" name="Freeform 43"/>
            <p:cNvSpPr>
              <a:spLocks noEditPoints="1"/>
            </p:cNvSpPr>
            <p:nvPr/>
          </p:nvSpPr>
          <p:spPr bwMode="auto">
            <a:xfrm>
              <a:off x="7190" y="3382"/>
              <a:ext cx="30" cy="31"/>
            </a:xfrm>
            <a:custGeom>
              <a:avLst/>
              <a:gdLst>
                <a:gd name="T0" fmla="*/ 117 w 130"/>
                <a:gd name="T1" fmla="*/ 65 h 130"/>
                <a:gd name="T2" fmla="*/ 65 w 130"/>
                <a:gd name="T3" fmla="*/ 12 h 130"/>
                <a:gd name="T4" fmla="*/ 13 w 130"/>
                <a:gd name="T5" fmla="*/ 65 h 130"/>
                <a:gd name="T6" fmla="*/ 65 w 130"/>
                <a:gd name="T7" fmla="*/ 118 h 130"/>
                <a:gd name="T8" fmla="*/ 117 w 130"/>
                <a:gd name="T9" fmla="*/ 65 h 130"/>
                <a:gd name="T10" fmla="*/ 65 w 130"/>
                <a:gd name="T11" fmla="*/ 130 h 130"/>
                <a:gd name="T12" fmla="*/ 0 w 130"/>
                <a:gd name="T13" fmla="*/ 65 h 130"/>
                <a:gd name="T14" fmla="*/ 65 w 130"/>
                <a:gd name="T15" fmla="*/ 0 h 130"/>
                <a:gd name="T16" fmla="*/ 130 w 130"/>
                <a:gd name="T17" fmla="*/ 65 h 130"/>
                <a:gd name="T18" fmla="*/ 65 w 130"/>
                <a:gd name="T1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0" h="130">
                  <a:moveTo>
                    <a:pt x="117" y="65"/>
                  </a:moveTo>
                  <a:cubicBezTo>
                    <a:pt x="117" y="32"/>
                    <a:pt x="98" y="12"/>
                    <a:pt x="65" y="12"/>
                  </a:cubicBezTo>
                  <a:cubicBezTo>
                    <a:pt x="32" y="12"/>
                    <a:pt x="13" y="32"/>
                    <a:pt x="13" y="65"/>
                  </a:cubicBezTo>
                  <a:cubicBezTo>
                    <a:pt x="13" y="99"/>
                    <a:pt x="32" y="118"/>
                    <a:pt x="65" y="118"/>
                  </a:cubicBezTo>
                  <a:cubicBezTo>
                    <a:pt x="98" y="118"/>
                    <a:pt x="117" y="99"/>
                    <a:pt x="117" y="65"/>
                  </a:cubicBezTo>
                  <a:close/>
                  <a:moveTo>
                    <a:pt x="65" y="130"/>
                  </a:moveTo>
                  <a:cubicBezTo>
                    <a:pt x="24" y="130"/>
                    <a:pt x="0" y="106"/>
                    <a:pt x="0" y="65"/>
                  </a:cubicBezTo>
                  <a:cubicBezTo>
                    <a:pt x="0" y="25"/>
                    <a:pt x="24" y="0"/>
                    <a:pt x="65" y="0"/>
                  </a:cubicBezTo>
                  <a:cubicBezTo>
                    <a:pt x="105" y="0"/>
                    <a:pt x="130" y="25"/>
                    <a:pt x="130" y="65"/>
                  </a:cubicBezTo>
                  <a:cubicBezTo>
                    <a:pt x="130" y="106"/>
                    <a:pt x="105" y="130"/>
                    <a:pt x="65" y="130"/>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3" name="Freeform 44"/>
            <p:cNvSpPr>
              <a:spLocks/>
            </p:cNvSpPr>
            <p:nvPr/>
          </p:nvSpPr>
          <p:spPr bwMode="auto">
            <a:xfrm>
              <a:off x="7224" y="3383"/>
              <a:ext cx="29" cy="29"/>
            </a:xfrm>
            <a:custGeom>
              <a:avLst/>
              <a:gdLst>
                <a:gd name="T0" fmla="*/ 0 w 126"/>
                <a:gd name="T1" fmla="*/ 0 h 123"/>
                <a:gd name="T2" fmla="*/ 13 w 126"/>
                <a:gd name="T3" fmla="*/ 0 h 123"/>
                <a:gd name="T4" fmla="*/ 63 w 126"/>
                <a:gd name="T5" fmla="*/ 112 h 123"/>
                <a:gd name="T6" fmla="*/ 113 w 126"/>
                <a:gd name="T7" fmla="*/ 0 h 123"/>
                <a:gd name="T8" fmla="*/ 126 w 126"/>
                <a:gd name="T9" fmla="*/ 0 h 123"/>
                <a:gd name="T10" fmla="*/ 71 w 126"/>
                <a:gd name="T11" fmla="*/ 123 h 123"/>
                <a:gd name="T12" fmla="*/ 55 w 126"/>
                <a:gd name="T13" fmla="*/ 123 h 123"/>
                <a:gd name="T14" fmla="*/ 0 w 126"/>
                <a:gd name="T15" fmla="*/ 0 h 1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6" h="123">
                  <a:moveTo>
                    <a:pt x="0" y="0"/>
                  </a:moveTo>
                  <a:lnTo>
                    <a:pt x="13" y="0"/>
                  </a:lnTo>
                  <a:lnTo>
                    <a:pt x="63" y="112"/>
                  </a:lnTo>
                  <a:lnTo>
                    <a:pt x="113" y="0"/>
                  </a:lnTo>
                  <a:lnTo>
                    <a:pt x="126" y="0"/>
                  </a:lnTo>
                  <a:lnTo>
                    <a:pt x="71" y="123"/>
                  </a:lnTo>
                  <a:lnTo>
                    <a:pt x="55"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4" name="Freeform 45"/>
            <p:cNvSpPr>
              <a:spLocks/>
            </p:cNvSpPr>
            <p:nvPr/>
          </p:nvSpPr>
          <p:spPr bwMode="auto">
            <a:xfrm>
              <a:off x="7257" y="3383"/>
              <a:ext cx="27" cy="29"/>
            </a:xfrm>
            <a:custGeom>
              <a:avLst/>
              <a:gdLst>
                <a:gd name="T0" fmla="*/ 53 w 118"/>
                <a:gd name="T1" fmla="*/ 70 h 123"/>
                <a:gd name="T2" fmla="*/ 0 w 118"/>
                <a:gd name="T3" fmla="*/ 0 h 123"/>
                <a:gd name="T4" fmla="*/ 15 w 118"/>
                <a:gd name="T5" fmla="*/ 0 h 123"/>
                <a:gd name="T6" fmla="*/ 59 w 118"/>
                <a:gd name="T7" fmla="*/ 60 h 123"/>
                <a:gd name="T8" fmla="*/ 103 w 118"/>
                <a:gd name="T9" fmla="*/ 0 h 123"/>
                <a:gd name="T10" fmla="*/ 118 w 118"/>
                <a:gd name="T11" fmla="*/ 0 h 123"/>
                <a:gd name="T12" fmla="*/ 65 w 118"/>
                <a:gd name="T13" fmla="*/ 70 h 123"/>
                <a:gd name="T14" fmla="*/ 65 w 118"/>
                <a:gd name="T15" fmla="*/ 123 h 123"/>
                <a:gd name="T16" fmla="*/ 53 w 118"/>
                <a:gd name="T17" fmla="*/ 123 h 123"/>
                <a:gd name="T18" fmla="*/ 53 w 118"/>
                <a:gd name="T19" fmla="*/ 7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23">
                  <a:moveTo>
                    <a:pt x="53" y="70"/>
                  </a:moveTo>
                  <a:lnTo>
                    <a:pt x="0" y="0"/>
                  </a:lnTo>
                  <a:lnTo>
                    <a:pt x="15" y="0"/>
                  </a:lnTo>
                  <a:lnTo>
                    <a:pt x="59" y="60"/>
                  </a:lnTo>
                  <a:lnTo>
                    <a:pt x="103" y="0"/>
                  </a:lnTo>
                  <a:lnTo>
                    <a:pt x="118" y="0"/>
                  </a:lnTo>
                  <a:lnTo>
                    <a:pt x="65" y="70"/>
                  </a:lnTo>
                  <a:lnTo>
                    <a:pt x="65" y="123"/>
                  </a:lnTo>
                  <a:lnTo>
                    <a:pt x="53" y="123"/>
                  </a:lnTo>
                  <a:lnTo>
                    <a:pt x="53" y="7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5" name="Rectangle 46"/>
            <p:cNvSpPr>
              <a:spLocks noChangeArrowheads="1"/>
            </p:cNvSpPr>
            <p:nvPr/>
          </p:nvSpPr>
          <p:spPr bwMode="auto">
            <a:xfrm>
              <a:off x="4205" y="3032"/>
              <a:ext cx="604" cy="419"/>
            </a:xfrm>
            <a:prstGeom prst="rect">
              <a:avLst/>
            </a:prstGeom>
            <a:solidFill>
              <a:srgbClr val="FEFEF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6" name="Rectangle 47"/>
            <p:cNvSpPr>
              <a:spLocks noChangeArrowheads="1"/>
            </p:cNvSpPr>
            <p:nvPr/>
          </p:nvSpPr>
          <p:spPr bwMode="auto">
            <a:xfrm>
              <a:off x="4217" y="3043"/>
              <a:ext cx="580" cy="396"/>
            </a:xfrm>
            <a:prstGeom prst="rect">
              <a:avLst/>
            </a:prstGeom>
            <a:solidFill>
              <a:srgbClr val="044DA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7" name="Freeform 48"/>
            <p:cNvSpPr>
              <a:spLocks/>
            </p:cNvSpPr>
            <p:nvPr/>
          </p:nvSpPr>
          <p:spPr bwMode="auto">
            <a:xfrm>
              <a:off x="4487" y="3091"/>
              <a:ext cx="40" cy="39"/>
            </a:xfrm>
            <a:custGeom>
              <a:avLst/>
              <a:gdLst>
                <a:gd name="T0" fmla="*/ 33 w 174"/>
                <a:gd name="T1" fmla="*/ 166 h 166"/>
                <a:gd name="T2" fmla="*/ 87 w 174"/>
                <a:gd name="T3" fmla="*/ 127 h 166"/>
                <a:gd name="T4" fmla="*/ 140 w 174"/>
                <a:gd name="T5" fmla="*/ 166 h 166"/>
                <a:gd name="T6" fmla="*/ 120 w 174"/>
                <a:gd name="T7" fmla="*/ 103 h 166"/>
                <a:gd name="T8" fmla="*/ 174 w 174"/>
                <a:gd name="T9" fmla="*/ 64 h 166"/>
                <a:gd name="T10" fmla="*/ 107 w 174"/>
                <a:gd name="T11" fmla="*/ 64 h 166"/>
                <a:gd name="T12" fmla="*/ 87 w 174"/>
                <a:gd name="T13" fmla="*/ 0 h 166"/>
                <a:gd name="T14" fmla="*/ 66 w 174"/>
                <a:gd name="T15" fmla="*/ 64 h 166"/>
                <a:gd name="T16" fmla="*/ 0 w 174"/>
                <a:gd name="T17" fmla="*/ 64 h 166"/>
                <a:gd name="T18" fmla="*/ 54 w 174"/>
                <a:gd name="T19" fmla="*/ 103 h 166"/>
                <a:gd name="T20" fmla="*/ 33 w 174"/>
                <a:gd name="T21" fmla="*/ 166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6">
                  <a:moveTo>
                    <a:pt x="33" y="166"/>
                  </a:moveTo>
                  <a:lnTo>
                    <a:pt x="87" y="127"/>
                  </a:lnTo>
                  <a:lnTo>
                    <a:pt x="140" y="166"/>
                  </a:lnTo>
                  <a:lnTo>
                    <a:pt x="120" y="103"/>
                  </a:lnTo>
                  <a:lnTo>
                    <a:pt x="174" y="64"/>
                  </a:lnTo>
                  <a:lnTo>
                    <a:pt x="107" y="64"/>
                  </a:lnTo>
                  <a:lnTo>
                    <a:pt x="87" y="0"/>
                  </a:lnTo>
                  <a:lnTo>
                    <a:pt x="66" y="64"/>
                  </a:lnTo>
                  <a:lnTo>
                    <a:pt x="0" y="64"/>
                  </a:lnTo>
                  <a:lnTo>
                    <a:pt x="54" y="103"/>
                  </a:lnTo>
                  <a:lnTo>
                    <a:pt x="33" y="166"/>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8" name="Freeform 49"/>
            <p:cNvSpPr>
              <a:spLocks/>
            </p:cNvSpPr>
            <p:nvPr/>
          </p:nvSpPr>
          <p:spPr bwMode="auto">
            <a:xfrm>
              <a:off x="4423" y="3108"/>
              <a:ext cx="40" cy="39"/>
            </a:xfrm>
            <a:custGeom>
              <a:avLst/>
              <a:gdLst>
                <a:gd name="T0" fmla="*/ 34 w 175"/>
                <a:gd name="T1" fmla="*/ 166 h 166"/>
                <a:gd name="T2" fmla="*/ 87 w 175"/>
                <a:gd name="T3" fmla="*/ 127 h 166"/>
                <a:gd name="T4" fmla="*/ 141 w 175"/>
                <a:gd name="T5" fmla="*/ 166 h 166"/>
                <a:gd name="T6" fmla="*/ 120 w 175"/>
                <a:gd name="T7" fmla="*/ 103 h 166"/>
                <a:gd name="T8" fmla="*/ 175 w 175"/>
                <a:gd name="T9" fmla="*/ 64 h 166"/>
                <a:gd name="T10" fmla="*/ 108 w 175"/>
                <a:gd name="T11" fmla="*/ 64 h 166"/>
                <a:gd name="T12" fmla="*/ 87 w 175"/>
                <a:gd name="T13" fmla="*/ 0 h 166"/>
                <a:gd name="T14" fmla="*/ 67 w 175"/>
                <a:gd name="T15" fmla="*/ 64 h 166"/>
                <a:gd name="T16" fmla="*/ 0 w 175"/>
                <a:gd name="T17" fmla="*/ 64 h 166"/>
                <a:gd name="T18" fmla="*/ 54 w 175"/>
                <a:gd name="T19" fmla="*/ 103 h 166"/>
                <a:gd name="T20" fmla="*/ 34 w 175"/>
                <a:gd name="T21" fmla="*/ 166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34" y="166"/>
                  </a:moveTo>
                  <a:lnTo>
                    <a:pt x="87" y="127"/>
                  </a:lnTo>
                  <a:lnTo>
                    <a:pt x="141" y="166"/>
                  </a:lnTo>
                  <a:lnTo>
                    <a:pt x="120" y="103"/>
                  </a:lnTo>
                  <a:lnTo>
                    <a:pt x="175" y="64"/>
                  </a:lnTo>
                  <a:lnTo>
                    <a:pt x="108" y="64"/>
                  </a:lnTo>
                  <a:lnTo>
                    <a:pt x="87" y="0"/>
                  </a:lnTo>
                  <a:lnTo>
                    <a:pt x="67" y="64"/>
                  </a:lnTo>
                  <a:lnTo>
                    <a:pt x="0" y="64"/>
                  </a:lnTo>
                  <a:lnTo>
                    <a:pt x="54" y="103"/>
                  </a:lnTo>
                  <a:lnTo>
                    <a:pt x="34" y="166"/>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9" name="Freeform 50"/>
            <p:cNvSpPr>
              <a:spLocks/>
            </p:cNvSpPr>
            <p:nvPr/>
          </p:nvSpPr>
          <p:spPr bwMode="auto">
            <a:xfrm>
              <a:off x="4377" y="3156"/>
              <a:ext cx="40" cy="39"/>
            </a:xfrm>
            <a:custGeom>
              <a:avLst/>
              <a:gdLst>
                <a:gd name="T0" fmla="*/ 88 w 175"/>
                <a:gd name="T1" fmla="*/ 0 h 166"/>
                <a:gd name="T2" fmla="*/ 67 w 175"/>
                <a:gd name="T3" fmla="*/ 64 h 166"/>
                <a:gd name="T4" fmla="*/ 0 w 175"/>
                <a:gd name="T5" fmla="*/ 64 h 166"/>
                <a:gd name="T6" fmla="*/ 55 w 175"/>
                <a:gd name="T7" fmla="*/ 103 h 166"/>
                <a:gd name="T8" fmla="*/ 34 w 175"/>
                <a:gd name="T9" fmla="*/ 166 h 166"/>
                <a:gd name="T10" fmla="*/ 88 w 175"/>
                <a:gd name="T11" fmla="*/ 127 h 166"/>
                <a:gd name="T12" fmla="*/ 141 w 175"/>
                <a:gd name="T13" fmla="*/ 166 h 166"/>
                <a:gd name="T14" fmla="*/ 121 w 175"/>
                <a:gd name="T15" fmla="*/ 103 h 166"/>
                <a:gd name="T16" fmla="*/ 175 w 175"/>
                <a:gd name="T17" fmla="*/ 64 h 166"/>
                <a:gd name="T18" fmla="*/ 108 w 175"/>
                <a:gd name="T19" fmla="*/ 64 h 166"/>
                <a:gd name="T20" fmla="*/ 88 w 175"/>
                <a:gd name="T21"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88" y="0"/>
                  </a:moveTo>
                  <a:lnTo>
                    <a:pt x="67" y="64"/>
                  </a:lnTo>
                  <a:lnTo>
                    <a:pt x="0" y="64"/>
                  </a:lnTo>
                  <a:lnTo>
                    <a:pt x="55" y="103"/>
                  </a:lnTo>
                  <a:lnTo>
                    <a:pt x="34" y="166"/>
                  </a:lnTo>
                  <a:lnTo>
                    <a:pt x="88" y="127"/>
                  </a:lnTo>
                  <a:lnTo>
                    <a:pt x="141" y="166"/>
                  </a:lnTo>
                  <a:lnTo>
                    <a:pt x="121" y="103"/>
                  </a:lnTo>
                  <a:lnTo>
                    <a:pt x="175" y="64"/>
                  </a:lnTo>
                  <a:lnTo>
                    <a:pt x="108" y="64"/>
                  </a:lnTo>
                  <a:lnTo>
                    <a:pt x="88" y="0"/>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0" name="Freeform 51"/>
            <p:cNvSpPr>
              <a:spLocks/>
            </p:cNvSpPr>
            <p:nvPr/>
          </p:nvSpPr>
          <p:spPr bwMode="auto">
            <a:xfrm>
              <a:off x="4360" y="3221"/>
              <a:ext cx="40" cy="38"/>
            </a:xfrm>
            <a:custGeom>
              <a:avLst/>
              <a:gdLst>
                <a:gd name="T0" fmla="*/ 88 w 175"/>
                <a:gd name="T1" fmla="*/ 127 h 166"/>
                <a:gd name="T2" fmla="*/ 141 w 175"/>
                <a:gd name="T3" fmla="*/ 166 h 166"/>
                <a:gd name="T4" fmla="*/ 121 w 175"/>
                <a:gd name="T5" fmla="*/ 102 h 166"/>
                <a:gd name="T6" fmla="*/ 175 w 175"/>
                <a:gd name="T7" fmla="*/ 63 h 166"/>
                <a:gd name="T8" fmla="*/ 108 w 175"/>
                <a:gd name="T9" fmla="*/ 63 h 166"/>
                <a:gd name="T10" fmla="*/ 88 w 175"/>
                <a:gd name="T11" fmla="*/ 0 h 166"/>
                <a:gd name="T12" fmla="*/ 67 w 175"/>
                <a:gd name="T13" fmla="*/ 64 h 166"/>
                <a:gd name="T14" fmla="*/ 0 w 175"/>
                <a:gd name="T15" fmla="*/ 63 h 166"/>
                <a:gd name="T16" fmla="*/ 54 w 175"/>
                <a:gd name="T17" fmla="*/ 102 h 166"/>
                <a:gd name="T18" fmla="*/ 34 w 175"/>
                <a:gd name="T19" fmla="*/ 166 h 166"/>
                <a:gd name="T20" fmla="*/ 88 w 175"/>
                <a:gd name="T21" fmla="*/ 127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88" y="127"/>
                  </a:moveTo>
                  <a:lnTo>
                    <a:pt x="141" y="166"/>
                  </a:lnTo>
                  <a:lnTo>
                    <a:pt x="121" y="102"/>
                  </a:lnTo>
                  <a:lnTo>
                    <a:pt x="175" y="63"/>
                  </a:lnTo>
                  <a:lnTo>
                    <a:pt x="108" y="63"/>
                  </a:lnTo>
                  <a:lnTo>
                    <a:pt x="88" y="0"/>
                  </a:lnTo>
                  <a:lnTo>
                    <a:pt x="67" y="64"/>
                  </a:lnTo>
                  <a:lnTo>
                    <a:pt x="0" y="63"/>
                  </a:lnTo>
                  <a:lnTo>
                    <a:pt x="54" y="102"/>
                  </a:lnTo>
                  <a:lnTo>
                    <a:pt x="34" y="166"/>
                  </a:lnTo>
                  <a:lnTo>
                    <a:pt x="88" y="127"/>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1" name="Freeform 52"/>
            <p:cNvSpPr>
              <a:spLocks/>
            </p:cNvSpPr>
            <p:nvPr/>
          </p:nvSpPr>
          <p:spPr bwMode="auto">
            <a:xfrm>
              <a:off x="4377" y="3285"/>
              <a:ext cx="40" cy="39"/>
            </a:xfrm>
            <a:custGeom>
              <a:avLst/>
              <a:gdLst>
                <a:gd name="T0" fmla="*/ 108 w 175"/>
                <a:gd name="T1" fmla="*/ 64 h 166"/>
                <a:gd name="T2" fmla="*/ 88 w 175"/>
                <a:gd name="T3" fmla="*/ 0 h 166"/>
                <a:gd name="T4" fmla="*/ 67 w 175"/>
                <a:gd name="T5" fmla="*/ 64 h 166"/>
                <a:gd name="T6" fmla="*/ 0 w 175"/>
                <a:gd name="T7" fmla="*/ 64 h 166"/>
                <a:gd name="T8" fmla="*/ 55 w 175"/>
                <a:gd name="T9" fmla="*/ 103 h 166"/>
                <a:gd name="T10" fmla="*/ 34 w 175"/>
                <a:gd name="T11" fmla="*/ 166 h 166"/>
                <a:gd name="T12" fmla="*/ 88 w 175"/>
                <a:gd name="T13" fmla="*/ 127 h 166"/>
                <a:gd name="T14" fmla="*/ 141 w 175"/>
                <a:gd name="T15" fmla="*/ 166 h 166"/>
                <a:gd name="T16" fmla="*/ 121 w 175"/>
                <a:gd name="T17" fmla="*/ 103 h 166"/>
                <a:gd name="T18" fmla="*/ 175 w 175"/>
                <a:gd name="T19" fmla="*/ 64 h 166"/>
                <a:gd name="T20" fmla="*/ 108 w 175"/>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08" y="64"/>
                  </a:moveTo>
                  <a:lnTo>
                    <a:pt x="88" y="0"/>
                  </a:lnTo>
                  <a:lnTo>
                    <a:pt x="67" y="64"/>
                  </a:lnTo>
                  <a:lnTo>
                    <a:pt x="0" y="64"/>
                  </a:lnTo>
                  <a:lnTo>
                    <a:pt x="55" y="103"/>
                  </a:lnTo>
                  <a:lnTo>
                    <a:pt x="34" y="166"/>
                  </a:lnTo>
                  <a:lnTo>
                    <a:pt x="88" y="127"/>
                  </a:lnTo>
                  <a:lnTo>
                    <a:pt x="141" y="166"/>
                  </a:lnTo>
                  <a:lnTo>
                    <a:pt x="121" y="103"/>
                  </a:lnTo>
                  <a:lnTo>
                    <a:pt x="175" y="64"/>
                  </a:lnTo>
                  <a:lnTo>
                    <a:pt x="108"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2" name="Freeform 53"/>
            <p:cNvSpPr>
              <a:spLocks/>
            </p:cNvSpPr>
            <p:nvPr/>
          </p:nvSpPr>
          <p:spPr bwMode="auto">
            <a:xfrm>
              <a:off x="4423" y="3333"/>
              <a:ext cx="40" cy="39"/>
            </a:xfrm>
            <a:custGeom>
              <a:avLst/>
              <a:gdLst>
                <a:gd name="T0" fmla="*/ 108 w 175"/>
                <a:gd name="T1" fmla="*/ 63 h 166"/>
                <a:gd name="T2" fmla="*/ 88 w 175"/>
                <a:gd name="T3" fmla="*/ 0 h 166"/>
                <a:gd name="T4" fmla="*/ 67 w 175"/>
                <a:gd name="T5" fmla="*/ 64 h 166"/>
                <a:gd name="T6" fmla="*/ 0 w 175"/>
                <a:gd name="T7" fmla="*/ 63 h 166"/>
                <a:gd name="T8" fmla="*/ 55 w 175"/>
                <a:gd name="T9" fmla="*/ 102 h 166"/>
                <a:gd name="T10" fmla="*/ 34 w 175"/>
                <a:gd name="T11" fmla="*/ 166 h 166"/>
                <a:gd name="T12" fmla="*/ 88 w 175"/>
                <a:gd name="T13" fmla="*/ 127 h 166"/>
                <a:gd name="T14" fmla="*/ 141 w 175"/>
                <a:gd name="T15" fmla="*/ 166 h 166"/>
                <a:gd name="T16" fmla="*/ 121 w 175"/>
                <a:gd name="T17" fmla="*/ 102 h 166"/>
                <a:gd name="T18" fmla="*/ 175 w 175"/>
                <a:gd name="T19" fmla="*/ 63 h 166"/>
                <a:gd name="T20" fmla="*/ 108 w 175"/>
                <a:gd name="T21" fmla="*/ 63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08" y="63"/>
                  </a:moveTo>
                  <a:lnTo>
                    <a:pt x="88" y="0"/>
                  </a:lnTo>
                  <a:lnTo>
                    <a:pt x="67" y="64"/>
                  </a:lnTo>
                  <a:lnTo>
                    <a:pt x="0" y="63"/>
                  </a:lnTo>
                  <a:lnTo>
                    <a:pt x="55" y="102"/>
                  </a:lnTo>
                  <a:lnTo>
                    <a:pt x="34" y="166"/>
                  </a:lnTo>
                  <a:lnTo>
                    <a:pt x="88" y="127"/>
                  </a:lnTo>
                  <a:lnTo>
                    <a:pt x="141" y="166"/>
                  </a:lnTo>
                  <a:lnTo>
                    <a:pt x="121" y="102"/>
                  </a:lnTo>
                  <a:lnTo>
                    <a:pt x="175" y="63"/>
                  </a:lnTo>
                  <a:lnTo>
                    <a:pt x="108" y="63"/>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3" name="Freeform 54"/>
            <p:cNvSpPr>
              <a:spLocks/>
            </p:cNvSpPr>
            <p:nvPr/>
          </p:nvSpPr>
          <p:spPr bwMode="auto">
            <a:xfrm>
              <a:off x="4487" y="3350"/>
              <a:ext cx="40" cy="39"/>
            </a:xfrm>
            <a:custGeom>
              <a:avLst/>
              <a:gdLst>
                <a:gd name="T0" fmla="*/ 107 w 174"/>
                <a:gd name="T1" fmla="*/ 64 h 166"/>
                <a:gd name="T2" fmla="*/ 87 w 174"/>
                <a:gd name="T3" fmla="*/ 0 h 166"/>
                <a:gd name="T4" fmla="*/ 66 w 174"/>
                <a:gd name="T5" fmla="*/ 64 h 166"/>
                <a:gd name="T6" fmla="*/ 0 w 174"/>
                <a:gd name="T7" fmla="*/ 64 h 166"/>
                <a:gd name="T8" fmla="*/ 54 w 174"/>
                <a:gd name="T9" fmla="*/ 103 h 166"/>
                <a:gd name="T10" fmla="*/ 34 w 174"/>
                <a:gd name="T11" fmla="*/ 166 h 166"/>
                <a:gd name="T12" fmla="*/ 87 w 174"/>
                <a:gd name="T13" fmla="*/ 127 h 166"/>
                <a:gd name="T14" fmla="*/ 140 w 174"/>
                <a:gd name="T15" fmla="*/ 166 h 166"/>
                <a:gd name="T16" fmla="*/ 120 w 174"/>
                <a:gd name="T17" fmla="*/ 103 h 166"/>
                <a:gd name="T18" fmla="*/ 174 w 174"/>
                <a:gd name="T19" fmla="*/ 64 h 166"/>
                <a:gd name="T20" fmla="*/ 107 w 174"/>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6">
                  <a:moveTo>
                    <a:pt x="107" y="64"/>
                  </a:moveTo>
                  <a:lnTo>
                    <a:pt x="87" y="0"/>
                  </a:lnTo>
                  <a:lnTo>
                    <a:pt x="66" y="64"/>
                  </a:lnTo>
                  <a:lnTo>
                    <a:pt x="0" y="64"/>
                  </a:lnTo>
                  <a:lnTo>
                    <a:pt x="54" y="103"/>
                  </a:lnTo>
                  <a:lnTo>
                    <a:pt x="34" y="166"/>
                  </a:lnTo>
                  <a:lnTo>
                    <a:pt x="87" y="127"/>
                  </a:lnTo>
                  <a:lnTo>
                    <a:pt x="140" y="166"/>
                  </a:lnTo>
                  <a:lnTo>
                    <a:pt x="120" y="103"/>
                  </a:lnTo>
                  <a:lnTo>
                    <a:pt x="174" y="64"/>
                  </a:lnTo>
                  <a:lnTo>
                    <a:pt x="107"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4" name="Freeform 55"/>
            <p:cNvSpPr>
              <a:spLocks/>
            </p:cNvSpPr>
            <p:nvPr/>
          </p:nvSpPr>
          <p:spPr bwMode="auto">
            <a:xfrm>
              <a:off x="4550" y="3333"/>
              <a:ext cx="40" cy="39"/>
            </a:xfrm>
            <a:custGeom>
              <a:avLst/>
              <a:gdLst>
                <a:gd name="T0" fmla="*/ 108 w 175"/>
                <a:gd name="T1" fmla="*/ 63 h 166"/>
                <a:gd name="T2" fmla="*/ 87 w 175"/>
                <a:gd name="T3" fmla="*/ 0 h 166"/>
                <a:gd name="T4" fmla="*/ 67 w 175"/>
                <a:gd name="T5" fmla="*/ 64 h 166"/>
                <a:gd name="T6" fmla="*/ 0 w 175"/>
                <a:gd name="T7" fmla="*/ 63 h 166"/>
                <a:gd name="T8" fmla="*/ 54 w 175"/>
                <a:gd name="T9" fmla="*/ 102 h 166"/>
                <a:gd name="T10" fmla="*/ 34 w 175"/>
                <a:gd name="T11" fmla="*/ 166 h 166"/>
                <a:gd name="T12" fmla="*/ 87 w 175"/>
                <a:gd name="T13" fmla="*/ 127 h 166"/>
                <a:gd name="T14" fmla="*/ 141 w 175"/>
                <a:gd name="T15" fmla="*/ 166 h 166"/>
                <a:gd name="T16" fmla="*/ 120 w 175"/>
                <a:gd name="T17" fmla="*/ 102 h 166"/>
                <a:gd name="T18" fmla="*/ 175 w 175"/>
                <a:gd name="T19" fmla="*/ 63 h 166"/>
                <a:gd name="T20" fmla="*/ 108 w 175"/>
                <a:gd name="T21" fmla="*/ 63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08" y="63"/>
                  </a:moveTo>
                  <a:lnTo>
                    <a:pt x="87" y="0"/>
                  </a:lnTo>
                  <a:lnTo>
                    <a:pt x="67" y="64"/>
                  </a:lnTo>
                  <a:lnTo>
                    <a:pt x="0" y="63"/>
                  </a:lnTo>
                  <a:lnTo>
                    <a:pt x="54" y="102"/>
                  </a:lnTo>
                  <a:lnTo>
                    <a:pt x="34" y="166"/>
                  </a:lnTo>
                  <a:lnTo>
                    <a:pt x="87" y="127"/>
                  </a:lnTo>
                  <a:lnTo>
                    <a:pt x="141" y="166"/>
                  </a:lnTo>
                  <a:lnTo>
                    <a:pt x="120" y="102"/>
                  </a:lnTo>
                  <a:lnTo>
                    <a:pt x="175" y="63"/>
                  </a:lnTo>
                  <a:lnTo>
                    <a:pt x="108" y="63"/>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5" name="Freeform 56"/>
            <p:cNvSpPr>
              <a:spLocks/>
            </p:cNvSpPr>
            <p:nvPr/>
          </p:nvSpPr>
          <p:spPr bwMode="auto">
            <a:xfrm>
              <a:off x="4596" y="3285"/>
              <a:ext cx="40" cy="39"/>
            </a:xfrm>
            <a:custGeom>
              <a:avLst/>
              <a:gdLst>
                <a:gd name="T0" fmla="*/ 108 w 174"/>
                <a:gd name="T1" fmla="*/ 64 h 166"/>
                <a:gd name="T2" fmla="*/ 87 w 174"/>
                <a:gd name="T3" fmla="*/ 0 h 166"/>
                <a:gd name="T4" fmla="*/ 67 w 174"/>
                <a:gd name="T5" fmla="*/ 64 h 166"/>
                <a:gd name="T6" fmla="*/ 0 w 174"/>
                <a:gd name="T7" fmla="*/ 64 h 166"/>
                <a:gd name="T8" fmla="*/ 54 w 174"/>
                <a:gd name="T9" fmla="*/ 103 h 166"/>
                <a:gd name="T10" fmla="*/ 34 w 174"/>
                <a:gd name="T11" fmla="*/ 166 h 166"/>
                <a:gd name="T12" fmla="*/ 87 w 174"/>
                <a:gd name="T13" fmla="*/ 127 h 166"/>
                <a:gd name="T14" fmla="*/ 141 w 174"/>
                <a:gd name="T15" fmla="*/ 166 h 166"/>
                <a:gd name="T16" fmla="*/ 120 w 174"/>
                <a:gd name="T17" fmla="*/ 103 h 166"/>
                <a:gd name="T18" fmla="*/ 174 w 174"/>
                <a:gd name="T19" fmla="*/ 64 h 166"/>
                <a:gd name="T20" fmla="*/ 108 w 174"/>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6">
                  <a:moveTo>
                    <a:pt x="108" y="64"/>
                  </a:moveTo>
                  <a:lnTo>
                    <a:pt x="87" y="0"/>
                  </a:lnTo>
                  <a:lnTo>
                    <a:pt x="67" y="64"/>
                  </a:lnTo>
                  <a:lnTo>
                    <a:pt x="0" y="64"/>
                  </a:lnTo>
                  <a:lnTo>
                    <a:pt x="54" y="103"/>
                  </a:lnTo>
                  <a:lnTo>
                    <a:pt x="34" y="166"/>
                  </a:lnTo>
                  <a:lnTo>
                    <a:pt x="87" y="127"/>
                  </a:lnTo>
                  <a:lnTo>
                    <a:pt x="141" y="166"/>
                  </a:lnTo>
                  <a:lnTo>
                    <a:pt x="120" y="103"/>
                  </a:lnTo>
                  <a:lnTo>
                    <a:pt x="174" y="64"/>
                  </a:lnTo>
                  <a:lnTo>
                    <a:pt x="108"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6" name="Freeform 57"/>
            <p:cNvSpPr>
              <a:spLocks/>
            </p:cNvSpPr>
            <p:nvPr/>
          </p:nvSpPr>
          <p:spPr bwMode="auto">
            <a:xfrm>
              <a:off x="4613" y="3220"/>
              <a:ext cx="40" cy="39"/>
            </a:xfrm>
            <a:custGeom>
              <a:avLst/>
              <a:gdLst>
                <a:gd name="T0" fmla="*/ 175 w 175"/>
                <a:gd name="T1" fmla="*/ 64 h 166"/>
                <a:gd name="T2" fmla="*/ 108 w 175"/>
                <a:gd name="T3" fmla="*/ 64 h 166"/>
                <a:gd name="T4" fmla="*/ 88 w 175"/>
                <a:gd name="T5" fmla="*/ 0 h 166"/>
                <a:gd name="T6" fmla="*/ 67 w 175"/>
                <a:gd name="T7" fmla="*/ 64 h 166"/>
                <a:gd name="T8" fmla="*/ 0 w 175"/>
                <a:gd name="T9" fmla="*/ 64 h 166"/>
                <a:gd name="T10" fmla="*/ 54 w 175"/>
                <a:gd name="T11" fmla="*/ 103 h 166"/>
                <a:gd name="T12" fmla="*/ 34 w 175"/>
                <a:gd name="T13" fmla="*/ 166 h 166"/>
                <a:gd name="T14" fmla="*/ 88 w 175"/>
                <a:gd name="T15" fmla="*/ 127 h 166"/>
                <a:gd name="T16" fmla="*/ 141 w 175"/>
                <a:gd name="T17" fmla="*/ 166 h 166"/>
                <a:gd name="T18" fmla="*/ 121 w 175"/>
                <a:gd name="T19" fmla="*/ 103 h 166"/>
                <a:gd name="T20" fmla="*/ 175 w 175"/>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75" y="64"/>
                  </a:moveTo>
                  <a:lnTo>
                    <a:pt x="108" y="64"/>
                  </a:lnTo>
                  <a:lnTo>
                    <a:pt x="88" y="0"/>
                  </a:lnTo>
                  <a:lnTo>
                    <a:pt x="67" y="64"/>
                  </a:lnTo>
                  <a:lnTo>
                    <a:pt x="0" y="64"/>
                  </a:lnTo>
                  <a:lnTo>
                    <a:pt x="54" y="103"/>
                  </a:lnTo>
                  <a:lnTo>
                    <a:pt x="34" y="166"/>
                  </a:lnTo>
                  <a:lnTo>
                    <a:pt x="88" y="127"/>
                  </a:lnTo>
                  <a:lnTo>
                    <a:pt x="141" y="166"/>
                  </a:lnTo>
                  <a:lnTo>
                    <a:pt x="121" y="103"/>
                  </a:lnTo>
                  <a:lnTo>
                    <a:pt x="175"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7" name="Freeform 58"/>
            <p:cNvSpPr>
              <a:spLocks/>
            </p:cNvSpPr>
            <p:nvPr/>
          </p:nvSpPr>
          <p:spPr bwMode="auto">
            <a:xfrm>
              <a:off x="4596" y="3156"/>
              <a:ext cx="40" cy="38"/>
            </a:xfrm>
            <a:custGeom>
              <a:avLst/>
              <a:gdLst>
                <a:gd name="T0" fmla="*/ 34 w 174"/>
                <a:gd name="T1" fmla="*/ 165 h 165"/>
                <a:gd name="T2" fmla="*/ 87 w 174"/>
                <a:gd name="T3" fmla="*/ 126 h 165"/>
                <a:gd name="T4" fmla="*/ 141 w 174"/>
                <a:gd name="T5" fmla="*/ 165 h 165"/>
                <a:gd name="T6" fmla="*/ 120 w 174"/>
                <a:gd name="T7" fmla="*/ 102 h 165"/>
                <a:gd name="T8" fmla="*/ 174 w 174"/>
                <a:gd name="T9" fmla="*/ 63 h 165"/>
                <a:gd name="T10" fmla="*/ 108 w 174"/>
                <a:gd name="T11" fmla="*/ 63 h 165"/>
                <a:gd name="T12" fmla="*/ 87 w 174"/>
                <a:gd name="T13" fmla="*/ 0 h 165"/>
                <a:gd name="T14" fmla="*/ 67 w 174"/>
                <a:gd name="T15" fmla="*/ 64 h 165"/>
                <a:gd name="T16" fmla="*/ 0 w 174"/>
                <a:gd name="T17" fmla="*/ 63 h 165"/>
                <a:gd name="T18" fmla="*/ 54 w 174"/>
                <a:gd name="T19" fmla="*/ 102 h 165"/>
                <a:gd name="T20" fmla="*/ 34 w 174"/>
                <a:gd name="T21" fmla="*/ 165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5">
                  <a:moveTo>
                    <a:pt x="34" y="165"/>
                  </a:moveTo>
                  <a:lnTo>
                    <a:pt x="87" y="126"/>
                  </a:lnTo>
                  <a:lnTo>
                    <a:pt x="141" y="165"/>
                  </a:lnTo>
                  <a:lnTo>
                    <a:pt x="120" y="102"/>
                  </a:lnTo>
                  <a:lnTo>
                    <a:pt x="174" y="63"/>
                  </a:lnTo>
                  <a:lnTo>
                    <a:pt x="108" y="63"/>
                  </a:lnTo>
                  <a:lnTo>
                    <a:pt x="87" y="0"/>
                  </a:lnTo>
                  <a:lnTo>
                    <a:pt x="67" y="64"/>
                  </a:lnTo>
                  <a:lnTo>
                    <a:pt x="0" y="63"/>
                  </a:lnTo>
                  <a:lnTo>
                    <a:pt x="54" y="102"/>
                  </a:lnTo>
                  <a:lnTo>
                    <a:pt x="34" y="165"/>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8" name="Freeform 59"/>
            <p:cNvSpPr>
              <a:spLocks/>
            </p:cNvSpPr>
            <p:nvPr/>
          </p:nvSpPr>
          <p:spPr bwMode="auto">
            <a:xfrm>
              <a:off x="4550" y="3108"/>
              <a:ext cx="40" cy="39"/>
            </a:xfrm>
            <a:custGeom>
              <a:avLst/>
              <a:gdLst>
                <a:gd name="T0" fmla="*/ 87 w 175"/>
                <a:gd name="T1" fmla="*/ 0 h 166"/>
                <a:gd name="T2" fmla="*/ 67 w 175"/>
                <a:gd name="T3" fmla="*/ 64 h 166"/>
                <a:gd name="T4" fmla="*/ 0 w 175"/>
                <a:gd name="T5" fmla="*/ 64 h 166"/>
                <a:gd name="T6" fmla="*/ 54 w 175"/>
                <a:gd name="T7" fmla="*/ 103 h 166"/>
                <a:gd name="T8" fmla="*/ 34 w 175"/>
                <a:gd name="T9" fmla="*/ 166 h 166"/>
                <a:gd name="T10" fmla="*/ 87 w 175"/>
                <a:gd name="T11" fmla="*/ 127 h 166"/>
                <a:gd name="T12" fmla="*/ 141 w 175"/>
                <a:gd name="T13" fmla="*/ 166 h 166"/>
                <a:gd name="T14" fmla="*/ 120 w 175"/>
                <a:gd name="T15" fmla="*/ 103 h 166"/>
                <a:gd name="T16" fmla="*/ 175 w 175"/>
                <a:gd name="T17" fmla="*/ 64 h 166"/>
                <a:gd name="T18" fmla="*/ 107 w 175"/>
                <a:gd name="T19" fmla="*/ 64 h 166"/>
                <a:gd name="T20" fmla="*/ 87 w 175"/>
                <a:gd name="T21"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87" y="0"/>
                  </a:moveTo>
                  <a:lnTo>
                    <a:pt x="67" y="64"/>
                  </a:lnTo>
                  <a:lnTo>
                    <a:pt x="0" y="64"/>
                  </a:lnTo>
                  <a:lnTo>
                    <a:pt x="54" y="103"/>
                  </a:lnTo>
                  <a:lnTo>
                    <a:pt x="34" y="166"/>
                  </a:lnTo>
                  <a:lnTo>
                    <a:pt x="87" y="127"/>
                  </a:lnTo>
                  <a:lnTo>
                    <a:pt x="141" y="166"/>
                  </a:lnTo>
                  <a:lnTo>
                    <a:pt x="120" y="103"/>
                  </a:lnTo>
                  <a:lnTo>
                    <a:pt x="175" y="64"/>
                  </a:lnTo>
                  <a:lnTo>
                    <a:pt x="107" y="64"/>
                  </a:lnTo>
                  <a:lnTo>
                    <a:pt x="87" y="0"/>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9" name="Freeform 60"/>
            <p:cNvSpPr>
              <a:spLocks/>
            </p:cNvSpPr>
            <p:nvPr/>
          </p:nvSpPr>
          <p:spPr bwMode="auto">
            <a:xfrm>
              <a:off x="4859" y="3103"/>
              <a:ext cx="38" cy="56"/>
            </a:xfrm>
            <a:custGeom>
              <a:avLst/>
              <a:gdLst>
                <a:gd name="T0" fmla="*/ 38 w 166"/>
                <a:gd name="T1" fmla="*/ 29 h 240"/>
                <a:gd name="T2" fmla="*/ 38 w 166"/>
                <a:gd name="T3" fmla="*/ 96 h 240"/>
                <a:gd name="T4" fmla="*/ 130 w 166"/>
                <a:gd name="T5" fmla="*/ 96 h 240"/>
                <a:gd name="T6" fmla="*/ 130 w 166"/>
                <a:gd name="T7" fmla="*/ 124 h 240"/>
                <a:gd name="T8" fmla="*/ 38 w 166"/>
                <a:gd name="T9" fmla="*/ 124 h 240"/>
                <a:gd name="T10" fmla="*/ 38 w 166"/>
                <a:gd name="T11" fmla="*/ 211 h 240"/>
                <a:gd name="T12" fmla="*/ 164 w 166"/>
                <a:gd name="T13" fmla="*/ 211 h 240"/>
                <a:gd name="T14" fmla="*/ 164 w 166"/>
                <a:gd name="T15" fmla="*/ 240 h 240"/>
                <a:gd name="T16" fmla="*/ 0 w 166"/>
                <a:gd name="T17" fmla="*/ 240 h 240"/>
                <a:gd name="T18" fmla="*/ 0 w 166"/>
                <a:gd name="T19" fmla="*/ 0 h 240"/>
                <a:gd name="T20" fmla="*/ 166 w 166"/>
                <a:gd name="T21" fmla="*/ 0 h 240"/>
                <a:gd name="T22" fmla="*/ 166 w 166"/>
                <a:gd name="T23" fmla="*/ 29 h 240"/>
                <a:gd name="T24" fmla="*/ 38 w 166"/>
                <a:gd name="T25" fmla="*/ 2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 h="240">
                  <a:moveTo>
                    <a:pt x="38" y="29"/>
                  </a:moveTo>
                  <a:lnTo>
                    <a:pt x="38" y="96"/>
                  </a:lnTo>
                  <a:lnTo>
                    <a:pt x="130" y="96"/>
                  </a:lnTo>
                  <a:lnTo>
                    <a:pt x="130" y="124"/>
                  </a:lnTo>
                  <a:lnTo>
                    <a:pt x="38" y="124"/>
                  </a:lnTo>
                  <a:lnTo>
                    <a:pt x="38" y="211"/>
                  </a:lnTo>
                  <a:lnTo>
                    <a:pt x="164" y="211"/>
                  </a:lnTo>
                  <a:lnTo>
                    <a:pt x="164" y="240"/>
                  </a:lnTo>
                  <a:lnTo>
                    <a:pt x="0" y="240"/>
                  </a:lnTo>
                  <a:lnTo>
                    <a:pt x="0" y="0"/>
                  </a:lnTo>
                  <a:lnTo>
                    <a:pt x="166" y="0"/>
                  </a:lnTo>
                  <a:lnTo>
                    <a:pt x="166" y="29"/>
                  </a:lnTo>
                  <a:lnTo>
                    <a:pt x="38"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0" name="Freeform 61"/>
            <p:cNvSpPr>
              <a:spLocks/>
            </p:cNvSpPr>
            <p:nvPr/>
          </p:nvSpPr>
          <p:spPr bwMode="auto">
            <a:xfrm>
              <a:off x="4901" y="3103"/>
              <a:ext cx="51" cy="57"/>
            </a:xfrm>
            <a:custGeom>
              <a:avLst/>
              <a:gdLst>
                <a:gd name="T0" fmla="*/ 123 w 223"/>
                <a:gd name="T1" fmla="*/ 244 h 244"/>
                <a:gd name="T2" fmla="*/ 104 w 223"/>
                <a:gd name="T3" fmla="*/ 244 h 244"/>
                <a:gd name="T4" fmla="*/ 0 w 223"/>
                <a:gd name="T5" fmla="*/ 0 h 244"/>
                <a:gd name="T6" fmla="*/ 42 w 223"/>
                <a:gd name="T7" fmla="*/ 0 h 244"/>
                <a:gd name="T8" fmla="*/ 114 w 223"/>
                <a:gd name="T9" fmla="*/ 177 h 244"/>
                <a:gd name="T10" fmla="*/ 183 w 223"/>
                <a:gd name="T11" fmla="*/ 0 h 244"/>
                <a:gd name="T12" fmla="*/ 223 w 223"/>
                <a:gd name="T13" fmla="*/ 0 h 244"/>
                <a:gd name="T14" fmla="*/ 123 w 223"/>
                <a:gd name="T15" fmla="*/ 244 h 2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3" h="244">
                  <a:moveTo>
                    <a:pt x="123" y="244"/>
                  </a:moveTo>
                  <a:lnTo>
                    <a:pt x="104" y="244"/>
                  </a:lnTo>
                  <a:lnTo>
                    <a:pt x="0" y="0"/>
                  </a:lnTo>
                  <a:lnTo>
                    <a:pt x="42" y="0"/>
                  </a:lnTo>
                  <a:lnTo>
                    <a:pt x="114" y="177"/>
                  </a:lnTo>
                  <a:lnTo>
                    <a:pt x="183" y="0"/>
                  </a:lnTo>
                  <a:lnTo>
                    <a:pt x="223" y="0"/>
                  </a:lnTo>
                  <a:lnTo>
                    <a:pt x="123" y="2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1" name="Freeform 62"/>
            <p:cNvSpPr>
              <a:spLocks noEditPoints="1"/>
            </p:cNvSpPr>
            <p:nvPr/>
          </p:nvSpPr>
          <p:spPr bwMode="auto">
            <a:xfrm>
              <a:off x="4960" y="3102"/>
              <a:ext cx="45" cy="57"/>
            </a:xfrm>
            <a:custGeom>
              <a:avLst/>
              <a:gdLst>
                <a:gd name="T0" fmla="*/ 152 w 196"/>
                <a:gd name="T1" fmla="*/ 243 h 243"/>
                <a:gd name="T2" fmla="*/ 78 w 196"/>
                <a:gd name="T3" fmla="*/ 140 h 243"/>
                <a:gd name="T4" fmla="*/ 38 w 196"/>
                <a:gd name="T5" fmla="*/ 138 h 243"/>
                <a:gd name="T6" fmla="*/ 38 w 196"/>
                <a:gd name="T7" fmla="*/ 243 h 243"/>
                <a:gd name="T8" fmla="*/ 0 w 196"/>
                <a:gd name="T9" fmla="*/ 243 h 243"/>
                <a:gd name="T10" fmla="*/ 0 w 196"/>
                <a:gd name="T11" fmla="*/ 3 h 243"/>
                <a:gd name="T12" fmla="*/ 30 w 196"/>
                <a:gd name="T13" fmla="*/ 2 h 243"/>
                <a:gd name="T14" fmla="*/ 69 w 196"/>
                <a:gd name="T15" fmla="*/ 0 h 243"/>
                <a:gd name="T16" fmla="*/ 169 w 196"/>
                <a:gd name="T17" fmla="*/ 69 h 243"/>
                <a:gd name="T18" fmla="*/ 153 w 196"/>
                <a:gd name="T19" fmla="*/ 110 h 243"/>
                <a:gd name="T20" fmla="*/ 115 w 196"/>
                <a:gd name="T21" fmla="*/ 133 h 243"/>
                <a:gd name="T22" fmla="*/ 196 w 196"/>
                <a:gd name="T23" fmla="*/ 243 h 243"/>
                <a:gd name="T24" fmla="*/ 152 w 196"/>
                <a:gd name="T25" fmla="*/ 243 h 243"/>
                <a:gd name="T26" fmla="*/ 38 w 196"/>
                <a:gd name="T27" fmla="*/ 32 h 243"/>
                <a:gd name="T28" fmla="*/ 38 w 196"/>
                <a:gd name="T29" fmla="*/ 111 h 243"/>
                <a:gd name="T30" fmla="*/ 65 w 196"/>
                <a:gd name="T31" fmla="*/ 112 h 243"/>
                <a:gd name="T32" fmla="*/ 114 w 196"/>
                <a:gd name="T33" fmla="*/ 103 h 243"/>
                <a:gd name="T34" fmla="*/ 130 w 196"/>
                <a:gd name="T35" fmla="*/ 69 h 243"/>
                <a:gd name="T36" fmla="*/ 113 w 196"/>
                <a:gd name="T37" fmla="*/ 40 h 243"/>
                <a:gd name="T38" fmla="*/ 60 w 196"/>
                <a:gd name="T39" fmla="*/ 31 h 243"/>
                <a:gd name="T40" fmla="*/ 38 w 196"/>
                <a:gd name="T41" fmla="*/ 3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6" h="243">
                  <a:moveTo>
                    <a:pt x="152" y="243"/>
                  </a:moveTo>
                  <a:lnTo>
                    <a:pt x="78" y="140"/>
                  </a:lnTo>
                  <a:cubicBezTo>
                    <a:pt x="70" y="140"/>
                    <a:pt x="56" y="140"/>
                    <a:pt x="38" y="138"/>
                  </a:cubicBezTo>
                  <a:lnTo>
                    <a:pt x="38" y="243"/>
                  </a:lnTo>
                  <a:lnTo>
                    <a:pt x="0" y="243"/>
                  </a:lnTo>
                  <a:lnTo>
                    <a:pt x="0" y="3"/>
                  </a:lnTo>
                  <a:cubicBezTo>
                    <a:pt x="1" y="3"/>
                    <a:pt x="11" y="2"/>
                    <a:pt x="30" y="2"/>
                  </a:cubicBezTo>
                  <a:cubicBezTo>
                    <a:pt x="48" y="1"/>
                    <a:pt x="61" y="0"/>
                    <a:pt x="69" y="0"/>
                  </a:cubicBezTo>
                  <a:cubicBezTo>
                    <a:pt x="136" y="0"/>
                    <a:pt x="169" y="23"/>
                    <a:pt x="169" y="69"/>
                  </a:cubicBezTo>
                  <a:cubicBezTo>
                    <a:pt x="169" y="84"/>
                    <a:pt x="164" y="98"/>
                    <a:pt x="153" y="110"/>
                  </a:cubicBezTo>
                  <a:cubicBezTo>
                    <a:pt x="143" y="122"/>
                    <a:pt x="130" y="130"/>
                    <a:pt x="115" y="133"/>
                  </a:cubicBezTo>
                  <a:lnTo>
                    <a:pt x="196" y="243"/>
                  </a:lnTo>
                  <a:lnTo>
                    <a:pt x="152" y="243"/>
                  </a:lnTo>
                  <a:close/>
                  <a:moveTo>
                    <a:pt x="38" y="32"/>
                  </a:moveTo>
                  <a:lnTo>
                    <a:pt x="38" y="111"/>
                  </a:lnTo>
                  <a:cubicBezTo>
                    <a:pt x="47" y="112"/>
                    <a:pt x="56" y="112"/>
                    <a:pt x="65" y="112"/>
                  </a:cubicBezTo>
                  <a:cubicBezTo>
                    <a:pt x="87" y="112"/>
                    <a:pt x="104" y="109"/>
                    <a:pt x="114" y="103"/>
                  </a:cubicBezTo>
                  <a:cubicBezTo>
                    <a:pt x="125" y="96"/>
                    <a:pt x="130" y="85"/>
                    <a:pt x="130" y="69"/>
                  </a:cubicBezTo>
                  <a:cubicBezTo>
                    <a:pt x="130" y="55"/>
                    <a:pt x="124" y="46"/>
                    <a:pt x="113" y="40"/>
                  </a:cubicBezTo>
                  <a:cubicBezTo>
                    <a:pt x="102" y="34"/>
                    <a:pt x="84" y="31"/>
                    <a:pt x="60" y="31"/>
                  </a:cubicBezTo>
                  <a:cubicBezTo>
                    <a:pt x="57" y="31"/>
                    <a:pt x="49" y="31"/>
                    <a:pt x="38" y="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2" name="Freeform 63"/>
            <p:cNvSpPr>
              <a:spLocks noEditPoints="1"/>
            </p:cNvSpPr>
            <p:nvPr/>
          </p:nvSpPr>
          <p:spPr bwMode="auto">
            <a:xfrm>
              <a:off x="5008" y="3102"/>
              <a:ext cx="53" cy="58"/>
            </a:xfrm>
            <a:custGeom>
              <a:avLst/>
              <a:gdLst>
                <a:gd name="T0" fmla="*/ 0 w 231"/>
                <a:gd name="T1" fmla="*/ 122 h 248"/>
                <a:gd name="T2" fmla="*/ 30 w 231"/>
                <a:gd name="T3" fmla="*/ 35 h 248"/>
                <a:gd name="T4" fmla="*/ 112 w 231"/>
                <a:gd name="T5" fmla="*/ 0 h 248"/>
                <a:gd name="T6" fmla="*/ 200 w 231"/>
                <a:gd name="T7" fmla="*/ 32 h 248"/>
                <a:gd name="T8" fmla="*/ 231 w 231"/>
                <a:gd name="T9" fmla="*/ 122 h 248"/>
                <a:gd name="T10" fmla="*/ 200 w 231"/>
                <a:gd name="T11" fmla="*/ 215 h 248"/>
                <a:gd name="T12" fmla="*/ 112 w 231"/>
                <a:gd name="T13" fmla="*/ 248 h 248"/>
                <a:gd name="T14" fmla="*/ 29 w 231"/>
                <a:gd name="T15" fmla="*/ 213 h 248"/>
                <a:gd name="T16" fmla="*/ 0 w 231"/>
                <a:gd name="T17" fmla="*/ 122 h 248"/>
                <a:gd name="T18" fmla="*/ 40 w 231"/>
                <a:gd name="T19" fmla="*/ 122 h 248"/>
                <a:gd name="T20" fmla="*/ 58 w 231"/>
                <a:gd name="T21" fmla="*/ 191 h 248"/>
                <a:gd name="T22" fmla="*/ 112 w 231"/>
                <a:gd name="T23" fmla="*/ 219 h 248"/>
                <a:gd name="T24" fmla="*/ 171 w 231"/>
                <a:gd name="T25" fmla="*/ 193 h 248"/>
                <a:gd name="T26" fmla="*/ 191 w 231"/>
                <a:gd name="T27" fmla="*/ 122 h 248"/>
                <a:gd name="T28" fmla="*/ 112 w 231"/>
                <a:gd name="T29" fmla="*/ 29 h 248"/>
                <a:gd name="T30" fmla="*/ 58 w 231"/>
                <a:gd name="T31" fmla="*/ 54 h 248"/>
                <a:gd name="T32" fmla="*/ 40 w 231"/>
                <a:gd name="T33" fmla="*/ 12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1" h="248">
                  <a:moveTo>
                    <a:pt x="0" y="122"/>
                  </a:moveTo>
                  <a:cubicBezTo>
                    <a:pt x="0" y="87"/>
                    <a:pt x="10" y="58"/>
                    <a:pt x="30" y="35"/>
                  </a:cubicBezTo>
                  <a:cubicBezTo>
                    <a:pt x="50" y="11"/>
                    <a:pt x="77" y="0"/>
                    <a:pt x="112" y="0"/>
                  </a:cubicBezTo>
                  <a:cubicBezTo>
                    <a:pt x="150" y="0"/>
                    <a:pt x="180" y="10"/>
                    <a:pt x="200" y="32"/>
                  </a:cubicBezTo>
                  <a:cubicBezTo>
                    <a:pt x="221" y="53"/>
                    <a:pt x="231" y="84"/>
                    <a:pt x="231" y="122"/>
                  </a:cubicBezTo>
                  <a:cubicBezTo>
                    <a:pt x="231" y="162"/>
                    <a:pt x="221" y="193"/>
                    <a:pt x="200" y="215"/>
                  </a:cubicBezTo>
                  <a:cubicBezTo>
                    <a:pt x="179" y="237"/>
                    <a:pt x="150" y="248"/>
                    <a:pt x="112" y="248"/>
                  </a:cubicBezTo>
                  <a:cubicBezTo>
                    <a:pt x="77" y="248"/>
                    <a:pt x="49" y="237"/>
                    <a:pt x="29" y="213"/>
                  </a:cubicBezTo>
                  <a:cubicBezTo>
                    <a:pt x="10" y="189"/>
                    <a:pt x="0" y="159"/>
                    <a:pt x="0" y="122"/>
                  </a:cubicBezTo>
                  <a:close/>
                  <a:moveTo>
                    <a:pt x="40" y="122"/>
                  </a:moveTo>
                  <a:cubicBezTo>
                    <a:pt x="40" y="150"/>
                    <a:pt x="46" y="173"/>
                    <a:pt x="58" y="191"/>
                  </a:cubicBezTo>
                  <a:cubicBezTo>
                    <a:pt x="71" y="210"/>
                    <a:pt x="89" y="219"/>
                    <a:pt x="112" y="219"/>
                  </a:cubicBezTo>
                  <a:cubicBezTo>
                    <a:pt x="137" y="219"/>
                    <a:pt x="157" y="210"/>
                    <a:pt x="171" y="193"/>
                  </a:cubicBezTo>
                  <a:cubicBezTo>
                    <a:pt x="184" y="177"/>
                    <a:pt x="191" y="153"/>
                    <a:pt x="191" y="122"/>
                  </a:cubicBezTo>
                  <a:cubicBezTo>
                    <a:pt x="191" y="60"/>
                    <a:pt x="165" y="29"/>
                    <a:pt x="112" y="29"/>
                  </a:cubicBezTo>
                  <a:cubicBezTo>
                    <a:pt x="88" y="29"/>
                    <a:pt x="70" y="37"/>
                    <a:pt x="58" y="54"/>
                  </a:cubicBezTo>
                  <a:cubicBezTo>
                    <a:pt x="46" y="71"/>
                    <a:pt x="40" y="93"/>
                    <a:pt x="40" y="1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3" name="Freeform 64"/>
            <p:cNvSpPr>
              <a:spLocks noEditPoints="1"/>
            </p:cNvSpPr>
            <p:nvPr/>
          </p:nvSpPr>
          <p:spPr bwMode="auto">
            <a:xfrm>
              <a:off x="5071" y="3103"/>
              <a:ext cx="39" cy="56"/>
            </a:xfrm>
            <a:custGeom>
              <a:avLst/>
              <a:gdLst>
                <a:gd name="T0" fmla="*/ 38 w 173"/>
                <a:gd name="T1" fmla="*/ 150 h 242"/>
                <a:gd name="T2" fmla="*/ 38 w 173"/>
                <a:gd name="T3" fmla="*/ 242 h 242"/>
                <a:gd name="T4" fmla="*/ 0 w 173"/>
                <a:gd name="T5" fmla="*/ 242 h 242"/>
                <a:gd name="T6" fmla="*/ 0 w 173"/>
                <a:gd name="T7" fmla="*/ 2 h 242"/>
                <a:gd name="T8" fmla="*/ 52 w 173"/>
                <a:gd name="T9" fmla="*/ 0 h 242"/>
                <a:gd name="T10" fmla="*/ 173 w 173"/>
                <a:gd name="T11" fmla="*/ 70 h 242"/>
                <a:gd name="T12" fmla="*/ 66 w 173"/>
                <a:gd name="T13" fmla="*/ 151 h 242"/>
                <a:gd name="T14" fmla="*/ 38 w 173"/>
                <a:gd name="T15" fmla="*/ 150 h 242"/>
                <a:gd name="T16" fmla="*/ 38 w 173"/>
                <a:gd name="T17" fmla="*/ 31 h 242"/>
                <a:gd name="T18" fmla="*/ 38 w 173"/>
                <a:gd name="T19" fmla="*/ 120 h 242"/>
                <a:gd name="T20" fmla="*/ 64 w 173"/>
                <a:gd name="T21" fmla="*/ 122 h 242"/>
                <a:gd name="T22" fmla="*/ 134 w 173"/>
                <a:gd name="T23" fmla="*/ 74 h 242"/>
                <a:gd name="T24" fmla="*/ 59 w 173"/>
                <a:gd name="T25" fmla="*/ 30 h 242"/>
                <a:gd name="T26" fmla="*/ 38 w 173"/>
                <a:gd name="T27" fmla="*/ 3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3" h="242">
                  <a:moveTo>
                    <a:pt x="38" y="150"/>
                  </a:moveTo>
                  <a:lnTo>
                    <a:pt x="38" y="242"/>
                  </a:lnTo>
                  <a:lnTo>
                    <a:pt x="0" y="242"/>
                  </a:lnTo>
                  <a:lnTo>
                    <a:pt x="0" y="2"/>
                  </a:lnTo>
                  <a:cubicBezTo>
                    <a:pt x="29" y="1"/>
                    <a:pt x="46" y="0"/>
                    <a:pt x="52" y="0"/>
                  </a:cubicBezTo>
                  <a:cubicBezTo>
                    <a:pt x="133" y="0"/>
                    <a:pt x="173" y="24"/>
                    <a:pt x="173" y="70"/>
                  </a:cubicBezTo>
                  <a:cubicBezTo>
                    <a:pt x="173" y="124"/>
                    <a:pt x="138" y="151"/>
                    <a:pt x="66" y="151"/>
                  </a:cubicBezTo>
                  <a:cubicBezTo>
                    <a:pt x="62" y="151"/>
                    <a:pt x="53" y="151"/>
                    <a:pt x="38" y="150"/>
                  </a:cubicBezTo>
                  <a:close/>
                  <a:moveTo>
                    <a:pt x="38" y="31"/>
                  </a:moveTo>
                  <a:lnTo>
                    <a:pt x="38" y="120"/>
                  </a:lnTo>
                  <a:cubicBezTo>
                    <a:pt x="54" y="121"/>
                    <a:pt x="63" y="122"/>
                    <a:pt x="64" y="122"/>
                  </a:cubicBezTo>
                  <a:cubicBezTo>
                    <a:pt x="111" y="122"/>
                    <a:pt x="134" y="106"/>
                    <a:pt x="134" y="74"/>
                  </a:cubicBezTo>
                  <a:cubicBezTo>
                    <a:pt x="134" y="44"/>
                    <a:pt x="109" y="30"/>
                    <a:pt x="59" y="30"/>
                  </a:cubicBezTo>
                  <a:cubicBezTo>
                    <a:pt x="54" y="30"/>
                    <a:pt x="47" y="30"/>
                    <a:pt x="38" y="3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4" name="Freeform 65"/>
            <p:cNvSpPr>
              <a:spLocks/>
            </p:cNvSpPr>
            <p:nvPr/>
          </p:nvSpPr>
          <p:spPr bwMode="auto">
            <a:xfrm>
              <a:off x="5118" y="3102"/>
              <a:ext cx="35" cy="58"/>
            </a:xfrm>
            <a:custGeom>
              <a:avLst/>
              <a:gdLst>
                <a:gd name="T0" fmla="*/ 0 w 156"/>
                <a:gd name="T1" fmla="*/ 233 h 248"/>
                <a:gd name="T2" fmla="*/ 14 w 156"/>
                <a:gd name="T3" fmla="*/ 203 h 248"/>
                <a:gd name="T4" fmla="*/ 41 w 156"/>
                <a:gd name="T5" fmla="*/ 214 h 248"/>
                <a:gd name="T6" fmla="*/ 69 w 156"/>
                <a:gd name="T7" fmla="*/ 219 h 248"/>
                <a:gd name="T8" fmla="*/ 105 w 156"/>
                <a:gd name="T9" fmla="*/ 208 h 248"/>
                <a:gd name="T10" fmla="*/ 118 w 156"/>
                <a:gd name="T11" fmla="*/ 182 h 248"/>
                <a:gd name="T12" fmla="*/ 111 w 156"/>
                <a:gd name="T13" fmla="*/ 159 h 248"/>
                <a:gd name="T14" fmla="*/ 73 w 156"/>
                <a:gd name="T15" fmla="*/ 136 h 248"/>
                <a:gd name="T16" fmla="*/ 51 w 156"/>
                <a:gd name="T17" fmla="*/ 127 h 248"/>
                <a:gd name="T18" fmla="*/ 11 w 156"/>
                <a:gd name="T19" fmla="*/ 100 h 248"/>
                <a:gd name="T20" fmla="*/ 0 w 156"/>
                <a:gd name="T21" fmla="*/ 62 h 248"/>
                <a:gd name="T22" fmla="*/ 22 w 156"/>
                <a:gd name="T23" fmla="*/ 17 h 248"/>
                <a:gd name="T24" fmla="*/ 78 w 156"/>
                <a:gd name="T25" fmla="*/ 0 h 248"/>
                <a:gd name="T26" fmla="*/ 142 w 156"/>
                <a:gd name="T27" fmla="*/ 13 h 248"/>
                <a:gd name="T28" fmla="*/ 131 w 156"/>
                <a:gd name="T29" fmla="*/ 41 h 248"/>
                <a:gd name="T30" fmla="*/ 108 w 156"/>
                <a:gd name="T31" fmla="*/ 32 h 248"/>
                <a:gd name="T32" fmla="*/ 79 w 156"/>
                <a:gd name="T33" fmla="*/ 28 h 248"/>
                <a:gd name="T34" fmla="*/ 49 w 156"/>
                <a:gd name="T35" fmla="*/ 37 h 248"/>
                <a:gd name="T36" fmla="*/ 37 w 156"/>
                <a:gd name="T37" fmla="*/ 62 h 248"/>
                <a:gd name="T38" fmla="*/ 41 w 156"/>
                <a:gd name="T39" fmla="*/ 78 h 248"/>
                <a:gd name="T40" fmla="*/ 53 w 156"/>
                <a:gd name="T41" fmla="*/ 91 h 248"/>
                <a:gd name="T42" fmla="*/ 82 w 156"/>
                <a:gd name="T43" fmla="*/ 105 h 248"/>
                <a:gd name="T44" fmla="*/ 104 w 156"/>
                <a:gd name="T45" fmla="*/ 115 h 248"/>
                <a:gd name="T46" fmla="*/ 144 w 156"/>
                <a:gd name="T47" fmla="*/ 142 h 248"/>
                <a:gd name="T48" fmla="*/ 156 w 156"/>
                <a:gd name="T49" fmla="*/ 184 h 248"/>
                <a:gd name="T50" fmla="*/ 131 w 156"/>
                <a:gd name="T51" fmla="*/ 230 h 248"/>
                <a:gd name="T52" fmla="*/ 63 w 156"/>
                <a:gd name="T53" fmla="*/ 248 h 248"/>
                <a:gd name="T54" fmla="*/ 0 w 156"/>
                <a:gd name="T55" fmla="*/ 233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6" h="248">
                  <a:moveTo>
                    <a:pt x="0" y="233"/>
                  </a:moveTo>
                  <a:lnTo>
                    <a:pt x="14" y="203"/>
                  </a:lnTo>
                  <a:cubicBezTo>
                    <a:pt x="21" y="208"/>
                    <a:pt x="30" y="211"/>
                    <a:pt x="41" y="214"/>
                  </a:cubicBezTo>
                  <a:cubicBezTo>
                    <a:pt x="51" y="217"/>
                    <a:pt x="61" y="219"/>
                    <a:pt x="69" y="219"/>
                  </a:cubicBezTo>
                  <a:cubicBezTo>
                    <a:pt x="84" y="219"/>
                    <a:pt x="96" y="215"/>
                    <a:pt x="105" y="208"/>
                  </a:cubicBezTo>
                  <a:cubicBezTo>
                    <a:pt x="114" y="201"/>
                    <a:pt x="118" y="192"/>
                    <a:pt x="118" y="182"/>
                  </a:cubicBezTo>
                  <a:cubicBezTo>
                    <a:pt x="118" y="174"/>
                    <a:pt x="116" y="166"/>
                    <a:pt x="111" y="159"/>
                  </a:cubicBezTo>
                  <a:cubicBezTo>
                    <a:pt x="106" y="152"/>
                    <a:pt x="93" y="145"/>
                    <a:pt x="73" y="136"/>
                  </a:cubicBezTo>
                  <a:lnTo>
                    <a:pt x="51" y="127"/>
                  </a:lnTo>
                  <a:cubicBezTo>
                    <a:pt x="32" y="120"/>
                    <a:pt x="18" y="111"/>
                    <a:pt x="11" y="100"/>
                  </a:cubicBezTo>
                  <a:cubicBezTo>
                    <a:pt x="3" y="90"/>
                    <a:pt x="0" y="77"/>
                    <a:pt x="0" y="62"/>
                  </a:cubicBezTo>
                  <a:cubicBezTo>
                    <a:pt x="0" y="44"/>
                    <a:pt x="7" y="29"/>
                    <a:pt x="22" y="17"/>
                  </a:cubicBezTo>
                  <a:cubicBezTo>
                    <a:pt x="36" y="6"/>
                    <a:pt x="55" y="0"/>
                    <a:pt x="78" y="0"/>
                  </a:cubicBezTo>
                  <a:cubicBezTo>
                    <a:pt x="109" y="0"/>
                    <a:pt x="130" y="4"/>
                    <a:pt x="142" y="13"/>
                  </a:cubicBezTo>
                  <a:lnTo>
                    <a:pt x="131" y="41"/>
                  </a:lnTo>
                  <a:cubicBezTo>
                    <a:pt x="126" y="38"/>
                    <a:pt x="118" y="35"/>
                    <a:pt x="108" y="32"/>
                  </a:cubicBezTo>
                  <a:cubicBezTo>
                    <a:pt x="97" y="29"/>
                    <a:pt x="88" y="28"/>
                    <a:pt x="79" y="28"/>
                  </a:cubicBezTo>
                  <a:cubicBezTo>
                    <a:pt x="66" y="28"/>
                    <a:pt x="56" y="31"/>
                    <a:pt x="49" y="37"/>
                  </a:cubicBezTo>
                  <a:cubicBezTo>
                    <a:pt x="41" y="44"/>
                    <a:pt x="37" y="52"/>
                    <a:pt x="37" y="62"/>
                  </a:cubicBezTo>
                  <a:cubicBezTo>
                    <a:pt x="37" y="68"/>
                    <a:pt x="39" y="73"/>
                    <a:pt x="41" y="78"/>
                  </a:cubicBezTo>
                  <a:cubicBezTo>
                    <a:pt x="44" y="83"/>
                    <a:pt x="48" y="88"/>
                    <a:pt x="53" y="91"/>
                  </a:cubicBezTo>
                  <a:cubicBezTo>
                    <a:pt x="57" y="94"/>
                    <a:pt x="67" y="99"/>
                    <a:pt x="82" y="105"/>
                  </a:cubicBezTo>
                  <a:lnTo>
                    <a:pt x="104" y="115"/>
                  </a:lnTo>
                  <a:cubicBezTo>
                    <a:pt x="123" y="122"/>
                    <a:pt x="137" y="132"/>
                    <a:pt x="144" y="142"/>
                  </a:cubicBezTo>
                  <a:cubicBezTo>
                    <a:pt x="152" y="153"/>
                    <a:pt x="156" y="167"/>
                    <a:pt x="156" y="184"/>
                  </a:cubicBezTo>
                  <a:cubicBezTo>
                    <a:pt x="156" y="202"/>
                    <a:pt x="147" y="217"/>
                    <a:pt x="131" y="230"/>
                  </a:cubicBezTo>
                  <a:cubicBezTo>
                    <a:pt x="114" y="242"/>
                    <a:pt x="91" y="248"/>
                    <a:pt x="63" y="248"/>
                  </a:cubicBezTo>
                  <a:cubicBezTo>
                    <a:pt x="39" y="248"/>
                    <a:pt x="18" y="243"/>
                    <a:pt x="0" y="23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5" name="Freeform 66"/>
            <p:cNvSpPr>
              <a:spLocks/>
            </p:cNvSpPr>
            <p:nvPr/>
          </p:nvSpPr>
          <p:spPr bwMode="auto">
            <a:xfrm>
              <a:off x="5163" y="3103"/>
              <a:ext cx="45" cy="56"/>
            </a:xfrm>
            <a:custGeom>
              <a:avLst/>
              <a:gdLst>
                <a:gd name="T0" fmla="*/ 154 w 195"/>
                <a:gd name="T1" fmla="*/ 240 h 240"/>
                <a:gd name="T2" fmla="*/ 75 w 195"/>
                <a:gd name="T3" fmla="*/ 130 h 240"/>
                <a:gd name="T4" fmla="*/ 38 w 195"/>
                <a:gd name="T5" fmla="*/ 175 h 240"/>
                <a:gd name="T6" fmla="*/ 38 w 195"/>
                <a:gd name="T7" fmla="*/ 240 h 240"/>
                <a:gd name="T8" fmla="*/ 0 w 195"/>
                <a:gd name="T9" fmla="*/ 240 h 240"/>
                <a:gd name="T10" fmla="*/ 0 w 195"/>
                <a:gd name="T11" fmla="*/ 0 h 240"/>
                <a:gd name="T12" fmla="*/ 38 w 195"/>
                <a:gd name="T13" fmla="*/ 0 h 240"/>
                <a:gd name="T14" fmla="*/ 38 w 195"/>
                <a:gd name="T15" fmla="*/ 131 h 240"/>
                <a:gd name="T16" fmla="*/ 141 w 195"/>
                <a:gd name="T17" fmla="*/ 0 h 240"/>
                <a:gd name="T18" fmla="*/ 184 w 195"/>
                <a:gd name="T19" fmla="*/ 0 h 240"/>
                <a:gd name="T20" fmla="*/ 101 w 195"/>
                <a:gd name="T21" fmla="*/ 104 h 240"/>
                <a:gd name="T22" fmla="*/ 195 w 195"/>
                <a:gd name="T23" fmla="*/ 240 h 240"/>
                <a:gd name="T24" fmla="*/ 154 w 195"/>
                <a:gd name="T25"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5" h="240">
                  <a:moveTo>
                    <a:pt x="154" y="240"/>
                  </a:moveTo>
                  <a:lnTo>
                    <a:pt x="75" y="130"/>
                  </a:lnTo>
                  <a:lnTo>
                    <a:pt x="38" y="175"/>
                  </a:lnTo>
                  <a:lnTo>
                    <a:pt x="38" y="240"/>
                  </a:lnTo>
                  <a:lnTo>
                    <a:pt x="0" y="240"/>
                  </a:lnTo>
                  <a:lnTo>
                    <a:pt x="0" y="0"/>
                  </a:lnTo>
                  <a:lnTo>
                    <a:pt x="38" y="0"/>
                  </a:lnTo>
                  <a:lnTo>
                    <a:pt x="38" y="131"/>
                  </a:lnTo>
                  <a:lnTo>
                    <a:pt x="141" y="0"/>
                  </a:lnTo>
                  <a:lnTo>
                    <a:pt x="184" y="0"/>
                  </a:lnTo>
                  <a:lnTo>
                    <a:pt x="101" y="104"/>
                  </a:lnTo>
                  <a:lnTo>
                    <a:pt x="195" y="240"/>
                  </a:lnTo>
                  <a:lnTo>
                    <a:pt x="154" y="2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6" name="Freeform 67"/>
            <p:cNvSpPr>
              <a:spLocks noEditPoints="1"/>
            </p:cNvSpPr>
            <p:nvPr/>
          </p:nvSpPr>
          <p:spPr bwMode="auto">
            <a:xfrm>
              <a:off x="5208" y="3086"/>
              <a:ext cx="52" cy="73"/>
            </a:xfrm>
            <a:custGeom>
              <a:avLst/>
              <a:gdLst>
                <a:gd name="T0" fmla="*/ 185 w 228"/>
                <a:gd name="T1" fmla="*/ 315 h 315"/>
                <a:gd name="T2" fmla="*/ 166 w 228"/>
                <a:gd name="T3" fmla="*/ 265 h 315"/>
                <a:gd name="T4" fmla="*/ 63 w 228"/>
                <a:gd name="T5" fmla="*/ 265 h 315"/>
                <a:gd name="T6" fmla="*/ 43 w 228"/>
                <a:gd name="T7" fmla="*/ 315 h 315"/>
                <a:gd name="T8" fmla="*/ 0 w 228"/>
                <a:gd name="T9" fmla="*/ 315 h 315"/>
                <a:gd name="T10" fmla="*/ 113 w 228"/>
                <a:gd name="T11" fmla="*/ 72 h 315"/>
                <a:gd name="T12" fmla="*/ 123 w 228"/>
                <a:gd name="T13" fmla="*/ 72 h 315"/>
                <a:gd name="T14" fmla="*/ 228 w 228"/>
                <a:gd name="T15" fmla="*/ 315 h 315"/>
                <a:gd name="T16" fmla="*/ 185 w 228"/>
                <a:gd name="T17" fmla="*/ 315 h 315"/>
                <a:gd name="T18" fmla="*/ 116 w 228"/>
                <a:gd name="T19" fmla="*/ 135 h 315"/>
                <a:gd name="T20" fmla="*/ 73 w 228"/>
                <a:gd name="T21" fmla="*/ 240 h 315"/>
                <a:gd name="T22" fmla="*/ 156 w 228"/>
                <a:gd name="T23" fmla="*/ 240 h 315"/>
                <a:gd name="T24" fmla="*/ 116 w 228"/>
                <a:gd name="T25" fmla="*/ 135 h 315"/>
                <a:gd name="T26" fmla="*/ 162 w 228"/>
                <a:gd name="T27" fmla="*/ 0 h 315"/>
                <a:gd name="T28" fmla="*/ 119 w 228"/>
                <a:gd name="T29" fmla="*/ 55 h 315"/>
                <a:gd name="T30" fmla="*/ 93 w 228"/>
                <a:gd name="T31" fmla="*/ 55 h 315"/>
                <a:gd name="T32" fmla="*/ 125 w 228"/>
                <a:gd name="T33" fmla="*/ 0 h 315"/>
                <a:gd name="T34" fmla="*/ 162 w 228"/>
                <a:gd name="T35" fmla="*/ 0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8" h="315">
                  <a:moveTo>
                    <a:pt x="185" y="315"/>
                  </a:moveTo>
                  <a:lnTo>
                    <a:pt x="166" y="265"/>
                  </a:lnTo>
                  <a:lnTo>
                    <a:pt x="63" y="265"/>
                  </a:lnTo>
                  <a:lnTo>
                    <a:pt x="43" y="315"/>
                  </a:lnTo>
                  <a:lnTo>
                    <a:pt x="0" y="315"/>
                  </a:lnTo>
                  <a:lnTo>
                    <a:pt x="113" y="72"/>
                  </a:lnTo>
                  <a:lnTo>
                    <a:pt x="123" y="72"/>
                  </a:lnTo>
                  <a:lnTo>
                    <a:pt x="228" y="315"/>
                  </a:lnTo>
                  <a:lnTo>
                    <a:pt x="185" y="315"/>
                  </a:lnTo>
                  <a:close/>
                  <a:moveTo>
                    <a:pt x="116" y="135"/>
                  </a:moveTo>
                  <a:lnTo>
                    <a:pt x="73" y="240"/>
                  </a:lnTo>
                  <a:lnTo>
                    <a:pt x="156" y="240"/>
                  </a:lnTo>
                  <a:lnTo>
                    <a:pt x="116" y="135"/>
                  </a:lnTo>
                  <a:close/>
                  <a:moveTo>
                    <a:pt x="162" y="0"/>
                  </a:moveTo>
                  <a:lnTo>
                    <a:pt x="119" y="55"/>
                  </a:lnTo>
                  <a:lnTo>
                    <a:pt x="93" y="55"/>
                  </a:lnTo>
                  <a:lnTo>
                    <a:pt x="125" y="0"/>
                  </a:lnTo>
                  <a:lnTo>
                    <a:pt x="16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7" name="Freeform 68"/>
            <p:cNvSpPr>
              <a:spLocks/>
            </p:cNvSpPr>
            <p:nvPr/>
          </p:nvSpPr>
          <p:spPr bwMode="auto">
            <a:xfrm>
              <a:off x="5294" y="3103"/>
              <a:ext cx="44" cy="57"/>
            </a:xfrm>
            <a:custGeom>
              <a:avLst/>
              <a:gdLst>
                <a:gd name="T0" fmla="*/ 0 w 194"/>
                <a:gd name="T1" fmla="*/ 0 h 244"/>
                <a:gd name="T2" fmla="*/ 38 w 194"/>
                <a:gd name="T3" fmla="*/ 0 h 244"/>
                <a:gd name="T4" fmla="*/ 38 w 194"/>
                <a:gd name="T5" fmla="*/ 164 h 244"/>
                <a:gd name="T6" fmla="*/ 54 w 194"/>
                <a:gd name="T7" fmla="*/ 201 h 244"/>
                <a:gd name="T8" fmla="*/ 96 w 194"/>
                <a:gd name="T9" fmla="*/ 215 h 244"/>
                <a:gd name="T10" fmla="*/ 140 w 194"/>
                <a:gd name="T11" fmla="*/ 201 h 244"/>
                <a:gd name="T12" fmla="*/ 156 w 194"/>
                <a:gd name="T13" fmla="*/ 164 h 244"/>
                <a:gd name="T14" fmla="*/ 156 w 194"/>
                <a:gd name="T15" fmla="*/ 0 h 244"/>
                <a:gd name="T16" fmla="*/ 194 w 194"/>
                <a:gd name="T17" fmla="*/ 0 h 244"/>
                <a:gd name="T18" fmla="*/ 194 w 194"/>
                <a:gd name="T19" fmla="*/ 167 h 244"/>
                <a:gd name="T20" fmla="*/ 168 w 194"/>
                <a:gd name="T21" fmla="*/ 224 h 244"/>
                <a:gd name="T22" fmla="*/ 97 w 194"/>
                <a:gd name="T23" fmla="*/ 244 h 244"/>
                <a:gd name="T24" fmla="*/ 25 w 194"/>
                <a:gd name="T25" fmla="*/ 224 h 244"/>
                <a:gd name="T26" fmla="*/ 0 w 194"/>
                <a:gd name="T27" fmla="*/ 167 h 244"/>
                <a:gd name="T28" fmla="*/ 0 w 194"/>
                <a:gd name="T29" fmla="*/ 0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4" h="244">
                  <a:moveTo>
                    <a:pt x="0" y="0"/>
                  </a:moveTo>
                  <a:lnTo>
                    <a:pt x="38" y="0"/>
                  </a:lnTo>
                  <a:lnTo>
                    <a:pt x="38" y="164"/>
                  </a:lnTo>
                  <a:cubicBezTo>
                    <a:pt x="38" y="179"/>
                    <a:pt x="43" y="191"/>
                    <a:pt x="54" y="201"/>
                  </a:cubicBezTo>
                  <a:cubicBezTo>
                    <a:pt x="64" y="210"/>
                    <a:pt x="79" y="215"/>
                    <a:pt x="96" y="215"/>
                  </a:cubicBezTo>
                  <a:cubicBezTo>
                    <a:pt x="115" y="215"/>
                    <a:pt x="130" y="210"/>
                    <a:pt x="140" y="201"/>
                  </a:cubicBezTo>
                  <a:cubicBezTo>
                    <a:pt x="151" y="192"/>
                    <a:pt x="156" y="179"/>
                    <a:pt x="156" y="164"/>
                  </a:cubicBezTo>
                  <a:lnTo>
                    <a:pt x="156" y="0"/>
                  </a:lnTo>
                  <a:lnTo>
                    <a:pt x="194" y="0"/>
                  </a:lnTo>
                  <a:lnTo>
                    <a:pt x="194" y="167"/>
                  </a:lnTo>
                  <a:cubicBezTo>
                    <a:pt x="194" y="191"/>
                    <a:pt x="186" y="210"/>
                    <a:pt x="168" y="224"/>
                  </a:cubicBezTo>
                  <a:cubicBezTo>
                    <a:pt x="151" y="238"/>
                    <a:pt x="127" y="244"/>
                    <a:pt x="97" y="244"/>
                  </a:cubicBezTo>
                  <a:cubicBezTo>
                    <a:pt x="66" y="244"/>
                    <a:pt x="42" y="238"/>
                    <a:pt x="25" y="224"/>
                  </a:cubicBezTo>
                  <a:cubicBezTo>
                    <a:pt x="8" y="211"/>
                    <a:pt x="0" y="192"/>
                    <a:pt x="0" y="167"/>
                  </a:cubicBez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8" name="Freeform 69"/>
            <p:cNvSpPr>
              <a:spLocks/>
            </p:cNvSpPr>
            <p:nvPr/>
          </p:nvSpPr>
          <p:spPr bwMode="auto">
            <a:xfrm>
              <a:off x="5351" y="3103"/>
              <a:ext cx="44" cy="57"/>
            </a:xfrm>
            <a:custGeom>
              <a:avLst/>
              <a:gdLst>
                <a:gd name="T0" fmla="*/ 180 w 191"/>
                <a:gd name="T1" fmla="*/ 244 h 244"/>
                <a:gd name="T2" fmla="*/ 36 w 191"/>
                <a:gd name="T3" fmla="*/ 68 h 244"/>
                <a:gd name="T4" fmla="*/ 36 w 191"/>
                <a:gd name="T5" fmla="*/ 240 h 244"/>
                <a:gd name="T6" fmla="*/ 0 w 191"/>
                <a:gd name="T7" fmla="*/ 240 h 244"/>
                <a:gd name="T8" fmla="*/ 0 w 191"/>
                <a:gd name="T9" fmla="*/ 0 h 244"/>
                <a:gd name="T10" fmla="*/ 15 w 191"/>
                <a:gd name="T11" fmla="*/ 0 h 244"/>
                <a:gd name="T12" fmla="*/ 155 w 191"/>
                <a:gd name="T13" fmla="*/ 166 h 244"/>
                <a:gd name="T14" fmla="*/ 155 w 191"/>
                <a:gd name="T15" fmla="*/ 0 h 244"/>
                <a:gd name="T16" fmla="*/ 191 w 191"/>
                <a:gd name="T17" fmla="*/ 0 h 244"/>
                <a:gd name="T18" fmla="*/ 191 w 191"/>
                <a:gd name="T19" fmla="*/ 244 h 244"/>
                <a:gd name="T20" fmla="*/ 180 w 191"/>
                <a:gd name="T21" fmla="*/ 244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244">
                  <a:moveTo>
                    <a:pt x="180" y="244"/>
                  </a:moveTo>
                  <a:lnTo>
                    <a:pt x="36" y="68"/>
                  </a:lnTo>
                  <a:lnTo>
                    <a:pt x="36" y="240"/>
                  </a:lnTo>
                  <a:lnTo>
                    <a:pt x="0" y="240"/>
                  </a:lnTo>
                  <a:lnTo>
                    <a:pt x="0" y="0"/>
                  </a:lnTo>
                  <a:lnTo>
                    <a:pt x="15" y="0"/>
                  </a:lnTo>
                  <a:lnTo>
                    <a:pt x="155" y="166"/>
                  </a:lnTo>
                  <a:lnTo>
                    <a:pt x="155" y="0"/>
                  </a:lnTo>
                  <a:lnTo>
                    <a:pt x="191" y="0"/>
                  </a:lnTo>
                  <a:lnTo>
                    <a:pt x="191" y="244"/>
                  </a:lnTo>
                  <a:lnTo>
                    <a:pt x="180" y="2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9" name="Rectangle 70"/>
            <p:cNvSpPr>
              <a:spLocks noChangeArrowheads="1"/>
            </p:cNvSpPr>
            <p:nvPr/>
          </p:nvSpPr>
          <p:spPr bwMode="auto">
            <a:xfrm>
              <a:off x="5410" y="3103"/>
              <a:ext cx="8" cy="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0" name="Freeform 71"/>
            <p:cNvSpPr>
              <a:spLocks/>
            </p:cNvSpPr>
            <p:nvPr/>
          </p:nvSpPr>
          <p:spPr bwMode="auto">
            <a:xfrm>
              <a:off x="5433" y="3103"/>
              <a:ext cx="38" cy="56"/>
            </a:xfrm>
            <a:custGeom>
              <a:avLst/>
              <a:gdLst>
                <a:gd name="T0" fmla="*/ 38 w 166"/>
                <a:gd name="T1" fmla="*/ 29 h 240"/>
                <a:gd name="T2" fmla="*/ 38 w 166"/>
                <a:gd name="T3" fmla="*/ 96 h 240"/>
                <a:gd name="T4" fmla="*/ 129 w 166"/>
                <a:gd name="T5" fmla="*/ 96 h 240"/>
                <a:gd name="T6" fmla="*/ 129 w 166"/>
                <a:gd name="T7" fmla="*/ 124 h 240"/>
                <a:gd name="T8" fmla="*/ 38 w 166"/>
                <a:gd name="T9" fmla="*/ 124 h 240"/>
                <a:gd name="T10" fmla="*/ 38 w 166"/>
                <a:gd name="T11" fmla="*/ 211 h 240"/>
                <a:gd name="T12" fmla="*/ 164 w 166"/>
                <a:gd name="T13" fmla="*/ 211 h 240"/>
                <a:gd name="T14" fmla="*/ 164 w 166"/>
                <a:gd name="T15" fmla="*/ 240 h 240"/>
                <a:gd name="T16" fmla="*/ 0 w 166"/>
                <a:gd name="T17" fmla="*/ 240 h 240"/>
                <a:gd name="T18" fmla="*/ 0 w 166"/>
                <a:gd name="T19" fmla="*/ 0 h 240"/>
                <a:gd name="T20" fmla="*/ 166 w 166"/>
                <a:gd name="T21" fmla="*/ 0 h 240"/>
                <a:gd name="T22" fmla="*/ 166 w 166"/>
                <a:gd name="T23" fmla="*/ 29 h 240"/>
                <a:gd name="T24" fmla="*/ 38 w 166"/>
                <a:gd name="T25" fmla="*/ 2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 h="240">
                  <a:moveTo>
                    <a:pt x="38" y="29"/>
                  </a:moveTo>
                  <a:lnTo>
                    <a:pt x="38" y="96"/>
                  </a:lnTo>
                  <a:lnTo>
                    <a:pt x="129" y="96"/>
                  </a:lnTo>
                  <a:lnTo>
                    <a:pt x="129" y="124"/>
                  </a:lnTo>
                  <a:lnTo>
                    <a:pt x="38" y="124"/>
                  </a:lnTo>
                  <a:lnTo>
                    <a:pt x="38" y="211"/>
                  </a:lnTo>
                  <a:lnTo>
                    <a:pt x="164" y="211"/>
                  </a:lnTo>
                  <a:lnTo>
                    <a:pt x="164" y="240"/>
                  </a:lnTo>
                  <a:lnTo>
                    <a:pt x="0" y="240"/>
                  </a:lnTo>
                  <a:lnTo>
                    <a:pt x="0" y="0"/>
                  </a:lnTo>
                  <a:lnTo>
                    <a:pt x="166" y="0"/>
                  </a:lnTo>
                  <a:lnTo>
                    <a:pt x="166" y="29"/>
                  </a:lnTo>
                  <a:lnTo>
                    <a:pt x="38"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1" name="Freeform 72"/>
            <p:cNvSpPr>
              <a:spLocks/>
            </p:cNvSpPr>
            <p:nvPr/>
          </p:nvSpPr>
          <p:spPr bwMode="auto">
            <a:xfrm>
              <a:off x="4859" y="3198"/>
              <a:ext cx="32" cy="56"/>
            </a:xfrm>
            <a:custGeom>
              <a:avLst/>
              <a:gdLst>
                <a:gd name="T0" fmla="*/ 33 w 143"/>
                <a:gd name="T1" fmla="*/ 29 h 240"/>
                <a:gd name="T2" fmla="*/ 33 w 143"/>
                <a:gd name="T3" fmla="*/ 96 h 240"/>
                <a:gd name="T4" fmla="*/ 112 w 143"/>
                <a:gd name="T5" fmla="*/ 96 h 240"/>
                <a:gd name="T6" fmla="*/ 112 w 143"/>
                <a:gd name="T7" fmla="*/ 124 h 240"/>
                <a:gd name="T8" fmla="*/ 33 w 143"/>
                <a:gd name="T9" fmla="*/ 124 h 240"/>
                <a:gd name="T10" fmla="*/ 33 w 143"/>
                <a:gd name="T11" fmla="*/ 211 h 240"/>
                <a:gd name="T12" fmla="*/ 142 w 143"/>
                <a:gd name="T13" fmla="*/ 211 h 240"/>
                <a:gd name="T14" fmla="*/ 142 w 143"/>
                <a:gd name="T15" fmla="*/ 240 h 240"/>
                <a:gd name="T16" fmla="*/ 0 w 143"/>
                <a:gd name="T17" fmla="*/ 240 h 240"/>
                <a:gd name="T18" fmla="*/ 0 w 143"/>
                <a:gd name="T19" fmla="*/ 0 h 240"/>
                <a:gd name="T20" fmla="*/ 143 w 143"/>
                <a:gd name="T21" fmla="*/ 0 h 240"/>
                <a:gd name="T22" fmla="*/ 143 w 143"/>
                <a:gd name="T23" fmla="*/ 29 h 240"/>
                <a:gd name="T24" fmla="*/ 33 w 143"/>
                <a:gd name="T25" fmla="*/ 2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3" h="240">
                  <a:moveTo>
                    <a:pt x="33" y="29"/>
                  </a:moveTo>
                  <a:lnTo>
                    <a:pt x="33" y="96"/>
                  </a:lnTo>
                  <a:lnTo>
                    <a:pt x="112" y="96"/>
                  </a:lnTo>
                  <a:lnTo>
                    <a:pt x="112" y="124"/>
                  </a:lnTo>
                  <a:lnTo>
                    <a:pt x="33" y="124"/>
                  </a:lnTo>
                  <a:lnTo>
                    <a:pt x="33" y="211"/>
                  </a:lnTo>
                  <a:lnTo>
                    <a:pt x="142" y="211"/>
                  </a:lnTo>
                  <a:lnTo>
                    <a:pt x="142" y="240"/>
                  </a:lnTo>
                  <a:lnTo>
                    <a:pt x="0" y="240"/>
                  </a:lnTo>
                  <a:lnTo>
                    <a:pt x="0" y="0"/>
                  </a:lnTo>
                  <a:lnTo>
                    <a:pt x="143" y="0"/>
                  </a:lnTo>
                  <a:lnTo>
                    <a:pt x="143" y="29"/>
                  </a:lnTo>
                  <a:lnTo>
                    <a:pt x="33"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2" name="Freeform 73"/>
            <p:cNvSpPr>
              <a:spLocks/>
            </p:cNvSpPr>
            <p:nvPr/>
          </p:nvSpPr>
          <p:spPr bwMode="auto">
            <a:xfrm>
              <a:off x="4894" y="3213"/>
              <a:ext cx="36" cy="42"/>
            </a:xfrm>
            <a:custGeom>
              <a:avLst/>
              <a:gdLst>
                <a:gd name="T0" fmla="*/ 83 w 160"/>
                <a:gd name="T1" fmla="*/ 180 h 180"/>
                <a:gd name="T2" fmla="*/ 75 w 160"/>
                <a:gd name="T3" fmla="*/ 180 h 180"/>
                <a:gd name="T4" fmla="*/ 0 w 160"/>
                <a:gd name="T5" fmla="*/ 0 h 180"/>
                <a:gd name="T6" fmla="*/ 34 w 160"/>
                <a:gd name="T7" fmla="*/ 0 h 180"/>
                <a:gd name="T8" fmla="*/ 80 w 160"/>
                <a:gd name="T9" fmla="*/ 123 h 180"/>
                <a:gd name="T10" fmla="*/ 128 w 160"/>
                <a:gd name="T11" fmla="*/ 0 h 180"/>
                <a:gd name="T12" fmla="*/ 160 w 160"/>
                <a:gd name="T13" fmla="*/ 0 h 180"/>
                <a:gd name="T14" fmla="*/ 83 w 160"/>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 h="180">
                  <a:moveTo>
                    <a:pt x="83" y="180"/>
                  </a:moveTo>
                  <a:lnTo>
                    <a:pt x="75" y="180"/>
                  </a:lnTo>
                  <a:lnTo>
                    <a:pt x="0" y="0"/>
                  </a:lnTo>
                  <a:lnTo>
                    <a:pt x="34" y="0"/>
                  </a:lnTo>
                  <a:lnTo>
                    <a:pt x="80" y="123"/>
                  </a:lnTo>
                  <a:lnTo>
                    <a:pt x="128" y="0"/>
                  </a:lnTo>
                  <a:lnTo>
                    <a:pt x="160" y="0"/>
                  </a:lnTo>
                  <a:lnTo>
                    <a:pt x="8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3" name="Freeform 74"/>
            <p:cNvSpPr>
              <a:spLocks/>
            </p:cNvSpPr>
            <p:nvPr/>
          </p:nvSpPr>
          <p:spPr bwMode="auto">
            <a:xfrm>
              <a:off x="4935" y="3212"/>
              <a:ext cx="24" cy="42"/>
            </a:xfrm>
            <a:custGeom>
              <a:avLst/>
              <a:gdLst>
                <a:gd name="T0" fmla="*/ 93 w 106"/>
                <a:gd name="T1" fmla="*/ 34 h 179"/>
                <a:gd name="T2" fmla="*/ 72 w 106"/>
                <a:gd name="T3" fmla="*/ 27 h 179"/>
                <a:gd name="T4" fmla="*/ 43 w 106"/>
                <a:gd name="T5" fmla="*/ 42 h 179"/>
                <a:gd name="T6" fmla="*/ 31 w 106"/>
                <a:gd name="T7" fmla="*/ 79 h 179"/>
                <a:gd name="T8" fmla="*/ 31 w 106"/>
                <a:gd name="T9" fmla="*/ 179 h 179"/>
                <a:gd name="T10" fmla="*/ 0 w 106"/>
                <a:gd name="T11" fmla="*/ 179 h 179"/>
                <a:gd name="T12" fmla="*/ 0 w 106"/>
                <a:gd name="T13" fmla="*/ 4 h 179"/>
                <a:gd name="T14" fmla="*/ 31 w 106"/>
                <a:gd name="T15" fmla="*/ 4 h 179"/>
                <a:gd name="T16" fmla="*/ 31 w 106"/>
                <a:gd name="T17" fmla="*/ 32 h 179"/>
                <a:gd name="T18" fmla="*/ 82 w 106"/>
                <a:gd name="T19" fmla="*/ 0 h 179"/>
                <a:gd name="T20" fmla="*/ 106 w 106"/>
                <a:gd name="T21" fmla="*/ 3 h 179"/>
                <a:gd name="T22" fmla="*/ 93 w 106"/>
                <a:gd name="T23" fmla="*/ 3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79">
                  <a:moveTo>
                    <a:pt x="93" y="34"/>
                  </a:moveTo>
                  <a:cubicBezTo>
                    <a:pt x="86" y="29"/>
                    <a:pt x="79" y="27"/>
                    <a:pt x="72" y="27"/>
                  </a:cubicBezTo>
                  <a:cubicBezTo>
                    <a:pt x="61" y="27"/>
                    <a:pt x="51" y="32"/>
                    <a:pt x="43" y="42"/>
                  </a:cubicBezTo>
                  <a:cubicBezTo>
                    <a:pt x="35" y="52"/>
                    <a:pt x="31" y="64"/>
                    <a:pt x="31" y="79"/>
                  </a:cubicBezTo>
                  <a:lnTo>
                    <a:pt x="31" y="179"/>
                  </a:lnTo>
                  <a:lnTo>
                    <a:pt x="0" y="179"/>
                  </a:lnTo>
                  <a:lnTo>
                    <a:pt x="0" y="4"/>
                  </a:lnTo>
                  <a:lnTo>
                    <a:pt x="31" y="4"/>
                  </a:lnTo>
                  <a:lnTo>
                    <a:pt x="31" y="32"/>
                  </a:lnTo>
                  <a:cubicBezTo>
                    <a:pt x="42" y="11"/>
                    <a:pt x="59" y="0"/>
                    <a:pt x="82"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4" name="Freeform 75"/>
            <p:cNvSpPr>
              <a:spLocks noEditPoints="1"/>
            </p:cNvSpPr>
            <p:nvPr/>
          </p:nvSpPr>
          <p:spPr bwMode="auto">
            <a:xfrm>
              <a:off x="4961" y="3212"/>
              <a:ext cx="36" cy="43"/>
            </a:xfrm>
            <a:custGeom>
              <a:avLst/>
              <a:gdLst>
                <a:gd name="T0" fmla="*/ 0 w 159"/>
                <a:gd name="T1" fmla="*/ 91 h 183"/>
                <a:gd name="T2" fmla="*/ 22 w 159"/>
                <a:gd name="T3" fmla="*/ 25 h 183"/>
                <a:gd name="T4" fmla="*/ 80 w 159"/>
                <a:gd name="T5" fmla="*/ 0 h 183"/>
                <a:gd name="T6" fmla="*/ 138 w 159"/>
                <a:gd name="T7" fmla="*/ 24 h 183"/>
                <a:gd name="T8" fmla="*/ 159 w 159"/>
                <a:gd name="T9" fmla="*/ 91 h 183"/>
                <a:gd name="T10" fmla="*/ 138 w 159"/>
                <a:gd name="T11" fmla="*/ 158 h 183"/>
                <a:gd name="T12" fmla="*/ 80 w 159"/>
                <a:gd name="T13" fmla="*/ 183 h 183"/>
                <a:gd name="T14" fmla="*/ 21 w 159"/>
                <a:gd name="T15" fmla="*/ 158 h 183"/>
                <a:gd name="T16" fmla="*/ 0 w 159"/>
                <a:gd name="T17" fmla="*/ 91 h 183"/>
                <a:gd name="T18" fmla="*/ 33 w 159"/>
                <a:gd name="T19" fmla="*/ 91 h 183"/>
                <a:gd name="T20" fmla="*/ 80 w 159"/>
                <a:gd name="T21" fmla="*/ 157 h 183"/>
                <a:gd name="T22" fmla="*/ 114 w 159"/>
                <a:gd name="T23" fmla="*/ 140 h 183"/>
                <a:gd name="T24" fmla="*/ 126 w 159"/>
                <a:gd name="T25" fmla="*/ 91 h 183"/>
                <a:gd name="T26" fmla="*/ 80 w 159"/>
                <a:gd name="T27" fmla="*/ 26 h 183"/>
                <a:gd name="T28" fmla="*/ 45 w 159"/>
                <a:gd name="T29" fmla="*/ 43 h 183"/>
                <a:gd name="T30" fmla="*/ 33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7" y="42"/>
                    <a:pt x="22" y="25"/>
                  </a:cubicBezTo>
                  <a:cubicBezTo>
                    <a:pt x="36" y="9"/>
                    <a:pt x="56" y="0"/>
                    <a:pt x="80" y="0"/>
                  </a:cubicBezTo>
                  <a:cubicBezTo>
                    <a:pt x="105" y="0"/>
                    <a:pt x="124" y="8"/>
                    <a:pt x="138" y="24"/>
                  </a:cubicBezTo>
                  <a:cubicBezTo>
                    <a:pt x="152" y="40"/>
                    <a:pt x="159" y="63"/>
                    <a:pt x="159" y="91"/>
                  </a:cubicBezTo>
                  <a:cubicBezTo>
                    <a:pt x="159" y="119"/>
                    <a:pt x="152" y="142"/>
                    <a:pt x="138" y="158"/>
                  </a:cubicBezTo>
                  <a:cubicBezTo>
                    <a:pt x="123" y="175"/>
                    <a:pt x="104" y="183"/>
                    <a:pt x="80" y="183"/>
                  </a:cubicBezTo>
                  <a:cubicBezTo>
                    <a:pt x="55" y="183"/>
                    <a:pt x="35" y="174"/>
                    <a:pt x="21" y="158"/>
                  </a:cubicBezTo>
                  <a:cubicBezTo>
                    <a:pt x="7" y="141"/>
                    <a:pt x="0" y="119"/>
                    <a:pt x="0" y="91"/>
                  </a:cubicBezTo>
                  <a:close/>
                  <a:moveTo>
                    <a:pt x="33" y="91"/>
                  </a:moveTo>
                  <a:cubicBezTo>
                    <a:pt x="33" y="135"/>
                    <a:pt x="48" y="157"/>
                    <a:pt x="80" y="157"/>
                  </a:cubicBezTo>
                  <a:cubicBezTo>
                    <a:pt x="94" y="157"/>
                    <a:pt x="106" y="151"/>
                    <a:pt x="114" y="140"/>
                  </a:cubicBezTo>
                  <a:cubicBezTo>
                    <a:pt x="122" y="128"/>
                    <a:pt x="126" y="112"/>
                    <a:pt x="126" y="91"/>
                  </a:cubicBezTo>
                  <a:cubicBezTo>
                    <a:pt x="126" y="48"/>
                    <a:pt x="111" y="26"/>
                    <a:pt x="80" y="26"/>
                  </a:cubicBezTo>
                  <a:cubicBezTo>
                    <a:pt x="65" y="26"/>
                    <a:pt x="54" y="32"/>
                    <a:pt x="45" y="43"/>
                  </a:cubicBezTo>
                  <a:cubicBezTo>
                    <a:pt x="37" y="55"/>
                    <a:pt x="33" y="71"/>
                    <a:pt x="33"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5" name="Freeform 76"/>
            <p:cNvSpPr>
              <a:spLocks noEditPoints="1"/>
            </p:cNvSpPr>
            <p:nvPr/>
          </p:nvSpPr>
          <p:spPr bwMode="auto">
            <a:xfrm>
              <a:off x="5003" y="3212"/>
              <a:ext cx="36" cy="58"/>
            </a:xfrm>
            <a:custGeom>
              <a:avLst/>
              <a:gdLst>
                <a:gd name="T0" fmla="*/ 32 w 154"/>
                <a:gd name="T1" fmla="*/ 170 h 248"/>
                <a:gd name="T2" fmla="*/ 32 w 154"/>
                <a:gd name="T3" fmla="*/ 248 h 248"/>
                <a:gd name="T4" fmla="*/ 0 w 154"/>
                <a:gd name="T5" fmla="*/ 248 h 248"/>
                <a:gd name="T6" fmla="*/ 0 w 154"/>
                <a:gd name="T7" fmla="*/ 4 h 248"/>
                <a:gd name="T8" fmla="*/ 32 w 154"/>
                <a:gd name="T9" fmla="*/ 4 h 248"/>
                <a:gd name="T10" fmla="*/ 32 w 154"/>
                <a:gd name="T11" fmla="*/ 18 h 248"/>
                <a:gd name="T12" fmla="*/ 74 w 154"/>
                <a:gd name="T13" fmla="*/ 0 h 248"/>
                <a:gd name="T14" fmla="*/ 133 w 154"/>
                <a:gd name="T15" fmla="*/ 24 h 248"/>
                <a:gd name="T16" fmla="*/ 154 w 154"/>
                <a:gd name="T17" fmla="*/ 92 h 248"/>
                <a:gd name="T18" fmla="*/ 133 w 154"/>
                <a:gd name="T19" fmla="*/ 157 h 248"/>
                <a:gd name="T20" fmla="*/ 72 w 154"/>
                <a:gd name="T21" fmla="*/ 183 h 248"/>
                <a:gd name="T22" fmla="*/ 48 w 154"/>
                <a:gd name="T23" fmla="*/ 179 h 248"/>
                <a:gd name="T24" fmla="*/ 32 w 154"/>
                <a:gd name="T25" fmla="*/ 170 h 248"/>
                <a:gd name="T26" fmla="*/ 32 w 154"/>
                <a:gd name="T27" fmla="*/ 42 h 248"/>
                <a:gd name="T28" fmla="*/ 32 w 154"/>
                <a:gd name="T29" fmla="*/ 144 h 248"/>
                <a:gd name="T30" fmla="*/ 44 w 154"/>
                <a:gd name="T31" fmla="*/ 152 h 248"/>
                <a:gd name="T32" fmla="*/ 63 w 154"/>
                <a:gd name="T33" fmla="*/ 156 h 248"/>
                <a:gd name="T34" fmla="*/ 121 w 154"/>
                <a:gd name="T35" fmla="*/ 91 h 248"/>
                <a:gd name="T36" fmla="*/ 107 w 154"/>
                <a:gd name="T37" fmla="*/ 42 h 248"/>
                <a:gd name="T38" fmla="*/ 63 w 154"/>
                <a:gd name="T39" fmla="*/ 27 h 248"/>
                <a:gd name="T40" fmla="*/ 47 w 154"/>
                <a:gd name="T41" fmla="*/ 31 h 248"/>
                <a:gd name="T42" fmla="*/ 32 w 154"/>
                <a:gd name="T43" fmla="*/ 4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4" h="248">
                  <a:moveTo>
                    <a:pt x="32" y="170"/>
                  </a:moveTo>
                  <a:lnTo>
                    <a:pt x="32" y="248"/>
                  </a:lnTo>
                  <a:lnTo>
                    <a:pt x="0" y="248"/>
                  </a:lnTo>
                  <a:lnTo>
                    <a:pt x="0" y="4"/>
                  </a:lnTo>
                  <a:lnTo>
                    <a:pt x="32" y="4"/>
                  </a:lnTo>
                  <a:lnTo>
                    <a:pt x="32" y="18"/>
                  </a:lnTo>
                  <a:cubicBezTo>
                    <a:pt x="43" y="6"/>
                    <a:pt x="58" y="0"/>
                    <a:pt x="74" y="0"/>
                  </a:cubicBezTo>
                  <a:cubicBezTo>
                    <a:pt x="99" y="0"/>
                    <a:pt x="119" y="8"/>
                    <a:pt x="133" y="24"/>
                  </a:cubicBezTo>
                  <a:cubicBezTo>
                    <a:pt x="147" y="39"/>
                    <a:pt x="154" y="62"/>
                    <a:pt x="154" y="92"/>
                  </a:cubicBezTo>
                  <a:cubicBezTo>
                    <a:pt x="154" y="119"/>
                    <a:pt x="147" y="140"/>
                    <a:pt x="133" y="157"/>
                  </a:cubicBezTo>
                  <a:cubicBezTo>
                    <a:pt x="119" y="174"/>
                    <a:pt x="98" y="183"/>
                    <a:pt x="72" y="183"/>
                  </a:cubicBezTo>
                  <a:cubicBezTo>
                    <a:pt x="64" y="183"/>
                    <a:pt x="56" y="181"/>
                    <a:pt x="48" y="179"/>
                  </a:cubicBezTo>
                  <a:cubicBezTo>
                    <a:pt x="39" y="176"/>
                    <a:pt x="34" y="173"/>
                    <a:pt x="32" y="170"/>
                  </a:cubicBezTo>
                  <a:close/>
                  <a:moveTo>
                    <a:pt x="32" y="42"/>
                  </a:moveTo>
                  <a:lnTo>
                    <a:pt x="32" y="144"/>
                  </a:lnTo>
                  <a:cubicBezTo>
                    <a:pt x="34" y="147"/>
                    <a:pt x="38" y="150"/>
                    <a:pt x="44" y="152"/>
                  </a:cubicBezTo>
                  <a:cubicBezTo>
                    <a:pt x="50" y="155"/>
                    <a:pt x="57" y="156"/>
                    <a:pt x="63" y="156"/>
                  </a:cubicBezTo>
                  <a:cubicBezTo>
                    <a:pt x="101" y="156"/>
                    <a:pt x="121" y="135"/>
                    <a:pt x="121" y="91"/>
                  </a:cubicBezTo>
                  <a:cubicBezTo>
                    <a:pt x="121" y="69"/>
                    <a:pt x="116" y="52"/>
                    <a:pt x="107" y="42"/>
                  </a:cubicBezTo>
                  <a:cubicBezTo>
                    <a:pt x="98" y="32"/>
                    <a:pt x="83" y="27"/>
                    <a:pt x="63" y="27"/>
                  </a:cubicBezTo>
                  <a:cubicBezTo>
                    <a:pt x="58" y="27"/>
                    <a:pt x="53" y="28"/>
                    <a:pt x="47" y="31"/>
                  </a:cubicBezTo>
                  <a:cubicBezTo>
                    <a:pt x="40" y="34"/>
                    <a:pt x="35" y="38"/>
                    <a:pt x="32"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6" name="Freeform 77"/>
            <p:cNvSpPr>
              <a:spLocks/>
            </p:cNvSpPr>
            <p:nvPr/>
          </p:nvSpPr>
          <p:spPr bwMode="auto">
            <a:xfrm>
              <a:off x="5042" y="3212"/>
              <a:ext cx="27" cy="43"/>
            </a:xfrm>
            <a:custGeom>
              <a:avLst/>
              <a:gdLst>
                <a:gd name="T0" fmla="*/ 0 w 115"/>
                <a:gd name="T1" fmla="*/ 169 h 183"/>
                <a:gd name="T2" fmla="*/ 11 w 115"/>
                <a:gd name="T3" fmla="*/ 139 h 183"/>
                <a:gd name="T4" fmla="*/ 53 w 115"/>
                <a:gd name="T5" fmla="*/ 156 h 183"/>
                <a:gd name="T6" fmla="*/ 82 w 115"/>
                <a:gd name="T7" fmla="*/ 132 h 183"/>
                <a:gd name="T8" fmla="*/ 54 w 115"/>
                <a:gd name="T9" fmla="*/ 102 h 183"/>
                <a:gd name="T10" fmla="*/ 25 w 115"/>
                <a:gd name="T11" fmla="*/ 87 h 183"/>
                <a:gd name="T12" fmla="*/ 12 w 115"/>
                <a:gd name="T13" fmla="*/ 76 h 183"/>
                <a:gd name="T14" fmla="*/ 4 w 115"/>
                <a:gd name="T15" fmla="*/ 62 h 183"/>
                <a:gd name="T16" fmla="*/ 1 w 115"/>
                <a:gd name="T17" fmla="*/ 46 h 183"/>
                <a:gd name="T18" fmla="*/ 17 w 115"/>
                <a:gd name="T19" fmla="*/ 12 h 183"/>
                <a:gd name="T20" fmla="*/ 58 w 115"/>
                <a:gd name="T21" fmla="*/ 0 h 183"/>
                <a:gd name="T22" fmla="*/ 106 w 115"/>
                <a:gd name="T23" fmla="*/ 12 h 183"/>
                <a:gd name="T24" fmla="*/ 98 w 115"/>
                <a:gd name="T25" fmla="*/ 41 h 183"/>
                <a:gd name="T26" fmla="*/ 60 w 115"/>
                <a:gd name="T27" fmla="*/ 27 h 183"/>
                <a:gd name="T28" fmla="*/ 41 w 115"/>
                <a:gd name="T29" fmla="*/ 32 h 183"/>
                <a:gd name="T30" fmla="*/ 34 w 115"/>
                <a:gd name="T31" fmla="*/ 45 h 183"/>
                <a:gd name="T32" fmla="*/ 53 w 115"/>
                <a:gd name="T33" fmla="*/ 71 h 183"/>
                <a:gd name="T34" fmla="*/ 75 w 115"/>
                <a:gd name="T35" fmla="*/ 81 h 183"/>
                <a:gd name="T36" fmla="*/ 105 w 115"/>
                <a:gd name="T37" fmla="*/ 102 h 183"/>
                <a:gd name="T38" fmla="*/ 115 w 115"/>
                <a:gd name="T39" fmla="*/ 132 h 183"/>
                <a:gd name="T40" fmla="*/ 98 w 115"/>
                <a:gd name="T41" fmla="*/ 169 h 183"/>
                <a:gd name="T42" fmla="*/ 52 w 115"/>
                <a:gd name="T43" fmla="*/ 183 h 183"/>
                <a:gd name="T44" fmla="*/ 0 w 115"/>
                <a:gd name="T45" fmla="*/ 16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183">
                  <a:moveTo>
                    <a:pt x="0" y="169"/>
                  </a:moveTo>
                  <a:lnTo>
                    <a:pt x="11" y="139"/>
                  </a:lnTo>
                  <a:cubicBezTo>
                    <a:pt x="28" y="151"/>
                    <a:pt x="42" y="156"/>
                    <a:pt x="53" y="156"/>
                  </a:cubicBezTo>
                  <a:cubicBezTo>
                    <a:pt x="72" y="156"/>
                    <a:pt x="82" y="148"/>
                    <a:pt x="82" y="132"/>
                  </a:cubicBezTo>
                  <a:cubicBezTo>
                    <a:pt x="82" y="121"/>
                    <a:pt x="73" y="111"/>
                    <a:pt x="54" y="102"/>
                  </a:cubicBezTo>
                  <a:cubicBezTo>
                    <a:pt x="40" y="96"/>
                    <a:pt x="30" y="91"/>
                    <a:pt x="25" y="87"/>
                  </a:cubicBezTo>
                  <a:cubicBezTo>
                    <a:pt x="20" y="84"/>
                    <a:pt x="16" y="80"/>
                    <a:pt x="12" y="76"/>
                  </a:cubicBezTo>
                  <a:cubicBezTo>
                    <a:pt x="8" y="71"/>
                    <a:pt x="6" y="67"/>
                    <a:pt x="4" y="62"/>
                  </a:cubicBezTo>
                  <a:cubicBezTo>
                    <a:pt x="2" y="57"/>
                    <a:pt x="1" y="52"/>
                    <a:pt x="1" y="46"/>
                  </a:cubicBezTo>
                  <a:cubicBezTo>
                    <a:pt x="1" y="32"/>
                    <a:pt x="6" y="21"/>
                    <a:pt x="17" y="12"/>
                  </a:cubicBezTo>
                  <a:cubicBezTo>
                    <a:pt x="27" y="4"/>
                    <a:pt x="41" y="0"/>
                    <a:pt x="58" y="0"/>
                  </a:cubicBezTo>
                  <a:cubicBezTo>
                    <a:pt x="71" y="0"/>
                    <a:pt x="87" y="4"/>
                    <a:pt x="106" y="12"/>
                  </a:cubicBezTo>
                  <a:lnTo>
                    <a:pt x="98" y="41"/>
                  </a:lnTo>
                  <a:cubicBezTo>
                    <a:pt x="85" y="31"/>
                    <a:pt x="73" y="27"/>
                    <a:pt x="60" y="27"/>
                  </a:cubicBezTo>
                  <a:cubicBezTo>
                    <a:pt x="53" y="27"/>
                    <a:pt x="47" y="28"/>
                    <a:pt x="41" y="32"/>
                  </a:cubicBezTo>
                  <a:cubicBezTo>
                    <a:pt x="36" y="35"/>
                    <a:pt x="34" y="40"/>
                    <a:pt x="34" y="45"/>
                  </a:cubicBezTo>
                  <a:cubicBezTo>
                    <a:pt x="34" y="56"/>
                    <a:pt x="40" y="65"/>
                    <a:pt x="53" y="71"/>
                  </a:cubicBezTo>
                  <a:lnTo>
                    <a:pt x="75" y="81"/>
                  </a:lnTo>
                  <a:cubicBezTo>
                    <a:pt x="89" y="87"/>
                    <a:pt x="99" y="94"/>
                    <a:pt x="105" y="102"/>
                  </a:cubicBezTo>
                  <a:cubicBezTo>
                    <a:pt x="112" y="110"/>
                    <a:pt x="115" y="120"/>
                    <a:pt x="115" y="132"/>
                  </a:cubicBezTo>
                  <a:cubicBezTo>
                    <a:pt x="115" y="148"/>
                    <a:pt x="109" y="160"/>
                    <a:pt x="98" y="169"/>
                  </a:cubicBezTo>
                  <a:cubicBezTo>
                    <a:pt x="87" y="178"/>
                    <a:pt x="72" y="183"/>
                    <a:pt x="52" y="183"/>
                  </a:cubicBezTo>
                  <a:cubicBezTo>
                    <a:pt x="34" y="183"/>
                    <a:pt x="16" y="178"/>
                    <a:pt x="0" y="16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7" name="Freeform 78"/>
            <p:cNvSpPr>
              <a:spLocks/>
            </p:cNvSpPr>
            <p:nvPr/>
          </p:nvSpPr>
          <p:spPr bwMode="auto">
            <a:xfrm>
              <a:off x="5075" y="3196"/>
              <a:ext cx="34" cy="58"/>
            </a:xfrm>
            <a:custGeom>
              <a:avLst/>
              <a:gdLst>
                <a:gd name="T0" fmla="*/ 114 w 147"/>
                <a:gd name="T1" fmla="*/ 248 h 248"/>
                <a:gd name="T2" fmla="*/ 58 w 147"/>
                <a:gd name="T3" fmla="*/ 160 h 248"/>
                <a:gd name="T4" fmla="*/ 31 w 147"/>
                <a:gd name="T5" fmla="*/ 189 h 248"/>
                <a:gd name="T6" fmla="*/ 31 w 147"/>
                <a:gd name="T7" fmla="*/ 248 h 248"/>
                <a:gd name="T8" fmla="*/ 0 w 147"/>
                <a:gd name="T9" fmla="*/ 248 h 248"/>
                <a:gd name="T10" fmla="*/ 0 w 147"/>
                <a:gd name="T11" fmla="*/ 0 h 248"/>
                <a:gd name="T12" fmla="*/ 31 w 147"/>
                <a:gd name="T13" fmla="*/ 0 h 248"/>
                <a:gd name="T14" fmla="*/ 31 w 147"/>
                <a:gd name="T15" fmla="*/ 154 h 248"/>
                <a:gd name="T16" fmla="*/ 99 w 147"/>
                <a:gd name="T17" fmla="*/ 73 h 248"/>
                <a:gd name="T18" fmla="*/ 135 w 147"/>
                <a:gd name="T19" fmla="*/ 73 h 248"/>
                <a:gd name="T20" fmla="*/ 79 w 147"/>
                <a:gd name="T21" fmla="*/ 139 h 248"/>
                <a:gd name="T22" fmla="*/ 147 w 147"/>
                <a:gd name="T23" fmla="*/ 248 h 248"/>
                <a:gd name="T24" fmla="*/ 114 w 147"/>
                <a:gd name="T25"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248">
                  <a:moveTo>
                    <a:pt x="114" y="248"/>
                  </a:moveTo>
                  <a:lnTo>
                    <a:pt x="58" y="160"/>
                  </a:lnTo>
                  <a:lnTo>
                    <a:pt x="31" y="189"/>
                  </a:lnTo>
                  <a:lnTo>
                    <a:pt x="31" y="248"/>
                  </a:lnTo>
                  <a:lnTo>
                    <a:pt x="0" y="248"/>
                  </a:lnTo>
                  <a:lnTo>
                    <a:pt x="0" y="0"/>
                  </a:lnTo>
                  <a:lnTo>
                    <a:pt x="31" y="0"/>
                  </a:lnTo>
                  <a:lnTo>
                    <a:pt x="31" y="154"/>
                  </a:lnTo>
                  <a:lnTo>
                    <a:pt x="99" y="73"/>
                  </a:lnTo>
                  <a:lnTo>
                    <a:pt x="135" y="73"/>
                  </a:lnTo>
                  <a:lnTo>
                    <a:pt x="79" y="139"/>
                  </a:lnTo>
                  <a:lnTo>
                    <a:pt x="147" y="248"/>
                  </a:lnTo>
                  <a:lnTo>
                    <a:pt x="114" y="2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8" name="Freeform 79"/>
            <p:cNvSpPr>
              <a:spLocks noEditPoints="1"/>
            </p:cNvSpPr>
            <p:nvPr/>
          </p:nvSpPr>
          <p:spPr bwMode="auto">
            <a:xfrm>
              <a:off x="5110" y="3192"/>
              <a:ext cx="37" cy="63"/>
            </a:xfrm>
            <a:custGeom>
              <a:avLst/>
              <a:gdLst>
                <a:gd name="T0" fmla="*/ 159 w 162"/>
                <a:gd name="T1" fmla="*/ 181 h 269"/>
                <a:gd name="T2" fmla="*/ 33 w 162"/>
                <a:gd name="T3" fmla="*/ 181 h 269"/>
                <a:gd name="T4" fmla="*/ 49 w 162"/>
                <a:gd name="T5" fmla="*/ 228 h 269"/>
                <a:gd name="T6" fmla="*/ 88 w 162"/>
                <a:gd name="T7" fmla="*/ 242 h 269"/>
                <a:gd name="T8" fmla="*/ 133 w 162"/>
                <a:gd name="T9" fmla="*/ 227 h 269"/>
                <a:gd name="T10" fmla="*/ 146 w 162"/>
                <a:gd name="T11" fmla="*/ 249 h 269"/>
                <a:gd name="T12" fmla="*/ 124 w 162"/>
                <a:gd name="T13" fmla="*/ 262 h 269"/>
                <a:gd name="T14" fmla="*/ 82 w 162"/>
                <a:gd name="T15" fmla="*/ 269 h 269"/>
                <a:gd name="T16" fmla="*/ 25 w 162"/>
                <a:gd name="T17" fmla="*/ 246 h 269"/>
                <a:gd name="T18" fmla="*/ 0 w 162"/>
                <a:gd name="T19" fmla="*/ 180 h 269"/>
                <a:gd name="T20" fmla="*/ 26 w 162"/>
                <a:gd name="T21" fmla="*/ 110 h 269"/>
                <a:gd name="T22" fmla="*/ 82 w 162"/>
                <a:gd name="T23" fmla="*/ 86 h 269"/>
                <a:gd name="T24" fmla="*/ 141 w 162"/>
                <a:gd name="T25" fmla="*/ 108 h 269"/>
                <a:gd name="T26" fmla="*/ 162 w 162"/>
                <a:gd name="T27" fmla="*/ 161 h 269"/>
                <a:gd name="T28" fmla="*/ 159 w 162"/>
                <a:gd name="T29" fmla="*/ 181 h 269"/>
                <a:gd name="T30" fmla="*/ 84 w 162"/>
                <a:gd name="T31" fmla="*/ 113 h 269"/>
                <a:gd name="T32" fmla="*/ 49 w 162"/>
                <a:gd name="T33" fmla="*/ 126 h 269"/>
                <a:gd name="T34" fmla="*/ 33 w 162"/>
                <a:gd name="T35" fmla="*/ 158 h 269"/>
                <a:gd name="T36" fmla="*/ 131 w 162"/>
                <a:gd name="T37" fmla="*/ 158 h 269"/>
                <a:gd name="T38" fmla="*/ 119 w 162"/>
                <a:gd name="T39" fmla="*/ 126 h 269"/>
                <a:gd name="T40" fmla="*/ 84 w 162"/>
                <a:gd name="T41" fmla="*/ 113 h 269"/>
                <a:gd name="T42" fmla="*/ 124 w 162"/>
                <a:gd name="T43" fmla="*/ 0 h 269"/>
                <a:gd name="T44" fmla="*/ 87 w 162"/>
                <a:gd name="T45" fmla="*/ 54 h 269"/>
                <a:gd name="T46" fmla="*/ 64 w 162"/>
                <a:gd name="T47" fmla="*/ 54 h 269"/>
                <a:gd name="T48" fmla="*/ 92 w 162"/>
                <a:gd name="T49" fmla="*/ 0 h 269"/>
                <a:gd name="T50" fmla="*/ 124 w 162"/>
                <a:gd name="T5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2" h="269">
                  <a:moveTo>
                    <a:pt x="159" y="181"/>
                  </a:moveTo>
                  <a:lnTo>
                    <a:pt x="33" y="181"/>
                  </a:lnTo>
                  <a:cubicBezTo>
                    <a:pt x="33" y="201"/>
                    <a:pt x="38" y="217"/>
                    <a:pt x="49" y="228"/>
                  </a:cubicBezTo>
                  <a:cubicBezTo>
                    <a:pt x="59" y="238"/>
                    <a:pt x="72" y="242"/>
                    <a:pt x="88" y="242"/>
                  </a:cubicBezTo>
                  <a:cubicBezTo>
                    <a:pt x="106" y="242"/>
                    <a:pt x="121" y="237"/>
                    <a:pt x="133" y="227"/>
                  </a:cubicBezTo>
                  <a:lnTo>
                    <a:pt x="146" y="249"/>
                  </a:lnTo>
                  <a:cubicBezTo>
                    <a:pt x="141" y="254"/>
                    <a:pt x="133" y="258"/>
                    <a:pt x="124" y="262"/>
                  </a:cubicBezTo>
                  <a:cubicBezTo>
                    <a:pt x="111" y="266"/>
                    <a:pt x="97" y="269"/>
                    <a:pt x="82" y="269"/>
                  </a:cubicBezTo>
                  <a:cubicBezTo>
                    <a:pt x="60" y="269"/>
                    <a:pt x="41" y="261"/>
                    <a:pt x="25" y="246"/>
                  </a:cubicBezTo>
                  <a:cubicBezTo>
                    <a:pt x="8" y="230"/>
                    <a:pt x="0" y="207"/>
                    <a:pt x="0" y="180"/>
                  </a:cubicBezTo>
                  <a:cubicBezTo>
                    <a:pt x="0" y="151"/>
                    <a:pt x="9" y="127"/>
                    <a:pt x="26" y="110"/>
                  </a:cubicBezTo>
                  <a:cubicBezTo>
                    <a:pt x="42" y="94"/>
                    <a:pt x="61" y="86"/>
                    <a:pt x="82" y="86"/>
                  </a:cubicBezTo>
                  <a:cubicBezTo>
                    <a:pt x="107" y="86"/>
                    <a:pt x="127" y="93"/>
                    <a:pt x="141" y="108"/>
                  </a:cubicBezTo>
                  <a:cubicBezTo>
                    <a:pt x="155" y="121"/>
                    <a:pt x="162" y="139"/>
                    <a:pt x="162" y="161"/>
                  </a:cubicBezTo>
                  <a:cubicBezTo>
                    <a:pt x="162" y="168"/>
                    <a:pt x="161" y="175"/>
                    <a:pt x="159" y="181"/>
                  </a:cubicBezTo>
                  <a:close/>
                  <a:moveTo>
                    <a:pt x="84" y="113"/>
                  </a:moveTo>
                  <a:cubicBezTo>
                    <a:pt x="70" y="113"/>
                    <a:pt x="58" y="117"/>
                    <a:pt x="49" y="126"/>
                  </a:cubicBezTo>
                  <a:cubicBezTo>
                    <a:pt x="40" y="135"/>
                    <a:pt x="35" y="145"/>
                    <a:pt x="33" y="158"/>
                  </a:cubicBezTo>
                  <a:lnTo>
                    <a:pt x="131" y="158"/>
                  </a:lnTo>
                  <a:cubicBezTo>
                    <a:pt x="131" y="145"/>
                    <a:pt x="127" y="135"/>
                    <a:pt x="119" y="126"/>
                  </a:cubicBezTo>
                  <a:cubicBezTo>
                    <a:pt x="110" y="117"/>
                    <a:pt x="99" y="113"/>
                    <a:pt x="84" y="113"/>
                  </a:cubicBezTo>
                  <a:close/>
                  <a:moveTo>
                    <a:pt x="124" y="0"/>
                  </a:moveTo>
                  <a:lnTo>
                    <a:pt x="87" y="54"/>
                  </a:lnTo>
                  <a:lnTo>
                    <a:pt x="64" y="54"/>
                  </a:lnTo>
                  <a:lnTo>
                    <a:pt x="92" y="0"/>
                  </a:lnTo>
                  <a:lnTo>
                    <a:pt x="1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9" name="Freeform 80"/>
            <p:cNvSpPr>
              <a:spLocks/>
            </p:cNvSpPr>
            <p:nvPr/>
          </p:nvSpPr>
          <p:spPr bwMode="auto">
            <a:xfrm>
              <a:off x="5174" y="3212"/>
              <a:ext cx="26" cy="43"/>
            </a:xfrm>
            <a:custGeom>
              <a:avLst/>
              <a:gdLst>
                <a:gd name="T0" fmla="*/ 0 w 115"/>
                <a:gd name="T1" fmla="*/ 169 h 183"/>
                <a:gd name="T2" fmla="*/ 11 w 115"/>
                <a:gd name="T3" fmla="*/ 139 h 183"/>
                <a:gd name="T4" fmla="*/ 53 w 115"/>
                <a:gd name="T5" fmla="*/ 156 h 183"/>
                <a:gd name="T6" fmla="*/ 82 w 115"/>
                <a:gd name="T7" fmla="*/ 132 h 183"/>
                <a:gd name="T8" fmla="*/ 54 w 115"/>
                <a:gd name="T9" fmla="*/ 102 h 183"/>
                <a:gd name="T10" fmla="*/ 25 w 115"/>
                <a:gd name="T11" fmla="*/ 87 h 183"/>
                <a:gd name="T12" fmla="*/ 12 w 115"/>
                <a:gd name="T13" fmla="*/ 76 h 183"/>
                <a:gd name="T14" fmla="*/ 4 w 115"/>
                <a:gd name="T15" fmla="*/ 62 h 183"/>
                <a:gd name="T16" fmla="*/ 1 w 115"/>
                <a:gd name="T17" fmla="*/ 46 h 183"/>
                <a:gd name="T18" fmla="*/ 17 w 115"/>
                <a:gd name="T19" fmla="*/ 12 h 183"/>
                <a:gd name="T20" fmla="*/ 58 w 115"/>
                <a:gd name="T21" fmla="*/ 0 h 183"/>
                <a:gd name="T22" fmla="*/ 107 w 115"/>
                <a:gd name="T23" fmla="*/ 12 h 183"/>
                <a:gd name="T24" fmla="*/ 98 w 115"/>
                <a:gd name="T25" fmla="*/ 41 h 183"/>
                <a:gd name="T26" fmla="*/ 60 w 115"/>
                <a:gd name="T27" fmla="*/ 27 h 183"/>
                <a:gd name="T28" fmla="*/ 42 w 115"/>
                <a:gd name="T29" fmla="*/ 32 h 183"/>
                <a:gd name="T30" fmla="*/ 34 w 115"/>
                <a:gd name="T31" fmla="*/ 45 h 183"/>
                <a:gd name="T32" fmla="*/ 53 w 115"/>
                <a:gd name="T33" fmla="*/ 71 h 183"/>
                <a:gd name="T34" fmla="*/ 76 w 115"/>
                <a:gd name="T35" fmla="*/ 81 h 183"/>
                <a:gd name="T36" fmla="*/ 105 w 115"/>
                <a:gd name="T37" fmla="*/ 102 h 183"/>
                <a:gd name="T38" fmla="*/ 115 w 115"/>
                <a:gd name="T39" fmla="*/ 132 h 183"/>
                <a:gd name="T40" fmla="*/ 98 w 115"/>
                <a:gd name="T41" fmla="*/ 169 h 183"/>
                <a:gd name="T42" fmla="*/ 52 w 115"/>
                <a:gd name="T43" fmla="*/ 183 h 183"/>
                <a:gd name="T44" fmla="*/ 0 w 115"/>
                <a:gd name="T45" fmla="*/ 16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183">
                  <a:moveTo>
                    <a:pt x="0" y="169"/>
                  </a:moveTo>
                  <a:lnTo>
                    <a:pt x="11" y="139"/>
                  </a:lnTo>
                  <a:cubicBezTo>
                    <a:pt x="28" y="151"/>
                    <a:pt x="42" y="156"/>
                    <a:pt x="53" y="156"/>
                  </a:cubicBezTo>
                  <a:cubicBezTo>
                    <a:pt x="72" y="156"/>
                    <a:pt x="82" y="148"/>
                    <a:pt x="82" y="132"/>
                  </a:cubicBezTo>
                  <a:cubicBezTo>
                    <a:pt x="82" y="121"/>
                    <a:pt x="73" y="111"/>
                    <a:pt x="54" y="102"/>
                  </a:cubicBezTo>
                  <a:cubicBezTo>
                    <a:pt x="40" y="96"/>
                    <a:pt x="30" y="91"/>
                    <a:pt x="25" y="87"/>
                  </a:cubicBezTo>
                  <a:cubicBezTo>
                    <a:pt x="20" y="84"/>
                    <a:pt x="16" y="80"/>
                    <a:pt x="12" y="76"/>
                  </a:cubicBezTo>
                  <a:cubicBezTo>
                    <a:pt x="8" y="71"/>
                    <a:pt x="6" y="67"/>
                    <a:pt x="4" y="62"/>
                  </a:cubicBezTo>
                  <a:cubicBezTo>
                    <a:pt x="2" y="57"/>
                    <a:pt x="1" y="52"/>
                    <a:pt x="1" y="46"/>
                  </a:cubicBezTo>
                  <a:cubicBezTo>
                    <a:pt x="1" y="32"/>
                    <a:pt x="6" y="21"/>
                    <a:pt x="17" y="12"/>
                  </a:cubicBezTo>
                  <a:cubicBezTo>
                    <a:pt x="27" y="4"/>
                    <a:pt x="41" y="0"/>
                    <a:pt x="58" y="0"/>
                  </a:cubicBezTo>
                  <a:cubicBezTo>
                    <a:pt x="71" y="0"/>
                    <a:pt x="87" y="4"/>
                    <a:pt x="107" y="12"/>
                  </a:cubicBezTo>
                  <a:lnTo>
                    <a:pt x="98" y="41"/>
                  </a:lnTo>
                  <a:cubicBezTo>
                    <a:pt x="85" y="31"/>
                    <a:pt x="73" y="27"/>
                    <a:pt x="60" y="27"/>
                  </a:cubicBezTo>
                  <a:cubicBezTo>
                    <a:pt x="53" y="27"/>
                    <a:pt x="47" y="28"/>
                    <a:pt x="42" y="32"/>
                  </a:cubicBezTo>
                  <a:cubicBezTo>
                    <a:pt x="37" y="35"/>
                    <a:pt x="34" y="40"/>
                    <a:pt x="34" y="45"/>
                  </a:cubicBezTo>
                  <a:cubicBezTo>
                    <a:pt x="34" y="56"/>
                    <a:pt x="40" y="65"/>
                    <a:pt x="53" y="71"/>
                  </a:cubicBezTo>
                  <a:lnTo>
                    <a:pt x="76" y="81"/>
                  </a:lnTo>
                  <a:cubicBezTo>
                    <a:pt x="89" y="87"/>
                    <a:pt x="99" y="94"/>
                    <a:pt x="105" y="102"/>
                  </a:cubicBezTo>
                  <a:cubicBezTo>
                    <a:pt x="112" y="110"/>
                    <a:pt x="115" y="120"/>
                    <a:pt x="115" y="132"/>
                  </a:cubicBezTo>
                  <a:cubicBezTo>
                    <a:pt x="115" y="148"/>
                    <a:pt x="109" y="160"/>
                    <a:pt x="98" y="169"/>
                  </a:cubicBezTo>
                  <a:cubicBezTo>
                    <a:pt x="87" y="178"/>
                    <a:pt x="72" y="183"/>
                    <a:pt x="52" y="183"/>
                  </a:cubicBezTo>
                  <a:cubicBezTo>
                    <a:pt x="34" y="183"/>
                    <a:pt x="16" y="178"/>
                    <a:pt x="0" y="16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0" name="Freeform 81"/>
            <p:cNvSpPr>
              <a:spLocks/>
            </p:cNvSpPr>
            <p:nvPr/>
          </p:nvSpPr>
          <p:spPr bwMode="auto">
            <a:xfrm>
              <a:off x="5204" y="3202"/>
              <a:ext cx="26" cy="53"/>
            </a:xfrm>
            <a:custGeom>
              <a:avLst/>
              <a:gdLst>
                <a:gd name="T0" fmla="*/ 20 w 112"/>
                <a:gd name="T1" fmla="*/ 73 h 228"/>
                <a:gd name="T2" fmla="*/ 0 w 112"/>
                <a:gd name="T3" fmla="*/ 73 h 228"/>
                <a:gd name="T4" fmla="*/ 0 w 112"/>
                <a:gd name="T5" fmla="*/ 49 h 228"/>
                <a:gd name="T6" fmla="*/ 20 w 112"/>
                <a:gd name="T7" fmla="*/ 49 h 228"/>
                <a:gd name="T8" fmla="*/ 20 w 112"/>
                <a:gd name="T9" fmla="*/ 12 h 228"/>
                <a:gd name="T10" fmla="*/ 52 w 112"/>
                <a:gd name="T11" fmla="*/ 0 h 228"/>
                <a:gd name="T12" fmla="*/ 52 w 112"/>
                <a:gd name="T13" fmla="*/ 49 h 228"/>
                <a:gd name="T14" fmla="*/ 100 w 112"/>
                <a:gd name="T15" fmla="*/ 49 h 228"/>
                <a:gd name="T16" fmla="*/ 100 w 112"/>
                <a:gd name="T17" fmla="*/ 73 h 228"/>
                <a:gd name="T18" fmla="*/ 52 w 112"/>
                <a:gd name="T19" fmla="*/ 73 h 228"/>
                <a:gd name="T20" fmla="*/ 52 w 112"/>
                <a:gd name="T21" fmla="*/ 161 h 228"/>
                <a:gd name="T22" fmla="*/ 59 w 112"/>
                <a:gd name="T23" fmla="*/ 192 h 228"/>
                <a:gd name="T24" fmla="*/ 83 w 112"/>
                <a:gd name="T25" fmla="*/ 201 h 228"/>
                <a:gd name="T26" fmla="*/ 108 w 112"/>
                <a:gd name="T27" fmla="*/ 195 h 228"/>
                <a:gd name="T28" fmla="*/ 112 w 112"/>
                <a:gd name="T29" fmla="*/ 223 h 228"/>
                <a:gd name="T30" fmla="*/ 70 w 112"/>
                <a:gd name="T31" fmla="*/ 228 h 228"/>
                <a:gd name="T32" fmla="*/ 35 w 112"/>
                <a:gd name="T33" fmla="*/ 212 h 228"/>
                <a:gd name="T34" fmla="*/ 20 w 112"/>
                <a:gd name="T35" fmla="*/ 173 h 228"/>
                <a:gd name="T36" fmla="*/ 20 w 112"/>
                <a:gd name="T37" fmla="*/ 7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2" h="228">
                  <a:moveTo>
                    <a:pt x="20" y="73"/>
                  </a:moveTo>
                  <a:lnTo>
                    <a:pt x="0" y="73"/>
                  </a:lnTo>
                  <a:lnTo>
                    <a:pt x="0" y="49"/>
                  </a:lnTo>
                  <a:lnTo>
                    <a:pt x="20" y="49"/>
                  </a:lnTo>
                  <a:lnTo>
                    <a:pt x="20" y="12"/>
                  </a:lnTo>
                  <a:lnTo>
                    <a:pt x="52" y="0"/>
                  </a:lnTo>
                  <a:lnTo>
                    <a:pt x="52" y="49"/>
                  </a:lnTo>
                  <a:lnTo>
                    <a:pt x="100" y="49"/>
                  </a:lnTo>
                  <a:lnTo>
                    <a:pt x="100" y="73"/>
                  </a:lnTo>
                  <a:lnTo>
                    <a:pt x="52" y="73"/>
                  </a:lnTo>
                  <a:lnTo>
                    <a:pt x="52" y="161"/>
                  </a:lnTo>
                  <a:cubicBezTo>
                    <a:pt x="52" y="175"/>
                    <a:pt x="54" y="186"/>
                    <a:pt x="59" y="192"/>
                  </a:cubicBezTo>
                  <a:cubicBezTo>
                    <a:pt x="64" y="198"/>
                    <a:pt x="72" y="201"/>
                    <a:pt x="83" y="201"/>
                  </a:cubicBezTo>
                  <a:cubicBezTo>
                    <a:pt x="91" y="201"/>
                    <a:pt x="99" y="199"/>
                    <a:pt x="108" y="195"/>
                  </a:cubicBezTo>
                  <a:lnTo>
                    <a:pt x="112" y="223"/>
                  </a:lnTo>
                  <a:cubicBezTo>
                    <a:pt x="100" y="226"/>
                    <a:pt x="85" y="228"/>
                    <a:pt x="70" y="228"/>
                  </a:cubicBezTo>
                  <a:cubicBezTo>
                    <a:pt x="56" y="228"/>
                    <a:pt x="44" y="223"/>
                    <a:pt x="35" y="212"/>
                  </a:cubicBezTo>
                  <a:cubicBezTo>
                    <a:pt x="25" y="202"/>
                    <a:pt x="20" y="189"/>
                    <a:pt x="20" y="173"/>
                  </a:cubicBezTo>
                  <a:lnTo>
                    <a:pt x="20" y="7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1" name="Freeform 82"/>
            <p:cNvSpPr>
              <a:spLocks/>
            </p:cNvSpPr>
            <p:nvPr/>
          </p:nvSpPr>
          <p:spPr bwMode="auto">
            <a:xfrm>
              <a:off x="5236" y="3212"/>
              <a:ext cx="25" cy="42"/>
            </a:xfrm>
            <a:custGeom>
              <a:avLst/>
              <a:gdLst>
                <a:gd name="T0" fmla="*/ 93 w 106"/>
                <a:gd name="T1" fmla="*/ 34 h 179"/>
                <a:gd name="T2" fmla="*/ 72 w 106"/>
                <a:gd name="T3" fmla="*/ 27 h 179"/>
                <a:gd name="T4" fmla="*/ 43 w 106"/>
                <a:gd name="T5" fmla="*/ 42 h 179"/>
                <a:gd name="T6" fmla="*/ 31 w 106"/>
                <a:gd name="T7" fmla="*/ 79 h 179"/>
                <a:gd name="T8" fmla="*/ 31 w 106"/>
                <a:gd name="T9" fmla="*/ 179 h 179"/>
                <a:gd name="T10" fmla="*/ 0 w 106"/>
                <a:gd name="T11" fmla="*/ 179 h 179"/>
                <a:gd name="T12" fmla="*/ 0 w 106"/>
                <a:gd name="T13" fmla="*/ 4 h 179"/>
                <a:gd name="T14" fmla="*/ 31 w 106"/>
                <a:gd name="T15" fmla="*/ 4 h 179"/>
                <a:gd name="T16" fmla="*/ 31 w 106"/>
                <a:gd name="T17" fmla="*/ 32 h 179"/>
                <a:gd name="T18" fmla="*/ 81 w 106"/>
                <a:gd name="T19" fmla="*/ 0 h 179"/>
                <a:gd name="T20" fmla="*/ 106 w 106"/>
                <a:gd name="T21" fmla="*/ 3 h 179"/>
                <a:gd name="T22" fmla="*/ 93 w 106"/>
                <a:gd name="T23" fmla="*/ 3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79">
                  <a:moveTo>
                    <a:pt x="93" y="34"/>
                  </a:moveTo>
                  <a:cubicBezTo>
                    <a:pt x="86" y="29"/>
                    <a:pt x="79" y="27"/>
                    <a:pt x="72" y="27"/>
                  </a:cubicBezTo>
                  <a:cubicBezTo>
                    <a:pt x="61" y="27"/>
                    <a:pt x="51" y="32"/>
                    <a:pt x="43" y="42"/>
                  </a:cubicBezTo>
                  <a:cubicBezTo>
                    <a:pt x="35" y="52"/>
                    <a:pt x="31" y="64"/>
                    <a:pt x="31" y="79"/>
                  </a:cubicBezTo>
                  <a:lnTo>
                    <a:pt x="31" y="179"/>
                  </a:lnTo>
                  <a:lnTo>
                    <a:pt x="0" y="179"/>
                  </a:lnTo>
                  <a:lnTo>
                    <a:pt x="0" y="4"/>
                  </a:lnTo>
                  <a:lnTo>
                    <a:pt x="31" y="4"/>
                  </a:lnTo>
                  <a:lnTo>
                    <a:pt x="31" y="32"/>
                  </a:lnTo>
                  <a:cubicBezTo>
                    <a:pt x="42" y="11"/>
                    <a:pt x="59" y="0"/>
                    <a:pt x="81"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2" name="Freeform 83"/>
            <p:cNvSpPr>
              <a:spLocks/>
            </p:cNvSpPr>
            <p:nvPr/>
          </p:nvSpPr>
          <p:spPr bwMode="auto">
            <a:xfrm>
              <a:off x="5264" y="3213"/>
              <a:ext cx="33" cy="42"/>
            </a:xfrm>
            <a:custGeom>
              <a:avLst/>
              <a:gdLst>
                <a:gd name="T0" fmla="*/ 31 w 143"/>
                <a:gd name="T1" fmla="*/ 0 h 179"/>
                <a:gd name="T2" fmla="*/ 31 w 143"/>
                <a:gd name="T3" fmla="*/ 112 h 179"/>
                <a:gd name="T4" fmla="*/ 66 w 143"/>
                <a:gd name="T5" fmla="*/ 152 h 179"/>
                <a:gd name="T6" fmla="*/ 94 w 143"/>
                <a:gd name="T7" fmla="*/ 144 h 179"/>
                <a:gd name="T8" fmla="*/ 111 w 143"/>
                <a:gd name="T9" fmla="*/ 123 h 179"/>
                <a:gd name="T10" fmla="*/ 111 w 143"/>
                <a:gd name="T11" fmla="*/ 0 h 179"/>
                <a:gd name="T12" fmla="*/ 143 w 143"/>
                <a:gd name="T13" fmla="*/ 0 h 179"/>
                <a:gd name="T14" fmla="*/ 143 w 143"/>
                <a:gd name="T15" fmla="*/ 175 h 179"/>
                <a:gd name="T16" fmla="*/ 111 w 143"/>
                <a:gd name="T17" fmla="*/ 175 h 179"/>
                <a:gd name="T18" fmla="*/ 111 w 143"/>
                <a:gd name="T19" fmla="*/ 151 h 179"/>
                <a:gd name="T20" fmla="*/ 90 w 143"/>
                <a:gd name="T21" fmla="*/ 170 h 179"/>
                <a:gd name="T22" fmla="*/ 59 w 143"/>
                <a:gd name="T23" fmla="*/ 179 h 179"/>
                <a:gd name="T24" fmla="*/ 15 w 143"/>
                <a:gd name="T25" fmla="*/ 162 h 179"/>
                <a:gd name="T26" fmla="*/ 0 w 143"/>
                <a:gd name="T27" fmla="*/ 115 h 179"/>
                <a:gd name="T28" fmla="*/ 0 w 143"/>
                <a:gd name="T29" fmla="*/ 0 h 179"/>
                <a:gd name="T30" fmla="*/ 31 w 143"/>
                <a:gd name="T3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179">
                  <a:moveTo>
                    <a:pt x="31" y="0"/>
                  </a:moveTo>
                  <a:lnTo>
                    <a:pt x="31" y="112"/>
                  </a:lnTo>
                  <a:cubicBezTo>
                    <a:pt x="31" y="139"/>
                    <a:pt x="43" y="152"/>
                    <a:pt x="66" y="152"/>
                  </a:cubicBezTo>
                  <a:cubicBezTo>
                    <a:pt x="76" y="152"/>
                    <a:pt x="86" y="149"/>
                    <a:pt x="94" y="144"/>
                  </a:cubicBezTo>
                  <a:cubicBezTo>
                    <a:pt x="103" y="138"/>
                    <a:pt x="109" y="131"/>
                    <a:pt x="111" y="123"/>
                  </a:cubicBezTo>
                  <a:lnTo>
                    <a:pt x="111" y="0"/>
                  </a:lnTo>
                  <a:lnTo>
                    <a:pt x="143" y="0"/>
                  </a:lnTo>
                  <a:lnTo>
                    <a:pt x="143" y="175"/>
                  </a:lnTo>
                  <a:lnTo>
                    <a:pt x="111" y="175"/>
                  </a:lnTo>
                  <a:lnTo>
                    <a:pt x="111" y="151"/>
                  </a:lnTo>
                  <a:cubicBezTo>
                    <a:pt x="108" y="158"/>
                    <a:pt x="101" y="164"/>
                    <a:pt x="90" y="170"/>
                  </a:cubicBezTo>
                  <a:cubicBezTo>
                    <a:pt x="80" y="176"/>
                    <a:pt x="69" y="179"/>
                    <a:pt x="59" y="179"/>
                  </a:cubicBezTo>
                  <a:cubicBezTo>
                    <a:pt x="40" y="179"/>
                    <a:pt x="25" y="173"/>
                    <a:pt x="15" y="162"/>
                  </a:cubicBezTo>
                  <a:cubicBezTo>
                    <a:pt x="5" y="151"/>
                    <a:pt x="0" y="135"/>
                    <a:pt x="0" y="115"/>
                  </a:cubicBezTo>
                  <a:lnTo>
                    <a:pt x="0" y="0"/>
                  </a:lnTo>
                  <a:lnTo>
                    <a:pt x="3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3" name="Freeform 84"/>
            <p:cNvSpPr>
              <a:spLocks/>
            </p:cNvSpPr>
            <p:nvPr/>
          </p:nvSpPr>
          <p:spPr bwMode="auto">
            <a:xfrm>
              <a:off x="5305" y="3196"/>
              <a:ext cx="34" cy="58"/>
            </a:xfrm>
            <a:custGeom>
              <a:avLst/>
              <a:gdLst>
                <a:gd name="T0" fmla="*/ 113 w 147"/>
                <a:gd name="T1" fmla="*/ 248 h 248"/>
                <a:gd name="T2" fmla="*/ 58 w 147"/>
                <a:gd name="T3" fmla="*/ 160 h 248"/>
                <a:gd name="T4" fmla="*/ 31 w 147"/>
                <a:gd name="T5" fmla="*/ 189 h 248"/>
                <a:gd name="T6" fmla="*/ 31 w 147"/>
                <a:gd name="T7" fmla="*/ 248 h 248"/>
                <a:gd name="T8" fmla="*/ 0 w 147"/>
                <a:gd name="T9" fmla="*/ 248 h 248"/>
                <a:gd name="T10" fmla="*/ 0 w 147"/>
                <a:gd name="T11" fmla="*/ 0 h 248"/>
                <a:gd name="T12" fmla="*/ 31 w 147"/>
                <a:gd name="T13" fmla="*/ 0 h 248"/>
                <a:gd name="T14" fmla="*/ 31 w 147"/>
                <a:gd name="T15" fmla="*/ 154 h 248"/>
                <a:gd name="T16" fmla="*/ 98 w 147"/>
                <a:gd name="T17" fmla="*/ 73 h 248"/>
                <a:gd name="T18" fmla="*/ 135 w 147"/>
                <a:gd name="T19" fmla="*/ 73 h 248"/>
                <a:gd name="T20" fmla="*/ 78 w 147"/>
                <a:gd name="T21" fmla="*/ 139 h 248"/>
                <a:gd name="T22" fmla="*/ 147 w 147"/>
                <a:gd name="T23" fmla="*/ 248 h 248"/>
                <a:gd name="T24" fmla="*/ 113 w 147"/>
                <a:gd name="T25"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248">
                  <a:moveTo>
                    <a:pt x="113" y="248"/>
                  </a:moveTo>
                  <a:lnTo>
                    <a:pt x="58" y="160"/>
                  </a:lnTo>
                  <a:lnTo>
                    <a:pt x="31" y="189"/>
                  </a:lnTo>
                  <a:lnTo>
                    <a:pt x="31" y="248"/>
                  </a:lnTo>
                  <a:lnTo>
                    <a:pt x="0" y="248"/>
                  </a:lnTo>
                  <a:lnTo>
                    <a:pt x="0" y="0"/>
                  </a:lnTo>
                  <a:lnTo>
                    <a:pt x="31" y="0"/>
                  </a:lnTo>
                  <a:lnTo>
                    <a:pt x="31" y="154"/>
                  </a:lnTo>
                  <a:lnTo>
                    <a:pt x="98" y="73"/>
                  </a:lnTo>
                  <a:lnTo>
                    <a:pt x="135" y="73"/>
                  </a:lnTo>
                  <a:lnTo>
                    <a:pt x="78" y="139"/>
                  </a:lnTo>
                  <a:lnTo>
                    <a:pt x="147" y="248"/>
                  </a:lnTo>
                  <a:lnTo>
                    <a:pt x="113" y="2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4" name="Freeform 85"/>
            <p:cNvSpPr>
              <a:spLocks/>
            </p:cNvSpPr>
            <p:nvPr/>
          </p:nvSpPr>
          <p:spPr bwMode="auto">
            <a:xfrm>
              <a:off x="5341" y="3202"/>
              <a:ext cx="25" cy="53"/>
            </a:xfrm>
            <a:custGeom>
              <a:avLst/>
              <a:gdLst>
                <a:gd name="T0" fmla="*/ 20 w 112"/>
                <a:gd name="T1" fmla="*/ 73 h 228"/>
                <a:gd name="T2" fmla="*/ 0 w 112"/>
                <a:gd name="T3" fmla="*/ 73 h 228"/>
                <a:gd name="T4" fmla="*/ 0 w 112"/>
                <a:gd name="T5" fmla="*/ 49 h 228"/>
                <a:gd name="T6" fmla="*/ 20 w 112"/>
                <a:gd name="T7" fmla="*/ 49 h 228"/>
                <a:gd name="T8" fmla="*/ 20 w 112"/>
                <a:gd name="T9" fmla="*/ 12 h 228"/>
                <a:gd name="T10" fmla="*/ 51 w 112"/>
                <a:gd name="T11" fmla="*/ 0 h 228"/>
                <a:gd name="T12" fmla="*/ 51 w 112"/>
                <a:gd name="T13" fmla="*/ 49 h 228"/>
                <a:gd name="T14" fmla="*/ 99 w 112"/>
                <a:gd name="T15" fmla="*/ 49 h 228"/>
                <a:gd name="T16" fmla="*/ 99 w 112"/>
                <a:gd name="T17" fmla="*/ 73 h 228"/>
                <a:gd name="T18" fmla="*/ 51 w 112"/>
                <a:gd name="T19" fmla="*/ 73 h 228"/>
                <a:gd name="T20" fmla="*/ 51 w 112"/>
                <a:gd name="T21" fmla="*/ 161 h 228"/>
                <a:gd name="T22" fmla="*/ 59 w 112"/>
                <a:gd name="T23" fmla="*/ 192 h 228"/>
                <a:gd name="T24" fmla="*/ 83 w 112"/>
                <a:gd name="T25" fmla="*/ 201 h 228"/>
                <a:gd name="T26" fmla="*/ 107 w 112"/>
                <a:gd name="T27" fmla="*/ 195 h 228"/>
                <a:gd name="T28" fmla="*/ 112 w 112"/>
                <a:gd name="T29" fmla="*/ 223 h 228"/>
                <a:gd name="T30" fmla="*/ 70 w 112"/>
                <a:gd name="T31" fmla="*/ 228 h 228"/>
                <a:gd name="T32" fmla="*/ 34 w 112"/>
                <a:gd name="T33" fmla="*/ 212 h 228"/>
                <a:gd name="T34" fmla="*/ 20 w 112"/>
                <a:gd name="T35" fmla="*/ 173 h 228"/>
                <a:gd name="T36" fmla="*/ 20 w 112"/>
                <a:gd name="T37" fmla="*/ 7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2" h="228">
                  <a:moveTo>
                    <a:pt x="20" y="73"/>
                  </a:moveTo>
                  <a:lnTo>
                    <a:pt x="0" y="73"/>
                  </a:lnTo>
                  <a:lnTo>
                    <a:pt x="0" y="49"/>
                  </a:lnTo>
                  <a:lnTo>
                    <a:pt x="20" y="49"/>
                  </a:lnTo>
                  <a:lnTo>
                    <a:pt x="20" y="12"/>
                  </a:lnTo>
                  <a:lnTo>
                    <a:pt x="51" y="0"/>
                  </a:lnTo>
                  <a:lnTo>
                    <a:pt x="51" y="49"/>
                  </a:lnTo>
                  <a:lnTo>
                    <a:pt x="99" y="49"/>
                  </a:lnTo>
                  <a:lnTo>
                    <a:pt x="99" y="73"/>
                  </a:lnTo>
                  <a:lnTo>
                    <a:pt x="51" y="73"/>
                  </a:lnTo>
                  <a:lnTo>
                    <a:pt x="51" y="161"/>
                  </a:lnTo>
                  <a:cubicBezTo>
                    <a:pt x="51" y="175"/>
                    <a:pt x="54" y="186"/>
                    <a:pt x="59" y="192"/>
                  </a:cubicBezTo>
                  <a:cubicBezTo>
                    <a:pt x="64" y="198"/>
                    <a:pt x="72" y="201"/>
                    <a:pt x="83" y="201"/>
                  </a:cubicBezTo>
                  <a:cubicBezTo>
                    <a:pt x="91" y="201"/>
                    <a:pt x="99" y="199"/>
                    <a:pt x="107" y="195"/>
                  </a:cubicBezTo>
                  <a:lnTo>
                    <a:pt x="112" y="223"/>
                  </a:lnTo>
                  <a:cubicBezTo>
                    <a:pt x="99" y="226"/>
                    <a:pt x="85" y="228"/>
                    <a:pt x="70" y="228"/>
                  </a:cubicBezTo>
                  <a:cubicBezTo>
                    <a:pt x="56" y="228"/>
                    <a:pt x="44" y="223"/>
                    <a:pt x="34" y="212"/>
                  </a:cubicBezTo>
                  <a:cubicBezTo>
                    <a:pt x="25" y="202"/>
                    <a:pt x="20" y="189"/>
                    <a:pt x="20" y="173"/>
                  </a:cubicBezTo>
                  <a:lnTo>
                    <a:pt x="20" y="7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5" name="Freeform 86"/>
            <p:cNvSpPr>
              <a:spLocks/>
            </p:cNvSpPr>
            <p:nvPr/>
          </p:nvSpPr>
          <p:spPr bwMode="auto">
            <a:xfrm>
              <a:off x="5372" y="3213"/>
              <a:ext cx="33" cy="42"/>
            </a:xfrm>
            <a:custGeom>
              <a:avLst/>
              <a:gdLst>
                <a:gd name="T0" fmla="*/ 31 w 143"/>
                <a:gd name="T1" fmla="*/ 0 h 179"/>
                <a:gd name="T2" fmla="*/ 31 w 143"/>
                <a:gd name="T3" fmla="*/ 112 h 179"/>
                <a:gd name="T4" fmla="*/ 67 w 143"/>
                <a:gd name="T5" fmla="*/ 152 h 179"/>
                <a:gd name="T6" fmla="*/ 95 w 143"/>
                <a:gd name="T7" fmla="*/ 144 h 179"/>
                <a:gd name="T8" fmla="*/ 112 w 143"/>
                <a:gd name="T9" fmla="*/ 123 h 179"/>
                <a:gd name="T10" fmla="*/ 112 w 143"/>
                <a:gd name="T11" fmla="*/ 0 h 179"/>
                <a:gd name="T12" fmla="*/ 143 w 143"/>
                <a:gd name="T13" fmla="*/ 0 h 179"/>
                <a:gd name="T14" fmla="*/ 143 w 143"/>
                <a:gd name="T15" fmla="*/ 175 h 179"/>
                <a:gd name="T16" fmla="*/ 112 w 143"/>
                <a:gd name="T17" fmla="*/ 175 h 179"/>
                <a:gd name="T18" fmla="*/ 112 w 143"/>
                <a:gd name="T19" fmla="*/ 151 h 179"/>
                <a:gd name="T20" fmla="*/ 91 w 143"/>
                <a:gd name="T21" fmla="*/ 170 h 179"/>
                <a:gd name="T22" fmla="*/ 60 w 143"/>
                <a:gd name="T23" fmla="*/ 179 h 179"/>
                <a:gd name="T24" fmla="*/ 15 w 143"/>
                <a:gd name="T25" fmla="*/ 162 h 179"/>
                <a:gd name="T26" fmla="*/ 0 w 143"/>
                <a:gd name="T27" fmla="*/ 115 h 179"/>
                <a:gd name="T28" fmla="*/ 0 w 143"/>
                <a:gd name="T29" fmla="*/ 0 h 179"/>
                <a:gd name="T30" fmla="*/ 31 w 143"/>
                <a:gd name="T3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179">
                  <a:moveTo>
                    <a:pt x="31" y="0"/>
                  </a:moveTo>
                  <a:lnTo>
                    <a:pt x="31" y="112"/>
                  </a:lnTo>
                  <a:cubicBezTo>
                    <a:pt x="31" y="139"/>
                    <a:pt x="43" y="152"/>
                    <a:pt x="67" y="152"/>
                  </a:cubicBezTo>
                  <a:cubicBezTo>
                    <a:pt x="77" y="152"/>
                    <a:pt x="86" y="149"/>
                    <a:pt x="95" y="144"/>
                  </a:cubicBezTo>
                  <a:cubicBezTo>
                    <a:pt x="103" y="138"/>
                    <a:pt x="109" y="131"/>
                    <a:pt x="112" y="123"/>
                  </a:cubicBezTo>
                  <a:lnTo>
                    <a:pt x="112" y="0"/>
                  </a:lnTo>
                  <a:lnTo>
                    <a:pt x="143" y="0"/>
                  </a:lnTo>
                  <a:lnTo>
                    <a:pt x="143" y="175"/>
                  </a:lnTo>
                  <a:lnTo>
                    <a:pt x="112" y="175"/>
                  </a:lnTo>
                  <a:lnTo>
                    <a:pt x="112" y="151"/>
                  </a:lnTo>
                  <a:cubicBezTo>
                    <a:pt x="108" y="158"/>
                    <a:pt x="101" y="164"/>
                    <a:pt x="91" y="170"/>
                  </a:cubicBezTo>
                  <a:cubicBezTo>
                    <a:pt x="80" y="176"/>
                    <a:pt x="70" y="179"/>
                    <a:pt x="60" y="179"/>
                  </a:cubicBezTo>
                  <a:cubicBezTo>
                    <a:pt x="40" y="179"/>
                    <a:pt x="26" y="173"/>
                    <a:pt x="15" y="162"/>
                  </a:cubicBezTo>
                  <a:cubicBezTo>
                    <a:pt x="5" y="151"/>
                    <a:pt x="0" y="135"/>
                    <a:pt x="0" y="115"/>
                  </a:cubicBezTo>
                  <a:lnTo>
                    <a:pt x="0" y="0"/>
                  </a:lnTo>
                  <a:lnTo>
                    <a:pt x="3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6" name="Freeform 87"/>
            <p:cNvSpPr>
              <a:spLocks/>
            </p:cNvSpPr>
            <p:nvPr/>
          </p:nvSpPr>
          <p:spPr bwMode="auto">
            <a:xfrm>
              <a:off x="5413" y="3212"/>
              <a:ext cx="25" cy="42"/>
            </a:xfrm>
            <a:custGeom>
              <a:avLst/>
              <a:gdLst>
                <a:gd name="T0" fmla="*/ 94 w 107"/>
                <a:gd name="T1" fmla="*/ 34 h 179"/>
                <a:gd name="T2" fmla="*/ 73 w 107"/>
                <a:gd name="T3" fmla="*/ 27 h 179"/>
                <a:gd name="T4" fmla="*/ 44 w 107"/>
                <a:gd name="T5" fmla="*/ 42 h 179"/>
                <a:gd name="T6" fmla="*/ 32 w 107"/>
                <a:gd name="T7" fmla="*/ 79 h 179"/>
                <a:gd name="T8" fmla="*/ 32 w 107"/>
                <a:gd name="T9" fmla="*/ 179 h 179"/>
                <a:gd name="T10" fmla="*/ 0 w 107"/>
                <a:gd name="T11" fmla="*/ 179 h 179"/>
                <a:gd name="T12" fmla="*/ 0 w 107"/>
                <a:gd name="T13" fmla="*/ 4 h 179"/>
                <a:gd name="T14" fmla="*/ 32 w 107"/>
                <a:gd name="T15" fmla="*/ 4 h 179"/>
                <a:gd name="T16" fmla="*/ 32 w 107"/>
                <a:gd name="T17" fmla="*/ 32 h 179"/>
                <a:gd name="T18" fmla="*/ 82 w 107"/>
                <a:gd name="T19" fmla="*/ 0 h 179"/>
                <a:gd name="T20" fmla="*/ 107 w 107"/>
                <a:gd name="T21" fmla="*/ 3 h 179"/>
                <a:gd name="T22" fmla="*/ 94 w 107"/>
                <a:gd name="T23" fmla="*/ 3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 h="179">
                  <a:moveTo>
                    <a:pt x="94" y="34"/>
                  </a:moveTo>
                  <a:cubicBezTo>
                    <a:pt x="87" y="29"/>
                    <a:pt x="80" y="27"/>
                    <a:pt x="73" y="27"/>
                  </a:cubicBezTo>
                  <a:cubicBezTo>
                    <a:pt x="62" y="27"/>
                    <a:pt x="52" y="32"/>
                    <a:pt x="44" y="42"/>
                  </a:cubicBezTo>
                  <a:cubicBezTo>
                    <a:pt x="36" y="52"/>
                    <a:pt x="32" y="64"/>
                    <a:pt x="32" y="79"/>
                  </a:cubicBezTo>
                  <a:lnTo>
                    <a:pt x="32" y="179"/>
                  </a:lnTo>
                  <a:lnTo>
                    <a:pt x="0" y="179"/>
                  </a:lnTo>
                  <a:lnTo>
                    <a:pt x="0" y="4"/>
                  </a:lnTo>
                  <a:lnTo>
                    <a:pt x="32" y="4"/>
                  </a:lnTo>
                  <a:lnTo>
                    <a:pt x="32" y="32"/>
                  </a:lnTo>
                  <a:cubicBezTo>
                    <a:pt x="43" y="11"/>
                    <a:pt x="60" y="0"/>
                    <a:pt x="82" y="0"/>
                  </a:cubicBezTo>
                  <a:cubicBezTo>
                    <a:pt x="88" y="0"/>
                    <a:pt x="96" y="1"/>
                    <a:pt x="107" y="3"/>
                  </a:cubicBezTo>
                  <a:lnTo>
                    <a:pt x="94"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7" name="Freeform 88"/>
            <p:cNvSpPr>
              <a:spLocks noEditPoints="1"/>
            </p:cNvSpPr>
            <p:nvPr/>
          </p:nvSpPr>
          <p:spPr bwMode="auto">
            <a:xfrm>
              <a:off x="5440" y="3192"/>
              <a:ext cx="34" cy="63"/>
            </a:xfrm>
            <a:custGeom>
              <a:avLst/>
              <a:gdLst>
                <a:gd name="T0" fmla="*/ 109 w 151"/>
                <a:gd name="T1" fmla="*/ 245 h 269"/>
                <a:gd name="T2" fmla="*/ 51 w 151"/>
                <a:gd name="T3" fmla="*/ 269 h 269"/>
                <a:gd name="T4" fmla="*/ 15 w 151"/>
                <a:gd name="T5" fmla="*/ 254 h 269"/>
                <a:gd name="T6" fmla="*/ 0 w 151"/>
                <a:gd name="T7" fmla="*/ 216 h 269"/>
                <a:gd name="T8" fmla="*/ 24 w 151"/>
                <a:gd name="T9" fmla="*/ 171 h 269"/>
                <a:gd name="T10" fmla="*/ 83 w 151"/>
                <a:gd name="T11" fmla="*/ 153 h 269"/>
                <a:gd name="T12" fmla="*/ 106 w 151"/>
                <a:gd name="T13" fmla="*/ 157 h 269"/>
                <a:gd name="T14" fmla="*/ 68 w 151"/>
                <a:gd name="T15" fmla="*/ 114 h 269"/>
                <a:gd name="T16" fmla="*/ 23 w 151"/>
                <a:gd name="T17" fmla="*/ 130 h 269"/>
                <a:gd name="T18" fmla="*/ 9 w 151"/>
                <a:gd name="T19" fmla="*/ 104 h 269"/>
                <a:gd name="T20" fmla="*/ 34 w 151"/>
                <a:gd name="T21" fmla="*/ 91 h 269"/>
                <a:gd name="T22" fmla="*/ 64 w 151"/>
                <a:gd name="T23" fmla="*/ 86 h 269"/>
                <a:gd name="T24" fmla="*/ 120 w 151"/>
                <a:gd name="T25" fmla="*/ 104 h 269"/>
                <a:gd name="T26" fmla="*/ 137 w 151"/>
                <a:gd name="T27" fmla="*/ 159 h 269"/>
                <a:gd name="T28" fmla="*/ 137 w 151"/>
                <a:gd name="T29" fmla="*/ 222 h 269"/>
                <a:gd name="T30" fmla="*/ 151 w 151"/>
                <a:gd name="T31" fmla="*/ 253 h 269"/>
                <a:gd name="T32" fmla="*/ 151 w 151"/>
                <a:gd name="T33" fmla="*/ 269 h 269"/>
                <a:gd name="T34" fmla="*/ 122 w 151"/>
                <a:gd name="T35" fmla="*/ 263 h 269"/>
                <a:gd name="T36" fmla="*/ 109 w 151"/>
                <a:gd name="T37" fmla="*/ 245 h 269"/>
                <a:gd name="T38" fmla="*/ 106 w 151"/>
                <a:gd name="T39" fmla="*/ 179 h 269"/>
                <a:gd name="T40" fmla="*/ 85 w 151"/>
                <a:gd name="T41" fmla="*/ 176 h 269"/>
                <a:gd name="T42" fmla="*/ 46 w 151"/>
                <a:gd name="T43" fmla="*/ 188 h 269"/>
                <a:gd name="T44" fmla="*/ 31 w 151"/>
                <a:gd name="T45" fmla="*/ 217 h 269"/>
                <a:gd name="T46" fmla="*/ 64 w 151"/>
                <a:gd name="T47" fmla="*/ 244 h 269"/>
                <a:gd name="T48" fmla="*/ 106 w 151"/>
                <a:gd name="T49" fmla="*/ 222 h 269"/>
                <a:gd name="T50" fmla="*/ 106 w 151"/>
                <a:gd name="T51" fmla="*/ 179 h 269"/>
                <a:gd name="T52" fmla="*/ 113 w 151"/>
                <a:gd name="T53" fmla="*/ 0 h 269"/>
                <a:gd name="T54" fmla="*/ 76 w 151"/>
                <a:gd name="T55" fmla="*/ 54 h 269"/>
                <a:gd name="T56" fmla="*/ 53 w 151"/>
                <a:gd name="T57" fmla="*/ 54 h 269"/>
                <a:gd name="T58" fmla="*/ 80 w 151"/>
                <a:gd name="T59" fmla="*/ 0 h 269"/>
                <a:gd name="T60" fmla="*/ 113 w 151"/>
                <a:gd name="T6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1" h="269">
                  <a:moveTo>
                    <a:pt x="109" y="245"/>
                  </a:moveTo>
                  <a:cubicBezTo>
                    <a:pt x="96" y="261"/>
                    <a:pt x="77" y="269"/>
                    <a:pt x="51" y="269"/>
                  </a:cubicBezTo>
                  <a:cubicBezTo>
                    <a:pt x="37" y="269"/>
                    <a:pt x="26" y="264"/>
                    <a:pt x="15" y="254"/>
                  </a:cubicBezTo>
                  <a:cubicBezTo>
                    <a:pt x="5" y="244"/>
                    <a:pt x="0" y="231"/>
                    <a:pt x="0" y="216"/>
                  </a:cubicBezTo>
                  <a:cubicBezTo>
                    <a:pt x="0" y="199"/>
                    <a:pt x="8" y="183"/>
                    <a:pt x="24" y="171"/>
                  </a:cubicBezTo>
                  <a:cubicBezTo>
                    <a:pt x="39" y="159"/>
                    <a:pt x="59" y="153"/>
                    <a:pt x="83" y="153"/>
                  </a:cubicBezTo>
                  <a:cubicBezTo>
                    <a:pt x="90" y="153"/>
                    <a:pt x="97" y="154"/>
                    <a:pt x="106" y="157"/>
                  </a:cubicBezTo>
                  <a:cubicBezTo>
                    <a:pt x="106" y="128"/>
                    <a:pt x="93" y="114"/>
                    <a:pt x="68" y="114"/>
                  </a:cubicBezTo>
                  <a:cubicBezTo>
                    <a:pt x="48" y="114"/>
                    <a:pt x="33" y="119"/>
                    <a:pt x="23" y="130"/>
                  </a:cubicBezTo>
                  <a:lnTo>
                    <a:pt x="9" y="104"/>
                  </a:lnTo>
                  <a:cubicBezTo>
                    <a:pt x="15" y="99"/>
                    <a:pt x="24" y="95"/>
                    <a:pt x="34" y="91"/>
                  </a:cubicBezTo>
                  <a:cubicBezTo>
                    <a:pt x="44" y="88"/>
                    <a:pt x="54" y="86"/>
                    <a:pt x="64" y="86"/>
                  </a:cubicBezTo>
                  <a:cubicBezTo>
                    <a:pt x="89" y="86"/>
                    <a:pt x="108" y="92"/>
                    <a:pt x="120" y="104"/>
                  </a:cubicBezTo>
                  <a:cubicBezTo>
                    <a:pt x="131" y="115"/>
                    <a:pt x="137" y="134"/>
                    <a:pt x="137" y="159"/>
                  </a:cubicBezTo>
                  <a:lnTo>
                    <a:pt x="137" y="222"/>
                  </a:lnTo>
                  <a:cubicBezTo>
                    <a:pt x="137" y="238"/>
                    <a:pt x="141" y="248"/>
                    <a:pt x="151" y="253"/>
                  </a:cubicBezTo>
                  <a:lnTo>
                    <a:pt x="151" y="269"/>
                  </a:lnTo>
                  <a:cubicBezTo>
                    <a:pt x="138" y="269"/>
                    <a:pt x="128" y="267"/>
                    <a:pt x="122" y="263"/>
                  </a:cubicBezTo>
                  <a:cubicBezTo>
                    <a:pt x="116" y="260"/>
                    <a:pt x="111" y="254"/>
                    <a:pt x="109" y="245"/>
                  </a:cubicBezTo>
                  <a:close/>
                  <a:moveTo>
                    <a:pt x="106" y="179"/>
                  </a:moveTo>
                  <a:cubicBezTo>
                    <a:pt x="96" y="177"/>
                    <a:pt x="89" y="176"/>
                    <a:pt x="85" y="176"/>
                  </a:cubicBezTo>
                  <a:cubicBezTo>
                    <a:pt x="69" y="176"/>
                    <a:pt x="56" y="180"/>
                    <a:pt x="46" y="188"/>
                  </a:cubicBezTo>
                  <a:cubicBezTo>
                    <a:pt x="36" y="196"/>
                    <a:pt x="31" y="206"/>
                    <a:pt x="31" y="217"/>
                  </a:cubicBezTo>
                  <a:cubicBezTo>
                    <a:pt x="31" y="235"/>
                    <a:pt x="42" y="244"/>
                    <a:pt x="64" y="244"/>
                  </a:cubicBezTo>
                  <a:cubicBezTo>
                    <a:pt x="79" y="244"/>
                    <a:pt x="93" y="237"/>
                    <a:pt x="106" y="222"/>
                  </a:cubicBezTo>
                  <a:lnTo>
                    <a:pt x="106" y="179"/>
                  </a:lnTo>
                  <a:close/>
                  <a:moveTo>
                    <a:pt x="113" y="0"/>
                  </a:moveTo>
                  <a:lnTo>
                    <a:pt x="76" y="54"/>
                  </a:lnTo>
                  <a:lnTo>
                    <a:pt x="53" y="54"/>
                  </a:lnTo>
                  <a:lnTo>
                    <a:pt x="80" y="0"/>
                  </a:lnTo>
                  <a:lnTo>
                    <a:pt x="11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8" name="Freeform 89"/>
            <p:cNvSpPr>
              <a:spLocks/>
            </p:cNvSpPr>
            <p:nvPr/>
          </p:nvSpPr>
          <p:spPr bwMode="auto">
            <a:xfrm>
              <a:off x="5481" y="3196"/>
              <a:ext cx="14" cy="59"/>
            </a:xfrm>
            <a:custGeom>
              <a:avLst/>
              <a:gdLst>
                <a:gd name="T0" fmla="*/ 0 w 61"/>
                <a:gd name="T1" fmla="*/ 199 h 252"/>
                <a:gd name="T2" fmla="*/ 0 w 61"/>
                <a:gd name="T3" fmla="*/ 0 h 252"/>
                <a:gd name="T4" fmla="*/ 31 w 61"/>
                <a:gd name="T5" fmla="*/ 0 h 252"/>
                <a:gd name="T6" fmla="*/ 31 w 61"/>
                <a:gd name="T7" fmla="*/ 193 h 252"/>
                <a:gd name="T8" fmla="*/ 39 w 61"/>
                <a:gd name="T9" fmla="*/ 216 h 252"/>
                <a:gd name="T10" fmla="*/ 61 w 61"/>
                <a:gd name="T11" fmla="*/ 224 h 252"/>
                <a:gd name="T12" fmla="*/ 61 w 61"/>
                <a:gd name="T13" fmla="*/ 252 h 252"/>
                <a:gd name="T14" fmla="*/ 0 w 61"/>
                <a:gd name="T15" fmla="*/ 199 h 2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252">
                  <a:moveTo>
                    <a:pt x="0" y="199"/>
                  </a:moveTo>
                  <a:lnTo>
                    <a:pt x="0" y="0"/>
                  </a:lnTo>
                  <a:lnTo>
                    <a:pt x="31" y="0"/>
                  </a:lnTo>
                  <a:lnTo>
                    <a:pt x="31" y="193"/>
                  </a:lnTo>
                  <a:cubicBezTo>
                    <a:pt x="31" y="203"/>
                    <a:pt x="34" y="210"/>
                    <a:pt x="39" y="216"/>
                  </a:cubicBezTo>
                  <a:cubicBezTo>
                    <a:pt x="45" y="221"/>
                    <a:pt x="52" y="224"/>
                    <a:pt x="61" y="224"/>
                  </a:cubicBezTo>
                  <a:lnTo>
                    <a:pt x="61" y="252"/>
                  </a:lnTo>
                  <a:cubicBezTo>
                    <a:pt x="20" y="252"/>
                    <a:pt x="0" y="234"/>
                    <a:pt x="0" y="19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9" name="Freeform 90"/>
            <p:cNvSpPr>
              <a:spLocks/>
            </p:cNvSpPr>
            <p:nvPr/>
          </p:nvSpPr>
          <p:spPr bwMode="auto">
            <a:xfrm>
              <a:off x="5502" y="3212"/>
              <a:ext cx="32" cy="42"/>
            </a:xfrm>
            <a:custGeom>
              <a:avLst/>
              <a:gdLst>
                <a:gd name="T0" fmla="*/ 108 w 140"/>
                <a:gd name="T1" fmla="*/ 179 h 179"/>
                <a:gd name="T2" fmla="*/ 108 w 140"/>
                <a:gd name="T3" fmla="*/ 77 h 179"/>
                <a:gd name="T4" fmla="*/ 100 w 140"/>
                <a:gd name="T5" fmla="*/ 38 h 179"/>
                <a:gd name="T6" fmla="*/ 72 w 140"/>
                <a:gd name="T7" fmla="*/ 27 h 179"/>
                <a:gd name="T8" fmla="*/ 49 w 140"/>
                <a:gd name="T9" fmla="*/ 33 h 179"/>
                <a:gd name="T10" fmla="*/ 31 w 140"/>
                <a:gd name="T11" fmla="*/ 49 h 179"/>
                <a:gd name="T12" fmla="*/ 31 w 140"/>
                <a:gd name="T13" fmla="*/ 179 h 179"/>
                <a:gd name="T14" fmla="*/ 0 w 140"/>
                <a:gd name="T15" fmla="*/ 179 h 179"/>
                <a:gd name="T16" fmla="*/ 0 w 140"/>
                <a:gd name="T17" fmla="*/ 4 h 179"/>
                <a:gd name="T18" fmla="*/ 22 w 140"/>
                <a:gd name="T19" fmla="*/ 4 h 179"/>
                <a:gd name="T20" fmla="*/ 31 w 140"/>
                <a:gd name="T21" fmla="*/ 26 h 179"/>
                <a:gd name="T22" fmla="*/ 82 w 140"/>
                <a:gd name="T23" fmla="*/ 0 h 179"/>
                <a:gd name="T24" fmla="*/ 140 w 140"/>
                <a:gd name="T25" fmla="*/ 71 h 179"/>
                <a:gd name="T26" fmla="*/ 140 w 140"/>
                <a:gd name="T27" fmla="*/ 179 h 179"/>
                <a:gd name="T28" fmla="*/ 108 w 140"/>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179">
                  <a:moveTo>
                    <a:pt x="108" y="179"/>
                  </a:moveTo>
                  <a:lnTo>
                    <a:pt x="108" y="77"/>
                  </a:lnTo>
                  <a:cubicBezTo>
                    <a:pt x="108" y="58"/>
                    <a:pt x="106" y="45"/>
                    <a:pt x="100" y="38"/>
                  </a:cubicBezTo>
                  <a:cubicBezTo>
                    <a:pt x="94" y="30"/>
                    <a:pt x="85" y="27"/>
                    <a:pt x="72" y="27"/>
                  </a:cubicBezTo>
                  <a:cubicBezTo>
                    <a:pt x="65" y="27"/>
                    <a:pt x="57" y="29"/>
                    <a:pt x="49" y="33"/>
                  </a:cubicBezTo>
                  <a:cubicBezTo>
                    <a:pt x="42" y="37"/>
                    <a:pt x="36" y="43"/>
                    <a:pt x="31" y="49"/>
                  </a:cubicBezTo>
                  <a:lnTo>
                    <a:pt x="31" y="179"/>
                  </a:lnTo>
                  <a:lnTo>
                    <a:pt x="0" y="179"/>
                  </a:lnTo>
                  <a:lnTo>
                    <a:pt x="0" y="4"/>
                  </a:lnTo>
                  <a:lnTo>
                    <a:pt x="22" y="4"/>
                  </a:lnTo>
                  <a:lnTo>
                    <a:pt x="31" y="26"/>
                  </a:lnTo>
                  <a:cubicBezTo>
                    <a:pt x="42" y="9"/>
                    <a:pt x="59" y="0"/>
                    <a:pt x="82" y="0"/>
                  </a:cubicBezTo>
                  <a:cubicBezTo>
                    <a:pt x="120" y="0"/>
                    <a:pt x="140" y="24"/>
                    <a:pt x="140" y="71"/>
                  </a:cubicBezTo>
                  <a:lnTo>
                    <a:pt x="140" y="179"/>
                  </a:lnTo>
                  <a:lnTo>
                    <a:pt x="108"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0" name="Freeform 91"/>
            <p:cNvSpPr>
              <a:spLocks noEditPoints="1"/>
            </p:cNvSpPr>
            <p:nvPr/>
          </p:nvSpPr>
          <p:spPr bwMode="auto">
            <a:xfrm>
              <a:off x="5541" y="3192"/>
              <a:ext cx="17" cy="62"/>
            </a:xfrm>
            <a:custGeom>
              <a:avLst/>
              <a:gdLst>
                <a:gd name="T0" fmla="*/ 25 w 76"/>
                <a:gd name="T1" fmla="*/ 265 h 265"/>
                <a:gd name="T2" fmla="*/ 25 w 76"/>
                <a:gd name="T3" fmla="*/ 116 h 265"/>
                <a:gd name="T4" fmla="*/ 0 w 76"/>
                <a:gd name="T5" fmla="*/ 116 h 265"/>
                <a:gd name="T6" fmla="*/ 0 w 76"/>
                <a:gd name="T7" fmla="*/ 90 h 265"/>
                <a:gd name="T8" fmla="*/ 56 w 76"/>
                <a:gd name="T9" fmla="*/ 90 h 265"/>
                <a:gd name="T10" fmla="*/ 56 w 76"/>
                <a:gd name="T11" fmla="*/ 265 h 265"/>
                <a:gd name="T12" fmla="*/ 25 w 76"/>
                <a:gd name="T13" fmla="*/ 265 h 265"/>
                <a:gd name="T14" fmla="*/ 76 w 76"/>
                <a:gd name="T15" fmla="*/ 0 h 265"/>
                <a:gd name="T16" fmla="*/ 39 w 76"/>
                <a:gd name="T17" fmla="*/ 54 h 265"/>
                <a:gd name="T18" fmla="*/ 16 w 76"/>
                <a:gd name="T19" fmla="*/ 54 h 265"/>
                <a:gd name="T20" fmla="*/ 44 w 76"/>
                <a:gd name="T21" fmla="*/ 0 h 265"/>
                <a:gd name="T22" fmla="*/ 76 w 76"/>
                <a:gd name="T23"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5">
                  <a:moveTo>
                    <a:pt x="25" y="265"/>
                  </a:moveTo>
                  <a:lnTo>
                    <a:pt x="25" y="116"/>
                  </a:lnTo>
                  <a:lnTo>
                    <a:pt x="0" y="116"/>
                  </a:lnTo>
                  <a:lnTo>
                    <a:pt x="0" y="90"/>
                  </a:lnTo>
                  <a:lnTo>
                    <a:pt x="56" y="90"/>
                  </a:lnTo>
                  <a:lnTo>
                    <a:pt x="56" y="265"/>
                  </a:lnTo>
                  <a:lnTo>
                    <a:pt x="25" y="265"/>
                  </a:lnTo>
                  <a:close/>
                  <a:moveTo>
                    <a:pt x="76" y="0"/>
                  </a:moveTo>
                  <a:lnTo>
                    <a:pt x="39" y="54"/>
                  </a:lnTo>
                  <a:lnTo>
                    <a:pt x="16" y="54"/>
                  </a:lnTo>
                  <a:lnTo>
                    <a:pt x="44"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1" name="Freeform 92"/>
            <p:cNvSpPr>
              <a:spLocks noEditPoints="1"/>
            </p:cNvSpPr>
            <p:nvPr/>
          </p:nvSpPr>
          <p:spPr bwMode="auto">
            <a:xfrm>
              <a:off x="5585" y="3212"/>
              <a:ext cx="35" cy="43"/>
            </a:xfrm>
            <a:custGeom>
              <a:avLst/>
              <a:gdLst>
                <a:gd name="T0" fmla="*/ 109 w 151"/>
                <a:gd name="T1" fmla="*/ 159 h 183"/>
                <a:gd name="T2" fmla="*/ 51 w 151"/>
                <a:gd name="T3" fmla="*/ 183 h 183"/>
                <a:gd name="T4" fmla="*/ 15 w 151"/>
                <a:gd name="T5" fmla="*/ 168 h 183"/>
                <a:gd name="T6" fmla="*/ 0 w 151"/>
                <a:gd name="T7" fmla="*/ 130 h 183"/>
                <a:gd name="T8" fmla="*/ 24 w 151"/>
                <a:gd name="T9" fmla="*/ 85 h 183"/>
                <a:gd name="T10" fmla="*/ 83 w 151"/>
                <a:gd name="T11" fmla="*/ 67 h 183"/>
                <a:gd name="T12" fmla="*/ 106 w 151"/>
                <a:gd name="T13" fmla="*/ 71 h 183"/>
                <a:gd name="T14" fmla="*/ 68 w 151"/>
                <a:gd name="T15" fmla="*/ 28 h 183"/>
                <a:gd name="T16" fmla="*/ 23 w 151"/>
                <a:gd name="T17" fmla="*/ 44 h 183"/>
                <a:gd name="T18" fmla="*/ 9 w 151"/>
                <a:gd name="T19" fmla="*/ 18 h 183"/>
                <a:gd name="T20" fmla="*/ 34 w 151"/>
                <a:gd name="T21" fmla="*/ 5 h 183"/>
                <a:gd name="T22" fmla="*/ 64 w 151"/>
                <a:gd name="T23" fmla="*/ 0 h 183"/>
                <a:gd name="T24" fmla="*/ 120 w 151"/>
                <a:gd name="T25" fmla="*/ 18 h 183"/>
                <a:gd name="T26" fmla="*/ 137 w 151"/>
                <a:gd name="T27" fmla="*/ 73 h 183"/>
                <a:gd name="T28" fmla="*/ 137 w 151"/>
                <a:gd name="T29" fmla="*/ 136 h 183"/>
                <a:gd name="T30" fmla="*/ 151 w 151"/>
                <a:gd name="T31" fmla="*/ 167 h 183"/>
                <a:gd name="T32" fmla="*/ 151 w 151"/>
                <a:gd name="T33" fmla="*/ 183 h 183"/>
                <a:gd name="T34" fmla="*/ 122 w 151"/>
                <a:gd name="T35" fmla="*/ 177 h 183"/>
                <a:gd name="T36" fmla="*/ 109 w 151"/>
                <a:gd name="T37" fmla="*/ 159 h 183"/>
                <a:gd name="T38" fmla="*/ 106 w 151"/>
                <a:gd name="T39" fmla="*/ 93 h 183"/>
                <a:gd name="T40" fmla="*/ 85 w 151"/>
                <a:gd name="T41" fmla="*/ 90 h 183"/>
                <a:gd name="T42" fmla="*/ 46 w 151"/>
                <a:gd name="T43" fmla="*/ 102 h 183"/>
                <a:gd name="T44" fmla="*/ 31 w 151"/>
                <a:gd name="T45" fmla="*/ 131 h 183"/>
                <a:gd name="T46" fmla="*/ 64 w 151"/>
                <a:gd name="T47" fmla="*/ 158 h 183"/>
                <a:gd name="T48" fmla="*/ 106 w 151"/>
                <a:gd name="T49" fmla="*/ 136 h 183"/>
                <a:gd name="T50" fmla="*/ 106 w 151"/>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1" h="183">
                  <a:moveTo>
                    <a:pt x="109" y="159"/>
                  </a:moveTo>
                  <a:cubicBezTo>
                    <a:pt x="96" y="175"/>
                    <a:pt x="77" y="183"/>
                    <a:pt x="51" y="183"/>
                  </a:cubicBezTo>
                  <a:cubicBezTo>
                    <a:pt x="38" y="183"/>
                    <a:pt x="26" y="178"/>
                    <a:pt x="15" y="168"/>
                  </a:cubicBezTo>
                  <a:cubicBezTo>
                    <a:pt x="5" y="158"/>
                    <a:pt x="0" y="145"/>
                    <a:pt x="0" y="130"/>
                  </a:cubicBezTo>
                  <a:cubicBezTo>
                    <a:pt x="0" y="113"/>
                    <a:pt x="8" y="97"/>
                    <a:pt x="24" y="85"/>
                  </a:cubicBezTo>
                  <a:cubicBezTo>
                    <a:pt x="39" y="73"/>
                    <a:pt x="59" y="67"/>
                    <a:pt x="83" y="67"/>
                  </a:cubicBezTo>
                  <a:cubicBezTo>
                    <a:pt x="90" y="67"/>
                    <a:pt x="97" y="68"/>
                    <a:pt x="106" y="71"/>
                  </a:cubicBezTo>
                  <a:cubicBezTo>
                    <a:pt x="106" y="42"/>
                    <a:pt x="93" y="28"/>
                    <a:pt x="68" y="28"/>
                  </a:cubicBezTo>
                  <a:cubicBezTo>
                    <a:pt x="48" y="28"/>
                    <a:pt x="33" y="33"/>
                    <a:pt x="23" y="44"/>
                  </a:cubicBezTo>
                  <a:lnTo>
                    <a:pt x="9" y="18"/>
                  </a:lnTo>
                  <a:cubicBezTo>
                    <a:pt x="15" y="13"/>
                    <a:pt x="24" y="9"/>
                    <a:pt x="34" y="5"/>
                  </a:cubicBezTo>
                  <a:cubicBezTo>
                    <a:pt x="44" y="2"/>
                    <a:pt x="54" y="0"/>
                    <a:pt x="64" y="0"/>
                  </a:cubicBezTo>
                  <a:cubicBezTo>
                    <a:pt x="89" y="0"/>
                    <a:pt x="108" y="6"/>
                    <a:pt x="120" y="18"/>
                  </a:cubicBezTo>
                  <a:cubicBezTo>
                    <a:pt x="131" y="29"/>
                    <a:pt x="137" y="48"/>
                    <a:pt x="137" y="73"/>
                  </a:cubicBezTo>
                  <a:lnTo>
                    <a:pt x="137" y="136"/>
                  </a:lnTo>
                  <a:cubicBezTo>
                    <a:pt x="137" y="152"/>
                    <a:pt x="141" y="162"/>
                    <a:pt x="151" y="167"/>
                  </a:cubicBezTo>
                  <a:lnTo>
                    <a:pt x="151" y="183"/>
                  </a:lnTo>
                  <a:cubicBezTo>
                    <a:pt x="138" y="183"/>
                    <a:pt x="128" y="181"/>
                    <a:pt x="122" y="177"/>
                  </a:cubicBezTo>
                  <a:cubicBezTo>
                    <a:pt x="116" y="174"/>
                    <a:pt x="111" y="168"/>
                    <a:pt x="109" y="159"/>
                  </a:cubicBezTo>
                  <a:close/>
                  <a:moveTo>
                    <a:pt x="106" y="93"/>
                  </a:moveTo>
                  <a:cubicBezTo>
                    <a:pt x="96" y="91"/>
                    <a:pt x="89" y="90"/>
                    <a:pt x="85" y="90"/>
                  </a:cubicBezTo>
                  <a:cubicBezTo>
                    <a:pt x="69" y="90"/>
                    <a:pt x="56" y="94"/>
                    <a:pt x="46" y="102"/>
                  </a:cubicBezTo>
                  <a:cubicBezTo>
                    <a:pt x="36" y="110"/>
                    <a:pt x="31" y="120"/>
                    <a:pt x="31" y="131"/>
                  </a:cubicBezTo>
                  <a:cubicBezTo>
                    <a:pt x="31" y="149"/>
                    <a:pt x="42" y="158"/>
                    <a:pt x="64" y="158"/>
                  </a:cubicBezTo>
                  <a:cubicBezTo>
                    <a:pt x="80" y="158"/>
                    <a:pt x="94" y="151"/>
                    <a:pt x="106" y="136"/>
                  </a:cubicBezTo>
                  <a:lnTo>
                    <a:pt x="106"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2" name="Freeform 93"/>
            <p:cNvSpPr>
              <a:spLocks noEditPoints="1"/>
            </p:cNvSpPr>
            <p:nvPr/>
          </p:nvSpPr>
          <p:spPr bwMode="auto">
            <a:xfrm>
              <a:off x="5648" y="3198"/>
              <a:ext cx="13" cy="56"/>
            </a:xfrm>
            <a:custGeom>
              <a:avLst/>
              <a:gdLst>
                <a:gd name="T0" fmla="*/ 41 w 60"/>
                <a:gd name="T1" fmla="*/ 0 h 242"/>
                <a:gd name="T2" fmla="*/ 55 w 60"/>
                <a:gd name="T3" fmla="*/ 6 h 242"/>
                <a:gd name="T4" fmla="*/ 60 w 60"/>
                <a:gd name="T5" fmla="*/ 19 h 242"/>
                <a:gd name="T6" fmla="*/ 55 w 60"/>
                <a:gd name="T7" fmla="*/ 33 h 242"/>
                <a:gd name="T8" fmla="*/ 41 w 60"/>
                <a:gd name="T9" fmla="*/ 39 h 242"/>
                <a:gd name="T10" fmla="*/ 27 w 60"/>
                <a:gd name="T11" fmla="*/ 33 h 242"/>
                <a:gd name="T12" fmla="*/ 22 w 60"/>
                <a:gd name="T13" fmla="*/ 19 h 242"/>
                <a:gd name="T14" fmla="*/ 27 w 60"/>
                <a:gd name="T15" fmla="*/ 6 h 242"/>
                <a:gd name="T16" fmla="*/ 41 w 60"/>
                <a:gd name="T17" fmla="*/ 0 h 242"/>
                <a:gd name="T18" fmla="*/ 24 w 60"/>
                <a:gd name="T19" fmla="*/ 242 h 242"/>
                <a:gd name="T20" fmla="*/ 24 w 60"/>
                <a:gd name="T21" fmla="*/ 93 h 242"/>
                <a:gd name="T22" fmla="*/ 0 w 60"/>
                <a:gd name="T23" fmla="*/ 93 h 242"/>
                <a:gd name="T24" fmla="*/ 0 w 60"/>
                <a:gd name="T25" fmla="*/ 67 h 242"/>
                <a:gd name="T26" fmla="*/ 55 w 60"/>
                <a:gd name="T27" fmla="*/ 67 h 242"/>
                <a:gd name="T28" fmla="*/ 55 w 60"/>
                <a:gd name="T29" fmla="*/ 242 h 242"/>
                <a:gd name="T30" fmla="*/ 24 w 60"/>
                <a:gd name="T31"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242">
                  <a:moveTo>
                    <a:pt x="41" y="0"/>
                  </a:moveTo>
                  <a:cubicBezTo>
                    <a:pt x="46" y="0"/>
                    <a:pt x="51" y="2"/>
                    <a:pt x="55" y="6"/>
                  </a:cubicBezTo>
                  <a:cubicBezTo>
                    <a:pt x="59" y="10"/>
                    <a:pt x="60" y="14"/>
                    <a:pt x="60" y="19"/>
                  </a:cubicBezTo>
                  <a:cubicBezTo>
                    <a:pt x="60" y="25"/>
                    <a:pt x="59" y="29"/>
                    <a:pt x="55" y="33"/>
                  </a:cubicBezTo>
                  <a:cubicBezTo>
                    <a:pt x="51" y="37"/>
                    <a:pt x="46" y="39"/>
                    <a:pt x="41" y="39"/>
                  </a:cubicBezTo>
                  <a:cubicBezTo>
                    <a:pt x="36" y="39"/>
                    <a:pt x="31" y="37"/>
                    <a:pt x="27" y="33"/>
                  </a:cubicBezTo>
                  <a:cubicBezTo>
                    <a:pt x="24" y="29"/>
                    <a:pt x="22" y="25"/>
                    <a:pt x="22" y="19"/>
                  </a:cubicBezTo>
                  <a:cubicBezTo>
                    <a:pt x="22" y="14"/>
                    <a:pt x="24" y="9"/>
                    <a:pt x="27" y="6"/>
                  </a:cubicBezTo>
                  <a:cubicBezTo>
                    <a:pt x="31" y="2"/>
                    <a:pt x="36" y="0"/>
                    <a:pt x="41" y="0"/>
                  </a:cubicBezTo>
                  <a:close/>
                  <a:moveTo>
                    <a:pt x="24" y="242"/>
                  </a:moveTo>
                  <a:lnTo>
                    <a:pt x="24" y="93"/>
                  </a:lnTo>
                  <a:lnTo>
                    <a:pt x="0" y="93"/>
                  </a:lnTo>
                  <a:lnTo>
                    <a:pt x="0" y="67"/>
                  </a:lnTo>
                  <a:lnTo>
                    <a:pt x="55" y="67"/>
                  </a:lnTo>
                  <a:lnTo>
                    <a:pt x="55" y="242"/>
                  </a:lnTo>
                  <a:lnTo>
                    <a:pt x="24" y="2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3" name="Freeform 94"/>
            <p:cNvSpPr>
              <a:spLocks/>
            </p:cNvSpPr>
            <p:nvPr/>
          </p:nvSpPr>
          <p:spPr bwMode="auto">
            <a:xfrm>
              <a:off x="5670" y="3212"/>
              <a:ext cx="32" cy="42"/>
            </a:xfrm>
            <a:custGeom>
              <a:avLst/>
              <a:gdLst>
                <a:gd name="T0" fmla="*/ 109 w 140"/>
                <a:gd name="T1" fmla="*/ 179 h 179"/>
                <a:gd name="T2" fmla="*/ 109 w 140"/>
                <a:gd name="T3" fmla="*/ 77 h 179"/>
                <a:gd name="T4" fmla="*/ 100 w 140"/>
                <a:gd name="T5" fmla="*/ 38 h 179"/>
                <a:gd name="T6" fmla="*/ 72 w 140"/>
                <a:gd name="T7" fmla="*/ 27 h 179"/>
                <a:gd name="T8" fmla="*/ 49 w 140"/>
                <a:gd name="T9" fmla="*/ 33 h 179"/>
                <a:gd name="T10" fmla="*/ 31 w 140"/>
                <a:gd name="T11" fmla="*/ 49 h 179"/>
                <a:gd name="T12" fmla="*/ 31 w 140"/>
                <a:gd name="T13" fmla="*/ 179 h 179"/>
                <a:gd name="T14" fmla="*/ 0 w 140"/>
                <a:gd name="T15" fmla="*/ 179 h 179"/>
                <a:gd name="T16" fmla="*/ 0 w 140"/>
                <a:gd name="T17" fmla="*/ 4 h 179"/>
                <a:gd name="T18" fmla="*/ 22 w 140"/>
                <a:gd name="T19" fmla="*/ 4 h 179"/>
                <a:gd name="T20" fmla="*/ 31 w 140"/>
                <a:gd name="T21" fmla="*/ 26 h 179"/>
                <a:gd name="T22" fmla="*/ 82 w 140"/>
                <a:gd name="T23" fmla="*/ 0 h 179"/>
                <a:gd name="T24" fmla="*/ 140 w 140"/>
                <a:gd name="T25" fmla="*/ 71 h 179"/>
                <a:gd name="T26" fmla="*/ 140 w 140"/>
                <a:gd name="T27" fmla="*/ 179 h 179"/>
                <a:gd name="T28" fmla="*/ 109 w 140"/>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179">
                  <a:moveTo>
                    <a:pt x="109" y="179"/>
                  </a:moveTo>
                  <a:lnTo>
                    <a:pt x="109" y="77"/>
                  </a:lnTo>
                  <a:cubicBezTo>
                    <a:pt x="109" y="58"/>
                    <a:pt x="106" y="45"/>
                    <a:pt x="100" y="38"/>
                  </a:cubicBezTo>
                  <a:cubicBezTo>
                    <a:pt x="94" y="30"/>
                    <a:pt x="85" y="27"/>
                    <a:pt x="72" y="27"/>
                  </a:cubicBezTo>
                  <a:cubicBezTo>
                    <a:pt x="65" y="27"/>
                    <a:pt x="57" y="29"/>
                    <a:pt x="49" y="33"/>
                  </a:cubicBezTo>
                  <a:cubicBezTo>
                    <a:pt x="42" y="37"/>
                    <a:pt x="36" y="43"/>
                    <a:pt x="31" y="49"/>
                  </a:cubicBezTo>
                  <a:lnTo>
                    <a:pt x="31" y="179"/>
                  </a:lnTo>
                  <a:lnTo>
                    <a:pt x="0" y="179"/>
                  </a:lnTo>
                  <a:lnTo>
                    <a:pt x="0" y="4"/>
                  </a:lnTo>
                  <a:lnTo>
                    <a:pt x="22" y="4"/>
                  </a:lnTo>
                  <a:lnTo>
                    <a:pt x="31" y="26"/>
                  </a:lnTo>
                  <a:cubicBezTo>
                    <a:pt x="42" y="9"/>
                    <a:pt x="59" y="0"/>
                    <a:pt x="82" y="0"/>
                  </a:cubicBezTo>
                  <a:cubicBezTo>
                    <a:pt x="120" y="0"/>
                    <a:pt x="140" y="24"/>
                    <a:pt x="140" y="71"/>
                  </a:cubicBezTo>
                  <a:lnTo>
                    <a:pt x="140" y="179"/>
                  </a:lnTo>
                  <a:lnTo>
                    <a:pt x="109"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4" name="Freeform 95"/>
            <p:cNvSpPr>
              <a:spLocks/>
            </p:cNvSpPr>
            <p:nvPr/>
          </p:nvSpPr>
          <p:spPr bwMode="auto">
            <a:xfrm>
              <a:off x="5706" y="3213"/>
              <a:ext cx="37" cy="42"/>
            </a:xfrm>
            <a:custGeom>
              <a:avLst/>
              <a:gdLst>
                <a:gd name="T0" fmla="*/ 84 w 161"/>
                <a:gd name="T1" fmla="*/ 180 h 180"/>
                <a:gd name="T2" fmla="*/ 76 w 161"/>
                <a:gd name="T3" fmla="*/ 180 h 180"/>
                <a:gd name="T4" fmla="*/ 0 w 161"/>
                <a:gd name="T5" fmla="*/ 0 h 180"/>
                <a:gd name="T6" fmla="*/ 35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6" y="180"/>
                  </a:lnTo>
                  <a:lnTo>
                    <a:pt x="0" y="0"/>
                  </a:lnTo>
                  <a:lnTo>
                    <a:pt x="35"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5" name="Freeform 96"/>
            <p:cNvSpPr>
              <a:spLocks noEditPoints="1"/>
            </p:cNvSpPr>
            <p:nvPr/>
          </p:nvSpPr>
          <p:spPr bwMode="auto">
            <a:xfrm>
              <a:off x="5745" y="3212"/>
              <a:ext cx="37" cy="43"/>
            </a:xfrm>
            <a:custGeom>
              <a:avLst/>
              <a:gdLst>
                <a:gd name="T0" fmla="*/ 160 w 162"/>
                <a:gd name="T1" fmla="*/ 95 h 183"/>
                <a:gd name="T2" fmla="*/ 33 w 162"/>
                <a:gd name="T3" fmla="*/ 95 h 183"/>
                <a:gd name="T4" fmla="*/ 50 w 162"/>
                <a:gd name="T5" fmla="*/ 142 h 183"/>
                <a:gd name="T6" fmla="*/ 88 w 162"/>
                <a:gd name="T7" fmla="*/ 156 h 183"/>
                <a:gd name="T8" fmla="*/ 133 w 162"/>
                <a:gd name="T9" fmla="*/ 141 h 183"/>
                <a:gd name="T10" fmla="*/ 146 w 162"/>
                <a:gd name="T11" fmla="*/ 163 h 183"/>
                <a:gd name="T12" fmla="*/ 124 w 162"/>
                <a:gd name="T13" fmla="*/ 176 h 183"/>
                <a:gd name="T14" fmla="*/ 82 w 162"/>
                <a:gd name="T15" fmla="*/ 183 h 183"/>
                <a:gd name="T16" fmla="*/ 26 w 162"/>
                <a:gd name="T17" fmla="*/ 160 h 183"/>
                <a:gd name="T18" fmla="*/ 0 w 162"/>
                <a:gd name="T19" fmla="*/ 94 h 183"/>
                <a:gd name="T20" fmla="*/ 27 w 162"/>
                <a:gd name="T21" fmla="*/ 24 h 183"/>
                <a:gd name="T22" fmla="*/ 83 w 162"/>
                <a:gd name="T23" fmla="*/ 0 h 183"/>
                <a:gd name="T24" fmla="*/ 142 w 162"/>
                <a:gd name="T25" fmla="*/ 22 h 183"/>
                <a:gd name="T26" fmla="*/ 162 w 162"/>
                <a:gd name="T27" fmla="*/ 75 h 183"/>
                <a:gd name="T28" fmla="*/ 160 w 162"/>
                <a:gd name="T29" fmla="*/ 95 h 183"/>
                <a:gd name="T30" fmla="*/ 84 w 162"/>
                <a:gd name="T31" fmla="*/ 27 h 183"/>
                <a:gd name="T32" fmla="*/ 49 w 162"/>
                <a:gd name="T33" fmla="*/ 40 h 183"/>
                <a:gd name="T34" fmla="*/ 34 w 162"/>
                <a:gd name="T35" fmla="*/ 72 h 183"/>
                <a:gd name="T36" fmla="*/ 131 w 162"/>
                <a:gd name="T37" fmla="*/ 72 h 183"/>
                <a:gd name="T38" fmla="*/ 120 w 162"/>
                <a:gd name="T39" fmla="*/ 40 h 183"/>
                <a:gd name="T40" fmla="*/ 84 w 162"/>
                <a:gd name="T41" fmla="*/ 27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2" h="183">
                  <a:moveTo>
                    <a:pt x="160" y="95"/>
                  </a:moveTo>
                  <a:lnTo>
                    <a:pt x="33" y="95"/>
                  </a:lnTo>
                  <a:cubicBezTo>
                    <a:pt x="33" y="115"/>
                    <a:pt x="39" y="131"/>
                    <a:pt x="50" y="142"/>
                  </a:cubicBezTo>
                  <a:cubicBezTo>
                    <a:pt x="60" y="152"/>
                    <a:pt x="73" y="156"/>
                    <a:pt x="88" y="156"/>
                  </a:cubicBezTo>
                  <a:cubicBezTo>
                    <a:pt x="106" y="156"/>
                    <a:pt x="121" y="151"/>
                    <a:pt x="133" y="141"/>
                  </a:cubicBezTo>
                  <a:lnTo>
                    <a:pt x="146" y="163"/>
                  </a:lnTo>
                  <a:cubicBezTo>
                    <a:pt x="141" y="168"/>
                    <a:pt x="134" y="172"/>
                    <a:pt x="124" y="176"/>
                  </a:cubicBezTo>
                  <a:cubicBezTo>
                    <a:pt x="112" y="180"/>
                    <a:pt x="98" y="183"/>
                    <a:pt x="82" y="183"/>
                  </a:cubicBezTo>
                  <a:cubicBezTo>
                    <a:pt x="60" y="183"/>
                    <a:pt x="42" y="175"/>
                    <a:pt x="26" y="160"/>
                  </a:cubicBezTo>
                  <a:cubicBezTo>
                    <a:pt x="9" y="144"/>
                    <a:pt x="0" y="121"/>
                    <a:pt x="0" y="94"/>
                  </a:cubicBezTo>
                  <a:cubicBezTo>
                    <a:pt x="0" y="65"/>
                    <a:pt x="9" y="41"/>
                    <a:pt x="27" y="24"/>
                  </a:cubicBezTo>
                  <a:cubicBezTo>
                    <a:pt x="42" y="8"/>
                    <a:pt x="61" y="0"/>
                    <a:pt x="83" y="0"/>
                  </a:cubicBezTo>
                  <a:cubicBezTo>
                    <a:pt x="108" y="0"/>
                    <a:pt x="127" y="7"/>
                    <a:pt x="142" y="22"/>
                  </a:cubicBezTo>
                  <a:cubicBezTo>
                    <a:pt x="155" y="35"/>
                    <a:pt x="162" y="53"/>
                    <a:pt x="162" y="75"/>
                  </a:cubicBezTo>
                  <a:cubicBezTo>
                    <a:pt x="162" y="82"/>
                    <a:pt x="162" y="89"/>
                    <a:pt x="160" y="95"/>
                  </a:cubicBezTo>
                  <a:close/>
                  <a:moveTo>
                    <a:pt x="84" y="27"/>
                  </a:moveTo>
                  <a:cubicBezTo>
                    <a:pt x="70" y="27"/>
                    <a:pt x="59" y="31"/>
                    <a:pt x="49" y="40"/>
                  </a:cubicBezTo>
                  <a:cubicBezTo>
                    <a:pt x="40" y="49"/>
                    <a:pt x="35" y="59"/>
                    <a:pt x="34" y="72"/>
                  </a:cubicBezTo>
                  <a:lnTo>
                    <a:pt x="131" y="72"/>
                  </a:lnTo>
                  <a:cubicBezTo>
                    <a:pt x="131" y="59"/>
                    <a:pt x="127" y="49"/>
                    <a:pt x="120" y="40"/>
                  </a:cubicBezTo>
                  <a:cubicBezTo>
                    <a:pt x="111" y="31"/>
                    <a:pt x="99" y="27"/>
                    <a:pt x="84" y="2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6" name="Freeform 97"/>
            <p:cNvSpPr>
              <a:spLocks/>
            </p:cNvSpPr>
            <p:nvPr/>
          </p:nvSpPr>
          <p:spPr bwMode="auto">
            <a:xfrm>
              <a:off x="5786" y="3212"/>
              <a:ext cx="26" cy="43"/>
            </a:xfrm>
            <a:custGeom>
              <a:avLst/>
              <a:gdLst>
                <a:gd name="T0" fmla="*/ 0 w 115"/>
                <a:gd name="T1" fmla="*/ 169 h 183"/>
                <a:gd name="T2" fmla="*/ 11 w 115"/>
                <a:gd name="T3" fmla="*/ 139 h 183"/>
                <a:gd name="T4" fmla="*/ 53 w 115"/>
                <a:gd name="T5" fmla="*/ 156 h 183"/>
                <a:gd name="T6" fmla="*/ 82 w 115"/>
                <a:gd name="T7" fmla="*/ 132 h 183"/>
                <a:gd name="T8" fmla="*/ 54 w 115"/>
                <a:gd name="T9" fmla="*/ 102 h 183"/>
                <a:gd name="T10" fmla="*/ 25 w 115"/>
                <a:gd name="T11" fmla="*/ 87 h 183"/>
                <a:gd name="T12" fmla="*/ 12 w 115"/>
                <a:gd name="T13" fmla="*/ 76 h 183"/>
                <a:gd name="T14" fmla="*/ 4 w 115"/>
                <a:gd name="T15" fmla="*/ 62 h 183"/>
                <a:gd name="T16" fmla="*/ 1 w 115"/>
                <a:gd name="T17" fmla="*/ 46 h 183"/>
                <a:gd name="T18" fmla="*/ 17 w 115"/>
                <a:gd name="T19" fmla="*/ 12 h 183"/>
                <a:gd name="T20" fmla="*/ 58 w 115"/>
                <a:gd name="T21" fmla="*/ 0 h 183"/>
                <a:gd name="T22" fmla="*/ 107 w 115"/>
                <a:gd name="T23" fmla="*/ 12 h 183"/>
                <a:gd name="T24" fmla="*/ 98 w 115"/>
                <a:gd name="T25" fmla="*/ 41 h 183"/>
                <a:gd name="T26" fmla="*/ 61 w 115"/>
                <a:gd name="T27" fmla="*/ 27 h 183"/>
                <a:gd name="T28" fmla="*/ 42 w 115"/>
                <a:gd name="T29" fmla="*/ 32 h 183"/>
                <a:gd name="T30" fmla="*/ 34 w 115"/>
                <a:gd name="T31" fmla="*/ 45 h 183"/>
                <a:gd name="T32" fmla="*/ 53 w 115"/>
                <a:gd name="T33" fmla="*/ 71 h 183"/>
                <a:gd name="T34" fmla="*/ 76 w 115"/>
                <a:gd name="T35" fmla="*/ 81 h 183"/>
                <a:gd name="T36" fmla="*/ 106 w 115"/>
                <a:gd name="T37" fmla="*/ 102 h 183"/>
                <a:gd name="T38" fmla="*/ 115 w 115"/>
                <a:gd name="T39" fmla="*/ 132 h 183"/>
                <a:gd name="T40" fmla="*/ 98 w 115"/>
                <a:gd name="T41" fmla="*/ 169 h 183"/>
                <a:gd name="T42" fmla="*/ 52 w 115"/>
                <a:gd name="T43" fmla="*/ 183 h 183"/>
                <a:gd name="T44" fmla="*/ 0 w 115"/>
                <a:gd name="T45" fmla="*/ 16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183">
                  <a:moveTo>
                    <a:pt x="0" y="169"/>
                  </a:moveTo>
                  <a:lnTo>
                    <a:pt x="11" y="139"/>
                  </a:lnTo>
                  <a:cubicBezTo>
                    <a:pt x="29" y="151"/>
                    <a:pt x="43" y="156"/>
                    <a:pt x="53" y="156"/>
                  </a:cubicBezTo>
                  <a:cubicBezTo>
                    <a:pt x="73" y="156"/>
                    <a:pt x="82" y="148"/>
                    <a:pt x="82" y="132"/>
                  </a:cubicBezTo>
                  <a:cubicBezTo>
                    <a:pt x="82" y="121"/>
                    <a:pt x="73" y="111"/>
                    <a:pt x="54" y="102"/>
                  </a:cubicBezTo>
                  <a:cubicBezTo>
                    <a:pt x="40" y="96"/>
                    <a:pt x="30" y="91"/>
                    <a:pt x="25" y="87"/>
                  </a:cubicBezTo>
                  <a:cubicBezTo>
                    <a:pt x="20" y="84"/>
                    <a:pt x="16" y="80"/>
                    <a:pt x="12" y="76"/>
                  </a:cubicBezTo>
                  <a:cubicBezTo>
                    <a:pt x="9" y="71"/>
                    <a:pt x="6" y="67"/>
                    <a:pt x="4" y="62"/>
                  </a:cubicBezTo>
                  <a:cubicBezTo>
                    <a:pt x="2" y="57"/>
                    <a:pt x="1" y="52"/>
                    <a:pt x="1" y="46"/>
                  </a:cubicBezTo>
                  <a:cubicBezTo>
                    <a:pt x="1" y="32"/>
                    <a:pt x="7" y="21"/>
                    <a:pt x="17" y="12"/>
                  </a:cubicBezTo>
                  <a:cubicBezTo>
                    <a:pt x="28" y="4"/>
                    <a:pt x="41" y="0"/>
                    <a:pt x="58" y="0"/>
                  </a:cubicBezTo>
                  <a:cubicBezTo>
                    <a:pt x="71" y="0"/>
                    <a:pt x="87" y="4"/>
                    <a:pt x="107" y="12"/>
                  </a:cubicBezTo>
                  <a:lnTo>
                    <a:pt x="98" y="41"/>
                  </a:lnTo>
                  <a:cubicBezTo>
                    <a:pt x="86" y="31"/>
                    <a:pt x="73" y="27"/>
                    <a:pt x="61" y="27"/>
                  </a:cubicBezTo>
                  <a:cubicBezTo>
                    <a:pt x="53" y="27"/>
                    <a:pt x="47" y="28"/>
                    <a:pt x="42" y="32"/>
                  </a:cubicBezTo>
                  <a:cubicBezTo>
                    <a:pt x="37" y="35"/>
                    <a:pt x="34" y="40"/>
                    <a:pt x="34" y="45"/>
                  </a:cubicBezTo>
                  <a:cubicBezTo>
                    <a:pt x="34" y="56"/>
                    <a:pt x="41" y="65"/>
                    <a:pt x="53" y="71"/>
                  </a:cubicBezTo>
                  <a:lnTo>
                    <a:pt x="76" y="81"/>
                  </a:lnTo>
                  <a:cubicBezTo>
                    <a:pt x="89" y="87"/>
                    <a:pt x="99" y="94"/>
                    <a:pt x="106" y="102"/>
                  </a:cubicBezTo>
                  <a:cubicBezTo>
                    <a:pt x="112" y="110"/>
                    <a:pt x="115" y="120"/>
                    <a:pt x="115" y="132"/>
                  </a:cubicBezTo>
                  <a:cubicBezTo>
                    <a:pt x="115" y="148"/>
                    <a:pt x="110" y="160"/>
                    <a:pt x="98" y="169"/>
                  </a:cubicBezTo>
                  <a:cubicBezTo>
                    <a:pt x="87" y="178"/>
                    <a:pt x="72" y="183"/>
                    <a:pt x="52" y="183"/>
                  </a:cubicBezTo>
                  <a:cubicBezTo>
                    <a:pt x="34" y="183"/>
                    <a:pt x="17" y="178"/>
                    <a:pt x="0" y="16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7" name="Freeform 98"/>
            <p:cNvSpPr>
              <a:spLocks/>
            </p:cNvSpPr>
            <p:nvPr/>
          </p:nvSpPr>
          <p:spPr bwMode="auto">
            <a:xfrm>
              <a:off x="5816" y="3202"/>
              <a:ext cx="26" cy="53"/>
            </a:xfrm>
            <a:custGeom>
              <a:avLst/>
              <a:gdLst>
                <a:gd name="T0" fmla="*/ 21 w 113"/>
                <a:gd name="T1" fmla="*/ 73 h 228"/>
                <a:gd name="T2" fmla="*/ 0 w 113"/>
                <a:gd name="T3" fmla="*/ 73 h 228"/>
                <a:gd name="T4" fmla="*/ 0 w 113"/>
                <a:gd name="T5" fmla="*/ 49 h 228"/>
                <a:gd name="T6" fmla="*/ 21 w 113"/>
                <a:gd name="T7" fmla="*/ 49 h 228"/>
                <a:gd name="T8" fmla="*/ 21 w 113"/>
                <a:gd name="T9" fmla="*/ 12 h 228"/>
                <a:gd name="T10" fmla="*/ 52 w 113"/>
                <a:gd name="T11" fmla="*/ 0 h 228"/>
                <a:gd name="T12" fmla="*/ 52 w 113"/>
                <a:gd name="T13" fmla="*/ 49 h 228"/>
                <a:gd name="T14" fmla="*/ 100 w 113"/>
                <a:gd name="T15" fmla="*/ 49 h 228"/>
                <a:gd name="T16" fmla="*/ 100 w 113"/>
                <a:gd name="T17" fmla="*/ 73 h 228"/>
                <a:gd name="T18" fmla="*/ 52 w 113"/>
                <a:gd name="T19" fmla="*/ 73 h 228"/>
                <a:gd name="T20" fmla="*/ 52 w 113"/>
                <a:gd name="T21" fmla="*/ 161 h 228"/>
                <a:gd name="T22" fmla="*/ 59 w 113"/>
                <a:gd name="T23" fmla="*/ 192 h 228"/>
                <a:gd name="T24" fmla="*/ 83 w 113"/>
                <a:gd name="T25" fmla="*/ 201 h 228"/>
                <a:gd name="T26" fmla="*/ 108 w 113"/>
                <a:gd name="T27" fmla="*/ 195 h 228"/>
                <a:gd name="T28" fmla="*/ 113 w 113"/>
                <a:gd name="T29" fmla="*/ 223 h 228"/>
                <a:gd name="T30" fmla="*/ 70 w 113"/>
                <a:gd name="T31" fmla="*/ 228 h 228"/>
                <a:gd name="T32" fmla="*/ 35 w 113"/>
                <a:gd name="T33" fmla="*/ 212 h 228"/>
                <a:gd name="T34" fmla="*/ 21 w 113"/>
                <a:gd name="T35" fmla="*/ 173 h 228"/>
                <a:gd name="T36" fmla="*/ 21 w 113"/>
                <a:gd name="T37" fmla="*/ 7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228">
                  <a:moveTo>
                    <a:pt x="21" y="73"/>
                  </a:moveTo>
                  <a:lnTo>
                    <a:pt x="0" y="73"/>
                  </a:lnTo>
                  <a:lnTo>
                    <a:pt x="0" y="49"/>
                  </a:lnTo>
                  <a:lnTo>
                    <a:pt x="21" y="49"/>
                  </a:lnTo>
                  <a:lnTo>
                    <a:pt x="21" y="12"/>
                  </a:lnTo>
                  <a:lnTo>
                    <a:pt x="52" y="0"/>
                  </a:lnTo>
                  <a:lnTo>
                    <a:pt x="52" y="49"/>
                  </a:lnTo>
                  <a:lnTo>
                    <a:pt x="100" y="49"/>
                  </a:lnTo>
                  <a:lnTo>
                    <a:pt x="100" y="73"/>
                  </a:lnTo>
                  <a:lnTo>
                    <a:pt x="52" y="73"/>
                  </a:lnTo>
                  <a:lnTo>
                    <a:pt x="52" y="161"/>
                  </a:lnTo>
                  <a:cubicBezTo>
                    <a:pt x="52" y="175"/>
                    <a:pt x="54" y="186"/>
                    <a:pt x="59" y="192"/>
                  </a:cubicBezTo>
                  <a:cubicBezTo>
                    <a:pt x="64" y="198"/>
                    <a:pt x="72" y="201"/>
                    <a:pt x="83" y="201"/>
                  </a:cubicBezTo>
                  <a:cubicBezTo>
                    <a:pt x="91" y="201"/>
                    <a:pt x="100" y="199"/>
                    <a:pt x="108" y="195"/>
                  </a:cubicBezTo>
                  <a:lnTo>
                    <a:pt x="113" y="223"/>
                  </a:lnTo>
                  <a:cubicBezTo>
                    <a:pt x="100" y="226"/>
                    <a:pt x="86" y="228"/>
                    <a:pt x="70" y="228"/>
                  </a:cubicBezTo>
                  <a:cubicBezTo>
                    <a:pt x="56" y="228"/>
                    <a:pt x="45" y="223"/>
                    <a:pt x="35" y="212"/>
                  </a:cubicBezTo>
                  <a:cubicBezTo>
                    <a:pt x="25" y="202"/>
                    <a:pt x="21" y="189"/>
                    <a:pt x="21" y="173"/>
                  </a:cubicBezTo>
                  <a:lnTo>
                    <a:pt x="21" y="7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8" name="Freeform 99"/>
            <p:cNvSpPr>
              <a:spLocks noEditPoints="1"/>
            </p:cNvSpPr>
            <p:nvPr/>
          </p:nvSpPr>
          <p:spPr bwMode="auto">
            <a:xfrm>
              <a:off x="5845" y="3198"/>
              <a:ext cx="14" cy="56"/>
            </a:xfrm>
            <a:custGeom>
              <a:avLst/>
              <a:gdLst>
                <a:gd name="T0" fmla="*/ 42 w 61"/>
                <a:gd name="T1" fmla="*/ 0 h 242"/>
                <a:gd name="T2" fmla="*/ 55 w 61"/>
                <a:gd name="T3" fmla="*/ 6 h 242"/>
                <a:gd name="T4" fmla="*/ 61 w 61"/>
                <a:gd name="T5" fmla="*/ 19 h 242"/>
                <a:gd name="T6" fmla="*/ 55 w 61"/>
                <a:gd name="T7" fmla="*/ 33 h 242"/>
                <a:gd name="T8" fmla="*/ 42 w 61"/>
                <a:gd name="T9" fmla="*/ 39 h 242"/>
                <a:gd name="T10" fmla="*/ 28 w 61"/>
                <a:gd name="T11" fmla="*/ 33 h 242"/>
                <a:gd name="T12" fmla="*/ 22 w 61"/>
                <a:gd name="T13" fmla="*/ 19 h 242"/>
                <a:gd name="T14" fmla="*/ 28 w 61"/>
                <a:gd name="T15" fmla="*/ 6 h 242"/>
                <a:gd name="T16" fmla="*/ 42 w 61"/>
                <a:gd name="T17" fmla="*/ 0 h 242"/>
                <a:gd name="T18" fmla="*/ 24 w 61"/>
                <a:gd name="T19" fmla="*/ 242 h 242"/>
                <a:gd name="T20" fmla="*/ 24 w 61"/>
                <a:gd name="T21" fmla="*/ 93 h 242"/>
                <a:gd name="T22" fmla="*/ 0 w 61"/>
                <a:gd name="T23" fmla="*/ 93 h 242"/>
                <a:gd name="T24" fmla="*/ 0 w 61"/>
                <a:gd name="T25" fmla="*/ 67 h 242"/>
                <a:gd name="T26" fmla="*/ 56 w 61"/>
                <a:gd name="T27" fmla="*/ 67 h 242"/>
                <a:gd name="T28" fmla="*/ 56 w 61"/>
                <a:gd name="T29" fmla="*/ 242 h 242"/>
                <a:gd name="T30" fmla="*/ 24 w 61"/>
                <a:gd name="T31"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 h="242">
                  <a:moveTo>
                    <a:pt x="42" y="0"/>
                  </a:moveTo>
                  <a:cubicBezTo>
                    <a:pt x="47" y="0"/>
                    <a:pt x="51" y="2"/>
                    <a:pt x="55" y="6"/>
                  </a:cubicBezTo>
                  <a:cubicBezTo>
                    <a:pt x="59" y="10"/>
                    <a:pt x="61" y="14"/>
                    <a:pt x="61" y="19"/>
                  </a:cubicBezTo>
                  <a:cubicBezTo>
                    <a:pt x="61" y="25"/>
                    <a:pt x="59" y="29"/>
                    <a:pt x="55" y="33"/>
                  </a:cubicBezTo>
                  <a:cubicBezTo>
                    <a:pt x="51" y="37"/>
                    <a:pt x="47" y="39"/>
                    <a:pt x="42" y="39"/>
                  </a:cubicBezTo>
                  <a:cubicBezTo>
                    <a:pt x="36" y="39"/>
                    <a:pt x="32" y="37"/>
                    <a:pt x="28" y="33"/>
                  </a:cubicBezTo>
                  <a:cubicBezTo>
                    <a:pt x="24" y="29"/>
                    <a:pt x="22" y="25"/>
                    <a:pt x="22" y="19"/>
                  </a:cubicBezTo>
                  <a:cubicBezTo>
                    <a:pt x="22" y="14"/>
                    <a:pt x="24" y="9"/>
                    <a:pt x="28" y="6"/>
                  </a:cubicBezTo>
                  <a:cubicBezTo>
                    <a:pt x="32" y="2"/>
                    <a:pt x="36" y="0"/>
                    <a:pt x="42" y="0"/>
                  </a:cubicBezTo>
                  <a:close/>
                  <a:moveTo>
                    <a:pt x="24" y="242"/>
                  </a:moveTo>
                  <a:lnTo>
                    <a:pt x="24" y="93"/>
                  </a:lnTo>
                  <a:lnTo>
                    <a:pt x="0" y="93"/>
                  </a:lnTo>
                  <a:lnTo>
                    <a:pt x="0" y="67"/>
                  </a:lnTo>
                  <a:lnTo>
                    <a:pt x="56" y="67"/>
                  </a:lnTo>
                  <a:lnTo>
                    <a:pt x="56" y="242"/>
                  </a:lnTo>
                  <a:lnTo>
                    <a:pt x="24" y="2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9" name="Freeform 100"/>
            <p:cNvSpPr>
              <a:spLocks noEditPoints="1"/>
            </p:cNvSpPr>
            <p:nvPr/>
          </p:nvSpPr>
          <p:spPr bwMode="auto">
            <a:xfrm>
              <a:off x="5866" y="3192"/>
              <a:ext cx="33" cy="63"/>
            </a:xfrm>
            <a:custGeom>
              <a:avLst/>
              <a:gdLst>
                <a:gd name="T0" fmla="*/ 145 w 145"/>
                <a:gd name="T1" fmla="*/ 105 h 270"/>
                <a:gd name="T2" fmla="*/ 129 w 145"/>
                <a:gd name="T3" fmla="*/ 127 h 270"/>
                <a:gd name="T4" fmla="*/ 112 w 145"/>
                <a:gd name="T5" fmla="*/ 118 h 270"/>
                <a:gd name="T6" fmla="*/ 89 w 145"/>
                <a:gd name="T7" fmla="*/ 114 h 270"/>
                <a:gd name="T8" fmla="*/ 48 w 145"/>
                <a:gd name="T9" fmla="*/ 131 h 270"/>
                <a:gd name="T10" fmla="*/ 33 w 145"/>
                <a:gd name="T11" fmla="*/ 180 h 270"/>
                <a:gd name="T12" fmla="*/ 48 w 145"/>
                <a:gd name="T13" fmla="*/ 227 h 270"/>
                <a:gd name="T14" fmla="*/ 91 w 145"/>
                <a:gd name="T15" fmla="*/ 243 h 270"/>
                <a:gd name="T16" fmla="*/ 133 w 145"/>
                <a:gd name="T17" fmla="*/ 227 h 270"/>
                <a:gd name="T18" fmla="*/ 145 w 145"/>
                <a:gd name="T19" fmla="*/ 253 h 270"/>
                <a:gd name="T20" fmla="*/ 83 w 145"/>
                <a:gd name="T21" fmla="*/ 270 h 270"/>
                <a:gd name="T22" fmla="*/ 24 w 145"/>
                <a:gd name="T23" fmla="*/ 246 h 270"/>
                <a:gd name="T24" fmla="*/ 0 w 145"/>
                <a:gd name="T25" fmla="*/ 180 h 270"/>
                <a:gd name="T26" fmla="*/ 25 w 145"/>
                <a:gd name="T27" fmla="*/ 113 h 270"/>
                <a:gd name="T28" fmla="*/ 91 w 145"/>
                <a:gd name="T29" fmla="*/ 87 h 270"/>
                <a:gd name="T30" fmla="*/ 121 w 145"/>
                <a:gd name="T31" fmla="*/ 93 h 270"/>
                <a:gd name="T32" fmla="*/ 145 w 145"/>
                <a:gd name="T33" fmla="*/ 105 h 270"/>
                <a:gd name="T34" fmla="*/ 141 w 145"/>
                <a:gd name="T35" fmla="*/ 1 h 270"/>
                <a:gd name="T36" fmla="*/ 90 w 145"/>
                <a:gd name="T37" fmla="*/ 55 h 270"/>
                <a:gd name="T38" fmla="*/ 73 w 145"/>
                <a:gd name="T39" fmla="*/ 55 h 270"/>
                <a:gd name="T40" fmla="*/ 24 w 145"/>
                <a:gd name="T41" fmla="*/ 0 h 270"/>
                <a:gd name="T42" fmla="*/ 52 w 145"/>
                <a:gd name="T43" fmla="*/ 0 h 270"/>
                <a:gd name="T44" fmla="*/ 81 w 145"/>
                <a:gd name="T45" fmla="*/ 31 h 270"/>
                <a:gd name="T46" fmla="*/ 108 w 145"/>
                <a:gd name="T47" fmla="*/ 1 h 270"/>
                <a:gd name="T48" fmla="*/ 141 w 145"/>
                <a:gd name="T49" fmla="*/ 1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5" h="270">
                  <a:moveTo>
                    <a:pt x="145" y="105"/>
                  </a:moveTo>
                  <a:lnTo>
                    <a:pt x="129" y="127"/>
                  </a:lnTo>
                  <a:cubicBezTo>
                    <a:pt x="126" y="124"/>
                    <a:pt x="120" y="121"/>
                    <a:pt x="112" y="118"/>
                  </a:cubicBezTo>
                  <a:cubicBezTo>
                    <a:pt x="104" y="115"/>
                    <a:pt x="96" y="114"/>
                    <a:pt x="89" y="114"/>
                  </a:cubicBezTo>
                  <a:cubicBezTo>
                    <a:pt x="72" y="114"/>
                    <a:pt x="58" y="119"/>
                    <a:pt x="48" y="131"/>
                  </a:cubicBezTo>
                  <a:cubicBezTo>
                    <a:pt x="38" y="143"/>
                    <a:pt x="33" y="160"/>
                    <a:pt x="33" y="180"/>
                  </a:cubicBezTo>
                  <a:cubicBezTo>
                    <a:pt x="33" y="201"/>
                    <a:pt x="38" y="217"/>
                    <a:pt x="48" y="227"/>
                  </a:cubicBezTo>
                  <a:cubicBezTo>
                    <a:pt x="59" y="238"/>
                    <a:pt x="73" y="243"/>
                    <a:pt x="91" y="243"/>
                  </a:cubicBezTo>
                  <a:cubicBezTo>
                    <a:pt x="105" y="243"/>
                    <a:pt x="119" y="238"/>
                    <a:pt x="133" y="227"/>
                  </a:cubicBezTo>
                  <a:lnTo>
                    <a:pt x="145" y="253"/>
                  </a:lnTo>
                  <a:cubicBezTo>
                    <a:pt x="129" y="264"/>
                    <a:pt x="108" y="270"/>
                    <a:pt x="83" y="270"/>
                  </a:cubicBezTo>
                  <a:cubicBezTo>
                    <a:pt x="59" y="270"/>
                    <a:pt x="39" y="262"/>
                    <a:pt x="24" y="246"/>
                  </a:cubicBezTo>
                  <a:cubicBezTo>
                    <a:pt x="8" y="230"/>
                    <a:pt x="0" y="208"/>
                    <a:pt x="0" y="180"/>
                  </a:cubicBezTo>
                  <a:cubicBezTo>
                    <a:pt x="0" y="152"/>
                    <a:pt x="8" y="130"/>
                    <a:pt x="25" y="113"/>
                  </a:cubicBezTo>
                  <a:cubicBezTo>
                    <a:pt x="41" y="96"/>
                    <a:pt x="63" y="87"/>
                    <a:pt x="91" y="87"/>
                  </a:cubicBezTo>
                  <a:cubicBezTo>
                    <a:pt x="101" y="87"/>
                    <a:pt x="110" y="89"/>
                    <a:pt x="121" y="93"/>
                  </a:cubicBezTo>
                  <a:cubicBezTo>
                    <a:pt x="132" y="97"/>
                    <a:pt x="139" y="101"/>
                    <a:pt x="145" y="105"/>
                  </a:cubicBezTo>
                  <a:close/>
                  <a:moveTo>
                    <a:pt x="141" y="1"/>
                  </a:moveTo>
                  <a:lnTo>
                    <a:pt x="90" y="55"/>
                  </a:lnTo>
                  <a:lnTo>
                    <a:pt x="73" y="55"/>
                  </a:lnTo>
                  <a:lnTo>
                    <a:pt x="24" y="0"/>
                  </a:lnTo>
                  <a:lnTo>
                    <a:pt x="52" y="0"/>
                  </a:lnTo>
                  <a:lnTo>
                    <a:pt x="81" y="31"/>
                  </a:lnTo>
                  <a:lnTo>
                    <a:pt x="108" y="1"/>
                  </a:lnTo>
                  <a:lnTo>
                    <a:pt x="141"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0" name="Freeform 101"/>
            <p:cNvSpPr>
              <a:spLocks/>
            </p:cNvSpPr>
            <p:nvPr/>
          </p:nvSpPr>
          <p:spPr bwMode="auto">
            <a:xfrm>
              <a:off x="5905" y="3212"/>
              <a:ext cx="32" cy="42"/>
            </a:xfrm>
            <a:custGeom>
              <a:avLst/>
              <a:gdLst>
                <a:gd name="T0" fmla="*/ 108 w 139"/>
                <a:gd name="T1" fmla="*/ 179 h 179"/>
                <a:gd name="T2" fmla="*/ 108 w 139"/>
                <a:gd name="T3" fmla="*/ 77 h 179"/>
                <a:gd name="T4" fmla="*/ 100 w 139"/>
                <a:gd name="T5" fmla="*/ 38 h 179"/>
                <a:gd name="T6" fmla="*/ 71 w 139"/>
                <a:gd name="T7" fmla="*/ 27 h 179"/>
                <a:gd name="T8" fmla="*/ 49 w 139"/>
                <a:gd name="T9" fmla="*/ 33 h 179"/>
                <a:gd name="T10" fmla="*/ 31 w 139"/>
                <a:gd name="T11" fmla="*/ 49 h 179"/>
                <a:gd name="T12" fmla="*/ 31 w 139"/>
                <a:gd name="T13" fmla="*/ 179 h 179"/>
                <a:gd name="T14" fmla="*/ 0 w 139"/>
                <a:gd name="T15" fmla="*/ 179 h 179"/>
                <a:gd name="T16" fmla="*/ 0 w 139"/>
                <a:gd name="T17" fmla="*/ 4 h 179"/>
                <a:gd name="T18" fmla="*/ 21 w 139"/>
                <a:gd name="T19" fmla="*/ 4 h 179"/>
                <a:gd name="T20" fmla="*/ 31 w 139"/>
                <a:gd name="T21" fmla="*/ 26 h 179"/>
                <a:gd name="T22" fmla="*/ 81 w 139"/>
                <a:gd name="T23" fmla="*/ 0 h 179"/>
                <a:gd name="T24" fmla="*/ 139 w 139"/>
                <a:gd name="T25" fmla="*/ 71 h 179"/>
                <a:gd name="T26" fmla="*/ 139 w 139"/>
                <a:gd name="T27" fmla="*/ 179 h 179"/>
                <a:gd name="T28" fmla="*/ 108 w 139"/>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79">
                  <a:moveTo>
                    <a:pt x="108" y="179"/>
                  </a:moveTo>
                  <a:lnTo>
                    <a:pt x="108" y="77"/>
                  </a:lnTo>
                  <a:cubicBezTo>
                    <a:pt x="108" y="58"/>
                    <a:pt x="105" y="45"/>
                    <a:pt x="100" y="38"/>
                  </a:cubicBezTo>
                  <a:cubicBezTo>
                    <a:pt x="94" y="30"/>
                    <a:pt x="85" y="27"/>
                    <a:pt x="71" y="27"/>
                  </a:cubicBezTo>
                  <a:cubicBezTo>
                    <a:pt x="64" y="27"/>
                    <a:pt x="57" y="29"/>
                    <a:pt x="49" y="33"/>
                  </a:cubicBezTo>
                  <a:cubicBezTo>
                    <a:pt x="41" y="37"/>
                    <a:pt x="35" y="43"/>
                    <a:pt x="31" y="49"/>
                  </a:cubicBezTo>
                  <a:lnTo>
                    <a:pt x="31" y="179"/>
                  </a:lnTo>
                  <a:lnTo>
                    <a:pt x="0" y="179"/>
                  </a:lnTo>
                  <a:lnTo>
                    <a:pt x="0" y="4"/>
                  </a:lnTo>
                  <a:lnTo>
                    <a:pt x="21" y="4"/>
                  </a:lnTo>
                  <a:lnTo>
                    <a:pt x="31" y="26"/>
                  </a:lnTo>
                  <a:cubicBezTo>
                    <a:pt x="41" y="9"/>
                    <a:pt x="58" y="0"/>
                    <a:pt x="81" y="0"/>
                  </a:cubicBezTo>
                  <a:cubicBezTo>
                    <a:pt x="120" y="0"/>
                    <a:pt x="139" y="24"/>
                    <a:pt x="139" y="71"/>
                  </a:cubicBezTo>
                  <a:lnTo>
                    <a:pt x="139" y="179"/>
                  </a:lnTo>
                  <a:lnTo>
                    <a:pt x="108"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1" name="Freeform 102"/>
            <p:cNvSpPr>
              <a:spLocks noEditPoints="1"/>
            </p:cNvSpPr>
            <p:nvPr/>
          </p:nvSpPr>
          <p:spPr bwMode="auto">
            <a:xfrm>
              <a:off x="5944" y="3192"/>
              <a:ext cx="17" cy="62"/>
            </a:xfrm>
            <a:custGeom>
              <a:avLst/>
              <a:gdLst>
                <a:gd name="T0" fmla="*/ 24 w 76"/>
                <a:gd name="T1" fmla="*/ 265 h 265"/>
                <a:gd name="T2" fmla="*/ 24 w 76"/>
                <a:gd name="T3" fmla="*/ 116 h 265"/>
                <a:gd name="T4" fmla="*/ 0 w 76"/>
                <a:gd name="T5" fmla="*/ 116 h 265"/>
                <a:gd name="T6" fmla="*/ 0 w 76"/>
                <a:gd name="T7" fmla="*/ 90 h 265"/>
                <a:gd name="T8" fmla="*/ 56 w 76"/>
                <a:gd name="T9" fmla="*/ 90 h 265"/>
                <a:gd name="T10" fmla="*/ 56 w 76"/>
                <a:gd name="T11" fmla="*/ 265 h 265"/>
                <a:gd name="T12" fmla="*/ 24 w 76"/>
                <a:gd name="T13" fmla="*/ 265 h 265"/>
                <a:gd name="T14" fmla="*/ 76 w 76"/>
                <a:gd name="T15" fmla="*/ 0 h 265"/>
                <a:gd name="T16" fmla="*/ 39 w 76"/>
                <a:gd name="T17" fmla="*/ 54 h 265"/>
                <a:gd name="T18" fmla="*/ 16 w 76"/>
                <a:gd name="T19" fmla="*/ 54 h 265"/>
                <a:gd name="T20" fmla="*/ 43 w 76"/>
                <a:gd name="T21" fmla="*/ 0 h 265"/>
                <a:gd name="T22" fmla="*/ 76 w 76"/>
                <a:gd name="T23"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5">
                  <a:moveTo>
                    <a:pt x="24" y="265"/>
                  </a:moveTo>
                  <a:lnTo>
                    <a:pt x="24" y="116"/>
                  </a:lnTo>
                  <a:lnTo>
                    <a:pt x="0" y="116"/>
                  </a:lnTo>
                  <a:lnTo>
                    <a:pt x="0" y="90"/>
                  </a:lnTo>
                  <a:lnTo>
                    <a:pt x="56" y="90"/>
                  </a:lnTo>
                  <a:lnTo>
                    <a:pt x="56" y="265"/>
                  </a:lnTo>
                  <a:lnTo>
                    <a:pt x="24" y="265"/>
                  </a:lnTo>
                  <a:close/>
                  <a:moveTo>
                    <a:pt x="76" y="0"/>
                  </a:moveTo>
                  <a:lnTo>
                    <a:pt x="39" y="54"/>
                  </a:lnTo>
                  <a:lnTo>
                    <a:pt x="16" y="54"/>
                  </a:lnTo>
                  <a:lnTo>
                    <a:pt x="43"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2" name="Freeform 103"/>
            <p:cNvSpPr>
              <a:spLocks/>
            </p:cNvSpPr>
            <p:nvPr/>
          </p:nvSpPr>
          <p:spPr bwMode="auto">
            <a:xfrm>
              <a:off x="5987" y="3196"/>
              <a:ext cx="27" cy="58"/>
            </a:xfrm>
            <a:custGeom>
              <a:avLst/>
              <a:gdLst>
                <a:gd name="T0" fmla="*/ 107 w 116"/>
                <a:gd name="T1" fmla="*/ 28 h 248"/>
                <a:gd name="T2" fmla="*/ 89 w 116"/>
                <a:gd name="T3" fmla="*/ 25 h 248"/>
                <a:gd name="T4" fmla="*/ 66 w 116"/>
                <a:gd name="T5" fmla="*/ 36 h 248"/>
                <a:gd name="T6" fmla="*/ 56 w 116"/>
                <a:gd name="T7" fmla="*/ 63 h 248"/>
                <a:gd name="T8" fmla="*/ 57 w 116"/>
                <a:gd name="T9" fmla="*/ 73 h 248"/>
                <a:gd name="T10" fmla="*/ 93 w 116"/>
                <a:gd name="T11" fmla="*/ 73 h 248"/>
                <a:gd name="T12" fmla="*/ 93 w 116"/>
                <a:gd name="T13" fmla="*/ 99 h 248"/>
                <a:gd name="T14" fmla="*/ 57 w 116"/>
                <a:gd name="T15" fmla="*/ 99 h 248"/>
                <a:gd name="T16" fmla="*/ 57 w 116"/>
                <a:gd name="T17" fmla="*/ 248 h 248"/>
                <a:gd name="T18" fmla="*/ 26 w 116"/>
                <a:gd name="T19" fmla="*/ 248 h 248"/>
                <a:gd name="T20" fmla="*/ 26 w 116"/>
                <a:gd name="T21" fmla="*/ 99 h 248"/>
                <a:gd name="T22" fmla="*/ 0 w 116"/>
                <a:gd name="T23" fmla="*/ 99 h 248"/>
                <a:gd name="T24" fmla="*/ 0 w 116"/>
                <a:gd name="T25" fmla="*/ 73 h 248"/>
                <a:gd name="T26" fmla="*/ 26 w 116"/>
                <a:gd name="T27" fmla="*/ 73 h 248"/>
                <a:gd name="T28" fmla="*/ 43 w 116"/>
                <a:gd name="T29" fmla="*/ 20 h 248"/>
                <a:gd name="T30" fmla="*/ 87 w 116"/>
                <a:gd name="T31" fmla="*/ 0 h 248"/>
                <a:gd name="T32" fmla="*/ 116 w 116"/>
                <a:gd name="T33" fmla="*/ 5 h 248"/>
                <a:gd name="T34" fmla="*/ 107 w 116"/>
                <a:gd name="T35" fmla="*/ 2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6" h="248">
                  <a:moveTo>
                    <a:pt x="107" y="28"/>
                  </a:moveTo>
                  <a:cubicBezTo>
                    <a:pt x="101" y="26"/>
                    <a:pt x="95" y="25"/>
                    <a:pt x="89" y="25"/>
                  </a:cubicBezTo>
                  <a:cubicBezTo>
                    <a:pt x="80" y="25"/>
                    <a:pt x="72" y="29"/>
                    <a:pt x="66" y="36"/>
                  </a:cubicBezTo>
                  <a:cubicBezTo>
                    <a:pt x="60" y="43"/>
                    <a:pt x="56" y="52"/>
                    <a:pt x="56" y="63"/>
                  </a:cubicBezTo>
                  <a:cubicBezTo>
                    <a:pt x="56" y="66"/>
                    <a:pt x="57" y="69"/>
                    <a:pt x="57" y="73"/>
                  </a:cubicBezTo>
                  <a:lnTo>
                    <a:pt x="93" y="73"/>
                  </a:lnTo>
                  <a:lnTo>
                    <a:pt x="93" y="99"/>
                  </a:lnTo>
                  <a:lnTo>
                    <a:pt x="57" y="99"/>
                  </a:lnTo>
                  <a:lnTo>
                    <a:pt x="57" y="248"/>
                  </a:lnTo>
                  <a:lnTo>
                    <a:pt x="26" y="248"/>
                  </a:lnTo>
                  <a:lnTo>
                    <a:pt x="26" y="99"/>
                  </a:lnTo>
                  <a:lnTo>
                    <a:pt x="0" y="99"/>
                  </a:lnTo>
                  <a:lnTo>
                    <a:pt x="0" y="73"/>
                  </a:lnTo>
                  <a:lnTo>
                    <a:pt x="26" y="73"/>
                  </a:lnTo>
                  <a:cubicBezTo>
                    <a:pt x="26" y="50"/>
                    <a:pt x="32" y="32"/>
                    <a:pt x="43" y="20"/>
                  </a:cubicBezTo>
                  <a:cubicBezTo>
                    <a:pt x="54" y="7"/>
                    <a:pt x="68" y="0"/>
                    <a:pt x="87" y="0"/>
                  </a:cubicBezTo>
                  <a:cubicBezTo>
                    <a:pt x="96" y="0"/>
                    <a:pt x="105" y="2"/>
                    <a:pt x="116" y="5"/>
                  </a:cubicBezTo>
                  <a:lnTo>
                    <a:pt x="107" y="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3" name="Freeform 104"/>
            <p:cNvSpPr>
              <a:spLocks noEditPoints="1"/>
            </p:cNvSpPr>
            <p:nvPr/>
          </p:nvSpPr>
          <p:spPr bwMode="auto">
            <a:xfrm>
              <a:off x="6014" y="3212"/>
              <a:ext cx="37" cy="43"/>
            </a:xfrm>
            <a:custGeom>
              <a:avLst/>
              <a:gdLst>
                <a:gd name="T0" fmla="*/ 0 w 159"/>
                <a:gd name="T1" fmla="*/ 91 h 183"/>
                <a:gd name="T2" fmla="*/ 22 w 159"/>
                <a:gd name="T3" fmla="*/ 25 h 183"/>
                <a:gd name="T4" fmla="*/ 80 w 159"/>
                <a:gd name="T5" fmla="*/ 0 h 183"/>
                <a:gd name="T6" fmla="*/ 139 w 159"/>
                <a:gd name="T7" fmla="*/ 24 h 183"/>
                <a:gd name="T8" fmla="*/ 159 w 159"/>
                <a:gd name="T9" fmla="*/ 91 h 183"/>
                <a:gd name="T10" fmla="*/ 138 w 159"/>
                <a:gd name="T11" fmla="*/ 158 h 183"/>
                <a:gd name="T12" fmla="*/ 80 w 159"/>
                <a:gd name="T13" fmla="*/ 183 h 183"/>
                <a:gd name="T14" fmla="*/ 21 w 159"/>
                <a:gd name="T15" fmla="*/ 158 h 183"/>
                <a:gd name="T16" fmla="*/ 0 w 159"/>
                <a:gd name="T17" fmla="*/ 91 h 183"/>
                <a:gd name="T18" fmla="*/ 33 w 159"/>
                <a:gd name="T19" fmla="*/ 91 h 183"/>
                <a:gd name="T20" fmla="*/ 80 w 159"/>
                <a:gd name="T21" fmla="*/ 157 h 183"/>
                <a:gd name="T22" fmla="*/ 114 w 159"/>
                <a:gd name="T23" fmla="*/ 140 h 183"/>
                <a:gd name="T24" fmla="*/ 127 w 159"/>
                <a:gd name="T25" fmla="*/ 91 h 183"/>
                <a:gd name="T26" fmla="*/ 80 w 159"/>
                <a:gd name="T27" fmla="*/ 26 h 183"/>
                <a:gd name="T28" fmla="*/ 46 w 159"/>
                <a:gd name="T29" fmla="*/ 43 h 183"/>
                <a:gd name="T30" fmla="*/ 33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8" y="42"/>
                    <a:pt x="22" y="25"/>
                  </a:cubicBezTo>
                  <a:cubicBezTo>
                    <a:pt x="37" y="9"/>
                    <a:pt x="56" y="0"/>
                    <a:pt x="80" y="0"/>
                  </a:cubicBezTo>
                  <a:cubicBezTo>
                    <a:pt x="105" y="0"/>
                    <a:pt x="125" y="8"/>
                    <a:pt x="139" y="24"/>
                  </a:cubicBezTo>
                  <a:cubicBezTo>
                    <a:pt x="152" y="40"/>
                    <a:pt x="159" y="63"/>
                    <a:pt x="159" y="91"/>
                  </a:cubicBezTo>
                  <a:cubicBezTo>
                    <a:pt x="159" y="119"/>
                    <a:pt x="152" y="142"/>
                    <a:pt x="138" y="158"/>
                  </a:cubicBezTo>
                  <a:cubicBezTo>
                    <a:pt x="124" y="175"/>
                    <a:pt x="104" y="183"/>
                    <a:pt x="80" y="183"/>
                  </a:cubicBezTo>
                  <a:cubicBezTo>
                    <a:pt x="55" y="183"/>
                    <a:pt x="35" y="174"/>
                    <a:pt x="21" y="158"/>
                  </a:cubicBezTo>
                  <a:cubicBezTo>
                    <a:pt x="7" y="141"/>
                    <a:pt x="0" y="119"/>
                    <a:pt x="0" y="91"/>
                  </a:cubicBezTo>
                  <a:close/>
                  <a:moveTo>
                    <a:pt x="33" y="91"/>
                  </a:moveTo>
                  <a:cubicBezTo>
                    <a:pt x="33" y="135"/>
                    <a:pt x="49" y="157"/>
                    <a:pt x="80" y="157"/>
                  </a:cubicBezTo>
                  <a:cubicBezTo>
                    <a:pt x="95" y="157"/>
                    <a:pt x="106" y="151"/>
                    <a:pt x="114" y="140"/>
                  </a:cubicBezTo>
                  <a:cubicBezTo>
                    <a:pt x="122" y="128"/>
                    <a:pt x="127" y="112"/>
                    <a:pt x="127" y="91"/>
                  </a:cubicBezTo>
                  <a:cubicBezTo>
                    <a:pt x="127" y="48"/>
                    <a:pt x="111" y="26"/>
                    <a:pt x="80" y="26"/>
                  </a:cubicBezTo>
                  <a:cubicBezTo>
                    <a:pt x="66" y="26"/>
                    <a:pt x="54" y="32"/>
                    <a:pt x="46" y="43"/>
                  </a:cubicBezTo>
                  <a:cubicBezTo>
                    <a:pt x="37" y="55"/>
                    <a:pt x="33" y="71"/>
                    <a:pt x="33"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4" name="Freeform 105"/>
            <p:cNvSpPr>
              <a:spLocks/>
            </p:cNvSpPr>
            <p:nvPr/>
          </p:nvSpPr>
          <p:spPr bwMode="auto">
            <a:xfrm>
              <a:off x="6057" y="3212"/>
              <a:ext cx="32" cy="42"/>
            </a:xfrm>
            <a:custGeom>
              <a:avLst/>
              <a:gdLst>
                <a:gd name="T0" fmla="*/ 108 w 139"/>
                <a:gd name="T1" fmla="*/ 179 h 179"/>
                <a:gd name="T2" fmla="*/ 108 w 139"/>
                <a:gd name="T3" fmla="*/ 77 h 179"/>
                <a:gd name="T4" fmla="*/ 100 w 139"/>
                <a:gd name="T5" fmla="*/ 38 h 179"/>
                <a:gd name="T6" fmla="*/ 71 w 139"/>
                <a:gd name="T7" fmla="*/ 27 h 179"/>
                <a:gd name="T8" fmla="*/ 49 w 139"/>
                <a:gd name="T9" fmla="*/ 33 h 179"/>
                <a:gd name="T10" fmla="*/ 31 w 139"/>
                <a:gd name="T11" fmla="*/ 49 h 179"/>
                <a:gd name="T12" fmla="*/ 31 w 139"/>
                <a:gd name="T13" fmla="*/ 179 h 179"/>
                <a:gd name="T14" fmla="*/ 0 w 139"/>
                <a:gd name="T15" fmla="*/ 179 h 179"/>
                <a:gd name="T16" fmla="*/ 0 w 139"/>
                <a:gd name="T17" fmla="*/ 4 h 179"/>
                <a:gd name="T18" fmla="*/ 21 w 139"/>
                <a:gd name="T19" fmla="*/ 4 h 179"/>
                <a:gd name="T20" fmla="*/ 31 w 139"/>
                <a:gd name="T21" fmla="*/ 26 h 179"/>
                <a:gd name="T22" fmla="*/ 81 w 139"/>
                <a:gd name="T23" fmla="*/ 0 h 179"/>
                <a:gd name="T24" fmla="*/ 139 w 139"/>
                <a:gd name="T25" fmla="*/ 71 h 179"/>
                <a:gd name="T26" fmla="*/ 139 w 139"/>
                <a:gd name="T27" fmla="*/ 179 h 179"/>
                <a:gd name="T28" fmla="*/ 108 w 139"/>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79">
                  <a:moveTo>
                    <a:pt x="108" y="179"/>
                  </a:moveTo>
                  <a:lnTo>
                    <a:pt x="108" y="77"/>
                  </a:lnTo>
                  <a:cubicBezTo>
                    <a:pt x="108" y="58"/>
                    <a:pt x="105" y="45"/>
                    <a:pt x="100" y="38"/>
                  </a:cubicBezTo>
                  <a:cubicBezTo>
                    <a:pt x="94" y="30"/>
                    <a:pt x="84" y="27"/>
                    <a:pt x="71" y="27"/>
                  </a:cubicBezTo>
                  <a:cubicBezTo>
                    <a:pt x="64" y="27"/>
                    <a:pt x="57" y="29"/>
                    <a:pt x="49" y="33"/>
                  </a:cubicBezTo>
                  <a:cubicBezTo>
                    <a:pt x="41" y="37"/>
                    <a:pt x="35" y="43"/>
                    <a:pt x="31" y="49"/>
                  </a:cubicBezTo>
                  <a:lnTo>
                    <a:pt x="31" y="179"/>
                  </a:lnTo>
                  <a:lnTo>
                    <a:pt x="0" y="179"/>
                  </a:lnTo>
                  <a:lnTo>
                    <a:pt x="0" y="4"/>
                  </a:lnTo>
                  <a:lnTo>
                    <a:pt x="21" y="4"/>
                  </a:lnTo>
                  <a:lnTo>
                    <a:pt x="31" y="26"/>
                  </a:lnTo>
                  <a:cubicBezTo>
                    <a:pt x="41" y="9"/>
                    <a:pt x="58" y="0"/>
                    <a:pt x="81" y="0"/>
                  </a:cubicBezTo>
                  <a:cubicBezTo>
                    <a:pt x="120" y="0"/>
                    <a:pt x="139" y="24"/>
                    <a:pt x="139" y="71"/>
                  </a:cubicBezTo>
                  <a:lnTo>
                    <a:pt x="139" y="179"/>
                  </a:lnTo>
                  <a:lnTo>
                    <a:pt x="108"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5" name="Freeform 106"/>
            <p:cNvSpPr>
              <a:spLocks noEditPoints="1"/>
            </p:cNvSpPr>
            <p:nvPr/>
          </p:nvSpPr>
          <p:spPr bwMode="auto">
            <a:xfrm>
              <a:off x="6096" y="3196"/>
              <a:ext cx="35" cy="59"/>
            </a:xfrm>
            <a:custGeom>
              <a:avLst/>
              <a:gdLst>
                <a:gd name="T0" fmla="*/ 122 w 153"/>
                <a:gd name="T1" fmla="*/ 248 h 252"/>
                <a:gd name="T2" fmla="*/ 122 w 153"/>
                <a:gd name="T3" fmla="*/ 235 h 252"/>
                <a:gd name="T4" fmla="*/ 74 w 153"/>
                <a:gd name="T5" fmla="*/ 252 h 252"/>
                <a:gd name="T6" fmla="*/ 21 w 153"/>
                <a:gd name="T7" fmla="*/ 228 h 252"/>
                <a:gd name="T8" fmla="*/ 0 w 153"/>
                <a:gd name="T9" fmla="*/ 165 h 252"/>
                <a:gd name="T10" fmla="*/ 24 w 153"/>
                <a:gd name="T11" fmla="*/ 97 h 252"/>
                <a:gd name="T12" fmla="*/ 80 w 153"/>
                <a:gd name="T13" fmla="*/ 69 h 252"/>
                <a:gd name="T14" fmla="*/ 122 w 153"/>
                <a:gd name="T15" fmla="*/ 82 h 252"/>
                <a:gd name="T16" fmla="*/ 122 w 153"/>
                <a:gd name="T17" fmla="*/ 0 h 252"/>
                <a:gd name="T18" fmla="*/ 153 w 153"/>
                <a:gd name="T19" fmla="*/ 0 h 252"/>
                <a:gd name="T20" fmla="*/ 153 w 153"/>
                <a:gd name="T21" fmla="*/ 248 h 252"/>
                <a:gd name="T22" fmla="*/ 122 w 153"/>
                <a:gd name="T23" fmla="*/ 248 h 252"/>
                <a:gd name="T24" fmla="*/ 122 w 153"/>
                <a:gd name="T25" fmla="*/ 113 h 252"/>
                <a:gd name="T26" fmla="*/ 89 w 153"/>
                <a:gd name="T27" fmla="*/ 96 h 252"/>
                <a:gd name="T28" fmla="*/ 49 w 153"/>
                <a:gd name="T29" fmla="*/ 114 h 252"/>
                <a:gd name="T30" fmla="*/ 33 w 153"/>
                <a:gd name="T31" fmla="*/ 162 h 252"/>
                <a:gd name="T32" fmla="*/ 91 w 153"/>
                <a:gd name="T33" fmla="*/ 225 h 252"/>
                <a:gd name="T34" fmla="*/ 109 w 153"/>
                <a:gd name="T35" fmla="*/ 221 h 252"/>
                <a:gd name="T36" fmla="*/ 122 w 153"/>
                <a:gd name="T37" fmla="*/ 211 h 252"/>
                <a:gd name="T38" fmla="*/ 122 w 153"/>
                <a:gd name="T39" fmla="*/ 113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3" h="252">
                  <a:moveTo>
                    <a:pt x="122" y="248"/>
                  </a:moveTo>
                  <a:lnTo>
                    <a:pt x="122" y="235"/>
                  </a:lnTo>
                  <a:cubicBezTo>
                    <a:pt x="111" y="246"/>
                    <a:pt x="95" y="252"/>
                    <a:pt x="74" y="252"/>
                  </a:cubicBezTo>
                  <a:cubicBezTo>
                    <a:pt x="52" y="252"/>
                    <a:pt x="34" y="244"/>
                    <a:pt x="21" y="228"/>
                  </a:cubicBezTo>
                  <a:cubicBezTo>
                    <a:pt x="7" y="212"/>
                    <a:pt x="0" y="191"/>
                    <a:pt x="0" y="165"/>
                  </a:cubicBezTo>
                  <a:cubicBezTo>
                    <a:pt x="0" y="138"/>
                    <a:pt x="8" y="116"/>
                    <a:pt x="24" y="97"/>
                  </a:cubicBezTo>
                  <a:cubicBezTo>
                    <a:pt x="40" y="79"/>
                    <a:pt x="58" y="69"/>
                    <a:pt x="80" y="69"/>
                  </a:cubicBezTo>
                  <a:cubicBezTo>
                    <a:pt x="98" y="69"/>
                    <a:pt x="112" y="74"/>
                    <a:pt x="122" y="82"/>
                  </a:cubicBezTo>
                  <a:lnTo>
                    <a:pt x="122" y="0"/>
                  </a:lnTo>
                  <a:lnTo>
                    <a:pt x="153" y="0"/>
                  </a:lnTo>
                  <a:lnTo>
                    <a:pt x="153" y="248"/>
                  </a:lnTo>
                  <a:lnTo>
                    <a:pt x="122" y="248"/>
                  </a:lnTo>
                  <a:close/>
                  <a:moveTo>
                    <a:pt x="122" y="113"/>
                  </a:moveTo>
                  <a:cubicBezTo>
                    <a:pt x="114" y="101"/>
                    <a:pt x="103" y="96"/>
                    <a:pt x="89" y="96"/>
                  </a:cubicBezTo>
                  <a:cubicBezTo>
                    <a:pt x="73" y="96"/>
                    <a:pt x="59" y="102"/>
                    <a:pt x="49" y="114"/>
                  </a:cubicBezTo>
                  <a:cubicBezTo>
                    <a:pt x="38" y="127"/>
                    <a:pt x="33" y="143"/>
                    <a:pt x="33" y="162"/>
                  </a:cubicBezTo>
                  <a:cubicBezTo>
                    <a:pt x="33" y="204"/>
                    <a:pt x="52" y="225"/>
                    <a:pt x="91" y="225"/>
                  </a:cubicBezTo>
                  <a:cubicBezTo>
                    <a:pt x="96" y="225"/>
                    <a:pt x="102" y="224"/>
                    <a:pt x="109" y="221"/>
                  </a:cubicBezTo>
                  <a:cubicBezTo>
                    <a:pt x="116" y="218"/>
                    <a:pt x="120" y="214"/>
                    <a:pt x="122" y="211"/>
                  </a:cubicBezTo>
                  <a:lnTo>
                    <a:pt x="122"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6" name="Freeform 107"/>
            <p:cNvSpPr>
              <a:spLocks/>
            </p:cNvSpPr>
            <p:nvPr/>
          </p:nvSpPr>
          <p:spPr bwMode="auto">
            <a:xfrm>
              <a:off x="6135" y="3213"/>
              <a:ext cx="37" cy="57"/>
            </a:xfrm>
            <a:custGeom>
              <a:avLst/>
              <a:gdLst>
                <a:gd name="T0" fmla="*/ 87 w 162"/>
                <a:gd name="T1" fmla="*/ 205 h 244"/>
                <a:gd name="T2" fmla="*/ 62 w 162"/>
                <a:gd name="T3" fmla="*/ 233 h 244"/>
                <a:gd name="T4" fmla="*/ 18 w 162"/>
                <a:gd name="T5" fmla="*/ 244 h 244"/>
                <a:gd name="T6" fmla="*/ 18 w 162"/>
                <a:gd name="T7" fmla="*/ 216 h 244"/>
                <a:gd name="T8" fmla="*/ 52 w 162"/>
                <a:gd name="T9" fmla="*/ 207 h 244"/>
                <a:gd name="T10" fmla="*/ 66 w 162"/>
                <a:gd name="T11" fmla="*/ 185 h 244"/>
                <a:gd name="T12" fmla="*/ 61 w 162"/>
                <a:gd name="T13" fmla="*/ 157 h 244"/>
                <a:gd name="T14" fmla="*/ 47 w 162"/>
                <a:gd name="T15" fmla="*/ 122 h 244"/>
                <a:gd name="T16" fmla="*/ 0 w 162"/>
                <a:gd name="T17" fmla="*/ 0 h 244"/>
                <a:gd name="T18" fmla="*/ 32 w 162"/>
                <a:gd name="T19" fmla="*/ 0 h 244"/>
                <a:gd name="T20" fmla="*/ 83 w 162"/>
                <a:gd name="T21" fmla="*/ 136 h 244"/>
                <a:gd name="T22" fmla="*/ 130 w 162"/>
                <a:gd name="T23" fmla="*/ 0 h 244"/>
                <a:gd name="T24" fmla="*/ 162 w 162"/>
                <a:gd name="T25" fmla="*/ 0 h 244"/>
                <a:gd name="T26" fmla="*/ 87 w 162"/>
                <a:gd name="T27" fmla="*/ 205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2" h="244">
                  <a:moveTo>
                    <a:pt x="87" y="205"/>
                  </a:moveTo>
                  <a:cubicBezTo>
                    <a:pt x="83" y="216"/>
                    <a:pt x="75" y="226"/>
                    <a:pt x="62" y="233"/>
                  </a:cubicBezTo>
                  <a:cubicBezTo>
                    <a:pt x="49" y="241"/>
                    <a:pt x="34" y="244"/>
                    <a:pt x="18" y="244"/>
                  </a:cubicBezTo>
                  <a:lnTo>
                    <a:pt x="18" y="216"/>
                  </a:lnTo>
                  <a:cubicBezTo>
                    <a:pt x="31" y="216"/>
                    <a:pt x="42" y="213"/>
                    <a:pt x="52" y="207"/>
                  </a:cubicBezTo>
                  <a:cubicBezTo>
                    <a:pt x="61" y="201"/>
                    <a:pt x="66" y="194"/>
                    <a:pt x="66" y="185"/>
                  </a:cubicBezTo>
                  <a:cubicBezTo>
                    <a:pt x="66" y="176"/>
                    <a:pt x="64" y="166"/>
                    <a:pt x="61" y="157"/>
                  </a:cubicBezTo>
                  <a:cubicBezTo>
                    <a:pt x="57" y="147"/>
                    <a:pt x="53" y="136"/>
                    <a:pt x="47" y="122"/>
                  </a:cubicBezTo>
                  <a:lnTo>
                    <a:pt x="0" y="0"/>
                  </a:lnTo>
                  <a:lnTo>
                    <a:pt x="32" y="0"/>
                  </a:lnTo>
                  <a:lnTo>
                    <a:pt x="83" y="136"/>
                  </a:lnTo>
                  <a:lnTo>
                    <a:pt x="130" y="0"/>
                  </a:lnTo>
                  <a:lnTo>
                    <a:pt x="162" y="0"/>
                  </a:lnTo>
                  <a:lnTo>
                    <a:pt x="87" y="2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7" name="Freeform 108"/>
            <p:cNvSpPr>
              <a:spLocks noEditPoints="1"/>
            </p:cNvSpPr>
            <p:nvPr/>
          </p:nvSpPr>
          <p:spPr bwMode="auto">
            <a:xfrm>
              <a:off x="4856" y="3292"/>
              <a:ext cx="46" cy="58"/>
            </a:xfrm>
            <a:custGeom>
              <a:avLst/>
              <a:gdLst>
                <a:gd name="T0" fmla="*/ 0 w 201"/>
                <a:gd name="T1" fmla="*/ 122 h 249"/>
                <a:gd name="T2" fmla="*/ 26 w 201"/>
                <a:gd name="T3" fmla="*/ 35 h 249"/>
                <a:gd name="T4" fmla="*/ 97 w 201"/>
                <a:gd name="T5" fmla="*/ 0 h 249"/>
                <a:gd name="T6" fmla="*/ 174 w 201"/>
                <a:gd name="T7" fmla="*/ 32 h 249"/>
                <a:gd name="T8" fmla="*/ 201 w 201"/>
                <a:gd name="T9" fmla="*/ 122 h 249"/>
                <a:gd name="T10" fmla="*/ 174 w 201"/>
                <a:gd name="T11" fmla="*/ 215 h 249"/>
                <a:gd name="T12" fmla="*/ 97 w 201"/>
                <a:gd name="T13" fmla="*/ 249 h 249"/>
                <a:gd name="T14" fmla="*/ 26 w 201"/>
                <a:gd name="T15" fmla="*/ 213 h 249"/>
                <a:gd name="T16" fmla="*/ 0 w 201"/>
                <a:gd name="T17" fmla="*/ 122 h 249"/>
                <a:gd name="T18" fmla="*/ 35 w 201"/>
                <a:gd name="T19" fmla="*/ 122 h 249"/>
                <a:gd name="T20" fmla="*/ 51 w 201"/>
                <a:gd name="T21" fmla="*/ 191 h 249"/>
                <a:gd name="T22" fmla="*/ 97 w 201"/>
                <a:gd name="T23" fmla="*/ 219 h 249"/>
                <a:gd name="T24" fmla="*/ 148 w 201"/>
                <a:gd name="T25" fmla="*/ 194 h 249"/>
                <a:gd name="T26" fmla="*/ 166 w 201"/>
                <a:gd name="T27" fmla="*/ 122 h 249"/>
                <a:gd name="T28" fmla="*/ 97 w 201"/>
                <a:gd name="T29" fmla="*/ 29 h 249"/>
                <a:gd name="T30" fmla="*/ 51 w 201"/>
                <a:gd name="T31" fmla="*/ 54 h 249"/>
                <a:gd name="T32" fmla="*/ 35 w 201"/>
                <a:gd name="T33" fmla="*/ 122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1" h="249">
                  <a:moveTo>
                    <a:pt x="0" y="122"/>
                  </a:moveTo>
                  <a:cubicBezTo>
                    <a:pt x="0" y="87"/>
                    <a:pt x="9" y="58"/>
                    <a:pt x="26" y="35"/>
                  </a:cubicBezTo>
                  <a:cubicBezTo>
                    <a:pt x="44" y="11"/>
                    <a:pt x="67" y="0"/>
                    <a:pt x="97" y="0"/>
                  </a:cubicBezTo>
                  <a:cubicBezTo>
                    <a:pt x="131" y="0"/>
                    <a:pt x="156" y="10"/>
                    <a:pt x="174" y="32"/>
                  </a:cubicBezTo>
                  <a:cubicBezTo>
                    <a:pt x="192" y="54"/>
                    <a:pt x="201" y="84"/>
                    <a:pt x="201" y="122"/>
                  </a:cubicBezTo>
                  <a:cubicBezTo>
                    <a:pt x="201" y="162"/>
                    <a:pt x="192" y="193"/>
                    <a:pt x="174" y="215"/>
                  </a:cubicBezTo>
                  <a:cubicBezTo>
                    <a:pt x="156" y="237"/>
                    <a:pt x="130" y="249"/>
                    <a:pt x="97" y="249"/>
                  </a:cubicBezTo>
                  <a:cubicBezTo>
                    <a:pt x="67" y="249"/>
                    <a:pt x="43" y="237"/>
                    <a:pt x="26" y="213"/>
                  </a:cubicBezTo>
                  <a:cubicBezTo>
                    <a:pt x="9" y="190"/>
                    <a:pt x="0" y="159"/>
                    <a:pt x="0" y="122"/>
                  </a:cubicBezTo>
                  <a:close/>
                  <a:moveTo>
                    <a:pt x="35" y="122"/>
                  </a:moveTo>
                  <a:cubicBezTo>
                    <a:pt x="35" y="150"/>
                    <a:pt x="40" y="173"/>
                    <a:pt x="51" y="191"/>
                  </a:cubicBezTo>
                  <a:cubicBezTo>
                    <a:pt x="62" y="210"/>
                    <a:pt x="77" y="219"/>
                    <a:pt x="97" y="219"/>
                  </a:cubicBezTo>
                  <a:cubicBezTo>
                    <a:pt x="119" y="219"/>
                    <a:pt x="137" y="211"/>
                    <a:pt x="148" y="194"/>
                  </a:cubicBezTo>
                  <a:cubicBezTo>
                    <a:pt x="160" y="177"/>
                    <a:pt x="166" y="153"/>
                    <a:pt x="166" y="122"/>
                  </a:cubicBezTo>
                  <a:cubicBezTo>
                    <a:pt x="166" y="60"/>
                    <a:pt x="143" y="29"/>
                    <a:pt x="97" y="29"/>
                  </a:cubicBezTo>
                  <a:cubicBezTo>
                    <a:pt x="77" y="29"/>
                    <a:pt x="61" y="38"/>
                    <a:pt x="51" y="54"/>
                  </a:cubicBezTo>
                  <a:cubicBezTo>
                    <a:pt x="40" y="71"/>
                    <a:pt x="35" y="94"/>
                    <a:pt x="35" y="1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8" name="Freeform 109"/>
            <p:cNvSpPr>
              <a:spLocks noEditPoints="1"/>
            </p:cNvSpPr>
            <p:nvPr/>
          </p:nvSpPr>
          <p:spPr bwMode="auto">
            <a:xfrm>
              <a:off x="4910" y="3307"/>
              <a:ext cx="35" cy="58"/>
            </a:xfrm>
            <a:custGeom>
              <a:avLst/>
              <a:gdLst>
                <a:gd name="T0" fmla="*/ 31 w 153"/>
                <a:gd name="T1" fmla="*/ 170 h 248"/>
                <a:gd name="T2" fmla="*/ 31 w 153"/>
                <a:gd name="T3" fmla="*/ 248 h 248"/>
                <a:gd name="T4" fmla="*/ 0 w 153"/>
                <a:gd name="T5" fmla="*/ 248 h 248"/>
                <a:gd name="T6" fmla="*/ 0 w 153"/>
                <a:gd name="T7" fmla="*/ 4 h 248"/>
                <a:gd name="T8" fmla="*/ 31 w 153"/>
                <a:gd name="T9" fmla="*/ 4 h 248"/>
                <a:gd name="T10" fmla="*/ 31 w 153"/>
                <a:gd name="T11" fmla="*/ 18 h 248"/>
                <a:gd name="T12" fmla="*/ 74 w 153"/>
                <a:gd name="T13" fmla="*/ 0 h 248"/>
                <a:gd name="T14" fmla="*/ 132 w 153"/>
                <a:gd name="T15" fmla="*/ 24 h 248"/>
                <a:gd name="T16" fmla="*/ 153 w 153"/>
                <a:gd name="T17" fmla="*/ 92 h 248"/>
                <a:gd name="T18" fmla="*/ 132 w 153"/>
                <a:gd name="T19" fmla="*/ 157 h 248"/>
                <a:gd name="T20" fmla="*/ 71 w 153"/>
                <a:gd name="T21" fmla="*/ 183 h 248"/>
                <a:gd name="T22" fmla="*/ 47 w 153"/>
                <a:gd name="T23" fmla="*/ 179 h 248"/>
                <a:gd name="T24" fmla="*/ 31 w 153"/>
                <a:gd name="T25" fmla="*/ 170 h 248"/>
                <a:gd name="T26" fmla="*/ 31 w 153"/>
                <a:gd name="T27" fmla="*/ 42 h 248"/>
                <a:gd name="T28" fmla="*/ 31 w 153"/>
                <a:gd name="T29" fmla="*/ 144 h 248"/>
                <a:gd name="T30" fmla="*/ 44 w 153"/>
                <a:gd name="T31" fmla="*/ 153 h 248"/>
                <a:gd name="T32" fmla="*/ 62 w 153"/>
                <a:gd name="T33" fmla="*/ 157 h 248"/>
                <a:gd name="T34" fmla="*/ 120 w 153"/>
                <a:gd name="T35" fmla="*/ 91 h 248"/>
                <a:gd name="T36" fmla="*/ 106 w 153"/>
                <a:gd name="T37" fmla="*/ 42 h 248"/>
                <a:gd name="T38" fmla="*/ 62 w 153"/>
                <a:gd name="T39" fmla="*/ 27 h 248"/>
                <a:gd name="T40" fmla="*/ 46 w 153"/>
                <a:gd name="T41" fmla="*/ 31 h 248"/>
                <a:gd name="T42" fmla="*/ 31 w 153"/>
                <a:gd name="T43" fmla="*/ 4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3" h="248">
                  <a:moveTo>
                    <a:pt x="31" y="170"/>
                  </a:moveTo>
                  <a:lnTo>
                    <a:pt x="31" y="248"/>
                  </a:lnTo>
                  <a:lnTo>
                    <a:pt x="0" y="248"/>
                  </a:lnTo>
                  <a:lnTo>
                    <a:pt x="0" y="4"/>
                  </a:lnTo>
                  <a:lnTo>
                    <a:pt x="31" y="4"/>
                  </a:lnTo>
                  <a:lnTo>
                    <a:pt x="31" y="18"/>
                  </a:lnTo>
                  <a:cubicBezTo>
                    <a:pt x="43" y="6"/>
                    <a:pt x="57" y="0"/>
                    <a:pt x="74" y="0"/>
                  </a:cubicBezTo>
                  <a:cubicBezTo>
                    <a:pt x="99" y="0"/>
                    <a:pt x="118" y="8"/>
                    <a:pt x="132" y="24"/>
                  </a:cubicBezTo>
                  <a:cubicBezTo>
                    <a:pt x="146" y="39"/>
                    <a:pt x="153" y="62"/>
                    <a:pt x="153" y="92"/>
                  </a:cubicBezTo>
                  <a:cubicBezTo>
                    <a:pt x="153" y="119"/>
                    <a:pt x="146" y="141"/>
                    <a:pt x="132" y="157"/>
                  </a:cubicBezTo>
                  <a:cubicBezTo>
                    <a:pt x="118" y="174"/>
                    <a:pt x="98" y="183"/>
                    <a:pt x="71" y="183"/>
                  </a:cubicBezTo>
                  <a:cubicBezTo>
                    <a:pt x="64" y="183"/>
                    <a:pt x="56" y="181"/>
                    <a:pt x="47" y="179"/>
                  </a:cubicBezTo>
                  <a:cubicBezTo>
                    <a:pt x="39" y="176"/>
                    <a:pt x="33" y="173"/>
                    <a:pt x="31" y="170"/>
                  </a:cubicBezTo>
                  <a:close/>
                  <a:moveTo>
                    <a:pt x="31" y="42"/>
                  </a:moveTo>
                  <a:lnTo>
                    <a:pt x="31" y="144"/>
                  </a:lnTo>
                  <a:cubicBezTo>
                    <a:pt x="33" y="147"/>
                    <a:pt x="37" y="150"/>
                    <a:pt x="44" y="153"/>
                  </a:cubicBezTo>
                  <a:cubicBezTo>
                    <a:pt x="50" y="155"/>
                    <a:pt x="56" y="157"/>
                    <a:pt x="62" y="157"/>
                  </a:cubicBezTo>
                  <a:cubicBezTo>
                    <a:pt x="101" y="157"/>
                    <a:pt x="120" y="135"/>
                    <a:pt x="120" y="91"/>
                  </a:cubicBezTo>
                  <a:cubicBezTo>
                    <a:pt x="120" y="69"/>
                    <a:pt x="116" y="52"/>
                    <a:pt x="106" y="42"/>
                  </a:cubicBezTo>
                  <a:cubicBezTo>
                    <a:pt x="97" y="32"/>
                    <a:pt x="83" y="27"/>
                    <a:pt x="62" y="27"/>
                  </a:cubicBezTo>
                  <a:cubicBezTo>
                    <a:pt x="58" y="27"/>
                    <a:pt x="53" y="28"/>
                    <a:pt x="46" y="31"/>
                  </a:cubicBezTo>
                  <a:cubicBezTo>
                    <a:pt x="40" y="34"/>
                    <a:pt x="35" y="38"/>
                    <a:pt x="31"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9" name="Freeform 110"/>
            <p:cNvSpPr>
              <a:spLocks noEditPoints="1"/>
            </p:cNvSpPr>
            <p:nvPr/>
          </p:nvSpPr>
          <p:spPr bwMode="auto">
            <a:xfrm>
              <a:off x="4949" y="3307"/>
              <a:ext cx="38" cy="43"/>
            </a:xfrm>
            <a:custGeom>
              <a:avLst/>
              <a:gdLst>
                <a:gd name="T0" fmla="*/ 159 w 162"/>
                <a:gd name="T1" fmla="*/ 95 h 183"/>
                <a:gd name="T2" fmla="*/ 33 w 162"/>
                <a:gd name="T3" fmla="*/ 95 h 183"/>
                <a:gd name="T4" fmla="*/ 50 w 162"/>
                <a:gd name="T5" fmla="*/ 142 h 183"/>
                <a:gd name="T6" fmla="*/ 88 w 162"/>
                <a:gd name="T7" fmla="*/ 157 h 183"/>
                <a:gd name="T8" fmla="*/ 133 w 162"/>
                <a:gd name="T9" fmla="*/ 141 h 183"/>
                <a:gd name="T10" fmla="*/ 146 w 162"/>
                <a:gd name="T11" fmla="*/ 163 h 183"/>
                <a:gd name="T12" fmla="*/ 124 w 162"/>
                <a:gd name="T13" fmla="*/ 176 h 183"/>
                <a:gd name="T14" fmla="*/ 82 w 162"/>
                <a:gd name="T15" fmla="*/ 183 h 183"/>
                <a:gd name="T16" fmla="*/ 26 w 162"/>
                <a:gd name="T17" fmla="*/ 160 h 183"/>
                <a:gd name="T18" fmla="*/ 0 w 162"/>
                <a:gd name="T19" fmla="*/ 94 h 183"/>
                <a:gd name="T20" fmla="*/ 26 w 162"/>
                <a:gd name="T21" fmla="*/ 24 h 183"/>
                <a:gd name="T22" fmla="*/ 82 w 162"/>
                <a:gd name="T23" fmla="*/ 0 h 183"/>
                <a:gd name="T24" fmla="*/ 141 w 162"/>
                <a:gd name="T25" fmla="*/ 22 h 183"/>
                <a:gd name="T26" fmla="*/ 162 w 162"/>
                <a:gd name="T27" fmla="*/ 76 h 183"/>
                <a:gd name="T28" fmla="*/ 159 w 162"/>
                <a:gd name="T29" fmla="*/ 95 h 183"/>
                <a:gd name="T30" fmla="*/ 84 w 162"/>
                <a:gd name="T31" fmla="*/ 27 h 183"/>
                <a:gd name="T32" fmla="*/ 49 w 162"/>
                <a:gd name="T33" fmla="*/ 40 h 183"/>
                <a:gd name="T34" fmla="*/ 33 w 162"/>
                <a:gd name="T35" fmla="*/ 72 h 183"/>
                <a:gd name="T36" fmla="*/ 131 w 162"/>
                <a:gd name="T37" fmla="*/ 72 h 183"/>
                <a:gd name="T38" fmla="*/ 119 w 162"/>
                <a:gd name="T39" fmla="*/ 40 h 183"/>
                <a:gd name="T40" fmla="*/ 84 w 162"/>
                <a:gd name="T41" fmla="*/ 27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2" h="183">
                  <a:moveTo>
                    <a:pt x="159" y="95"/>
                  </a:moveTo>
                  <a:lnTo>
                    <a:pt x="33" y="95"/>
                  </a:lnTo>
                  <a:cubicBezTo>
                    <a:pt x="33" y="115"/>
                    <a:pt x="38" y="131"/>
                    <a:pt x="50" y="142"/>
                  </a:cubicBezTo>
                  <a:cubicBezTo>
                    <a:pt x="60" y="152"/>
                    <a:pt x="72" y="157"/>
                    <a:pt x="88" y="157"/>
                  </a:cubicBezTo>
                  <a:cubicBezTo>
                    <a:pt x="106" y="157"/>
                    <a:pt x="121" y="151"/>
                    <a:pt x="133" y="141"/>
                  </a:cubicBezTo>
                  <a:lnTo>
                    <a:pt x="146" y="163"/>
                  </a:lnTo>
                  <a:cubicBezTo>
                    <a:pt x="141" y="168"/>
                    <a:pt x="134" y="172"/>
                    <a:pt x="124" y="176"/>
                  </a:cubicBezTo>
                  <a:cubicBezTo>
                    <a:pt x="111" y="181"/>
                    <a:pt x="97" y="183"/>
                    <a:pt x="82" y="183"/>
                  </a:cubicBezTo>
                  <a:cubicBezTo>
                    <a:pt x="60" y="183"/>
                    <a:pt x="41" y="175"/>
                    <a:pt x="26" y="160"/>
                  </a:cubicBezTo>
                  <a:cubicBezTo>
                    <a:pt x="8" y="144"/>
                    <a:pt x="0" y="122"/>
                    <a:pt x="0" y="94"/>
                  </a:cubicBezTo>
                  <a:cubicBezTo>
                    <a:pt x="0" y="65"/>
                    <a:pt x="9" y="41"/>
                    <a:pt x="26" y="24"/>
                  </a:cubicBezTo>
                  <a:cubicBezTo>
                    <a:pt x="42" y="8"/>
                    <a:pt x="61" y="0"/>
                    <a:pt x="82" y="0"/>
                  </a:cubicBezTo>
                  <a:cubicBezTo>
                    <a:pt x="107" y="0"/>
                    <a:pt x="127" y="7"/>
                    <a:pt x="141" y="22"/>
                  </a:cubicBezTo>
                  <a:cubicBezTo>
                    <a:pt x="155" y="35"/>
                    <a:pt x="162" y="53"/>
                    <a:pt x="162" y="76"/>
                  </a:cubicBezTo>
                  <a:cubicBezTo>
                    <a:pt x="162" y="83"/>
                    <a:pt x="161" y="89"/>
                    <a:pt x="159" y="95"/>
                  </a:cubicBezTo>
                  <a:close/>
                  <a:moveTo>
                    <a:pt x="84" y="27"/>
                  </a:moveTo>
                  <a:cubicBezTo>
                    <a:pt x="70" y="27"/>
                    <a:pt x="58" y="31"/>
                    <a:pt x="49" y="40"/>
                  </a:cubicBezTo>
                  <a:cubicBezTo>
                    <a:pt x="40" y="49"/>
                    <a:pt x="35" y="59"/>
                    <a:pt x="33" y="72"/>
                  </a:cubicBezTo>
                  <a:lnTo>
                    <a:pt x="131" y="72"/>
                  </a:lnTo>
                  <a:cubicBezTo>
                    <a:pt x="131" y="59"/>
                    <a:pt x="127" y="49"/>
                    <a:pt x="119" y="40"/>
                  </a:cubicBezTo>
                  <a:cubicBezTo>
                    <a:pt x="110" y="31"/>
                    <a:pt x="99" y="27"/>
                    <a:pt x="84" y="2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0" name="Freeform 111"/>
            <p:cNvSpPr>
              <a:spLocks/>
            </p:cNvSpPr>
            <p:nvPr/>
          </p:nvSpPr>
          <p:spPr bwMode="auto">
            <a:xfrm>
              <a:off x="4994" y="3307"/>
              <a:ext cx="24" cy="42"/>
            </a:xfrm>
            <a:custGeom>
              <a:avLst/>
              <a:gdLst>
                <a:gd name="T0" fmla="*/ 93 w 106"/>
                <a:gd name="T1" fmla="*/ 34 h 180"/>
                <a:gd name="T2" fmla="*/ 73 w 106"/>
                <a:gd name="T3" fmla="*/ 27 h 180"/>
                <a:gd name="T4" fmla="*/ 44 w 106"/>
                <a:gd name="T5" fmla="*/ 42 h 180"/>
                <a:gd name="T6" fmla="*/ 31 w 106"/>
                <a:gd name="T7" fmla="*/ 79 h 180"/>
                <a:gd name="T8" fmla="*/ 31 w 106"/>
                <a:gd name="T9" fmla="*/ 180 h 180"/>
                <a:gd name="T10" fmla="*/ 0 w 106"/>
                <a:gd name="T11" fmla="*/ 180 h 180"/>
                <a:gd name="T12" fmla="*/ 0 w 106"/>
                <a:gd name="T13" fmla="*/ 4 h 180"/>
                <a:gd name="T14" fmla="*/ 31 w 106"/>
                <a:gd name="T15" fmla="*/ 4 h 180"/>
                <a:gd name="T16" fmla="*/ 31 w 106"/>
                <a:gd name="T17" fmla="*/ 32 h 180"/>
                <a:gd name="T18" fmla="*/ 82 w 106"/>
                <a:gd name="T19" fmla="*/ 0 h 180"/>
                <a:gd name="T20" fmla="*/ 106 w 106"/>
                <a:gd name="T21" fmla="*/ 3 h 180"/>
                <a:gd name="T22" fmla="*/ 93 w 106"/>
                <a:gd name="T23"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80">
                  <a:moveTo>
                    <a:pt x="93" y="34"/>
                  </a:moveTo>
                  <a:cubicBezTo>
                    <a:pt x="87" y="29"/>
                    <a:pt x="80" y="27"/>
                    <a:pt x="73" y="27"/>
                  </a:cubicBezTo>
                  <a:cubicBezTo>
                    <a:pt x="62" y="27"/>
                    <a:pt x="52" y="32"/>
                    <a:pt x="44" y="42"/>
                  </a:cubicBezTo>
                  <a:cubicBezTo>
                    <a:pt x="36" y="52"/>
                    <a:pt x="31" y="64"/>
                    <a:pt x="31" y="79"/>
                  </a:cubicBezTo>
                  <a:lnTo>
                    <a:pt x="31" y="180"/>
                  </a:lnTo>
                  <a:lnTo>
                    <a:pt x="0" y="180"/>
                  </a:lnTo>
                  <a:lnTo>
                    <a:pt x="0" y="4"/>
                  </a:lnTo>
                  <a:lnTo>
                    <a:pt x="31" y="4"/>
                  </a:lnTo>
                  <a:lnTo>
                    <a:pt x="31" y="32"/>
                  </a:lnTo>
                  <a:cubicBezTo>
                    <a:pt x="43" y="11"/>
                    <a:pt x="60" y="0"/>
                    <a:pt x="82" y="0"/>
                  </a:cubicBezTo>
                  <a:cubicBezTo>
                    <a:pt x="88" y="0"/>
                    <a:pt x="96"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1" name="Freeform 112"/>
            <p:cNvSpPr>
              <a:spLocks noEditPoints="1"/>
            </p:cNvSpPr>
            <p:nvPr/>
          </p:nvSpPr>
          <p:spPr bwMode="auto">
            <a:xfrm>
              <a:off x="5021" y="3307"/>
              <a:ext cx="34" cy="43"/>
            </a:xfrm>
            <a:custGeom>
              <a:avLst/>
              <a:gdLst>
                <a:gd name="T0" fmla="*/ 109 w 151"/>
                <a:gd name="T1" fmla="*/ 159 h 183"/>
                <a:gd name="T2" fmla="*/ 51 w 151"/>
                <a:gd name="T3" fmla="*/ 183 h 183"/>
                <a:gd name="T4" fmla="*/ 16 w 151"/>
                <a:gd name="T5" fmla="*/ 168 h 183"/>
                <a:gd name="T6" fmla="*/ 0 w 151"/>
                <a:gd name="T7" fmla="*/ 130 h 183"/>
                <a:gd name="T8" fmla="*/ 24 w 151"/>
                <a:gd name="T9" fmla="*/ 85 h 183"/>
                <a:gd name="T10" fmla="*/ 83 w 151"/>
                <a:gd name="T11" fmla="*/ 67 h 183"/>
                <a:gd name="T12" fmla="*/ 106 w 151"/>
                <a:gd name="T13" fmla="*/ 71 h 183"/>
                <a:gd name="T14" fmla="*/ 68 w 151"/>
                <a:gd name="T15" fmla="*/ 28 h 183"/>
                <a:gd name="T16" fmla="*/ 23 w 151"/>
                <a:gd name="T17" fmla="*/ 44 h 183"/>
                <a:gd name="T18" fmla="*/ 10 w 151"/>
                <a:gd name="T19" fmla="*/ 18 h 183"/>
                <a:gd name="T20" fmla="*/ 34 w 151"/>
                <a:gd name="T21" fmla="*/ 6 h 183"/>
                <a:gd name="T22" fmla="*/ 64 w 151"/>
                <a:gd name="T23" fmla="*/ 0 h 183"/>
                <a:gd name="T24" fmla="*/ 120 w 151"/>
                <a:gd name="T25" fmla="*/ 18 h 183"/>
                <a:gd name="T26" fmla="*/ 137 w 151"/>
                <a:gd name="T27" fmla="*/ 73 h 183"/>
                <a:gd name="T28" fmla="*/ 137 w 151"/>
                <a:gd name="T29" fmla="*/ 136 h 183"/>
                <a:gd name="T30" fmla="*/ 151 w 151"/>
                <a:gd name="T31" fmla="*/ 167 h 183"/>
                <a:gd name="T32" fmla="*/ 151 w 151"/>
                <a:gd name="T33" fmla="*/ 183 h 183"/>
                <a:gd name="T34" fmla="*/ 122 w 151"/>
                <a:gd name="T35" fmla="*/ 177 h 183"/>
                <a:gd name="T36" fmla="*/ 109 w 151"/>
                <a:gd name="T37" fmla="*/ 159 h 183"/>
                <a:gd name="T38" fmla="*/ 106 w 151"/>
                <a:gd name="T39" fmla="*/ 93 h 183"/>
                <a:gd name="T40" fmla="*/ 85 w 151"/>
                <a:gd name="T41" fmla="*/ 90 h 183"/>
                <a:gd name="T42" fmla="*/ 47 w 151"/>
                <a:gd name="T43" fmla="*/ 102 h 183"/>
                <a:gd name="T44" fmla="*/ 32 w 151"/>
                <a:gd name="T45" fmla="*/ 131 h 183"/>
                <a:gd name="T46" fmla="*/ 64 w 151"/>
                <a:gd name="T47" fmla="*/ 158 h 183"/>
                <a:gd name="T48" fmla="*/ 106 w 151"/>
                <a:gd name="T49" fmla="*/ 136 h 183"/>
                <a:gd name="T50" fmla="*/ 106 w 151"/>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1" h="183">
                  <a:moveTo>
                    <a:pt x="109" y="159"/>
                  </a:moveTo>
                  <a:cubicBezTo>
                    <a:pt x="96" y="175"/>
                    <a:pt x="77" y="183"/>
                    <a:pt x="51" y="183"/>
                  </a:cubicBezTo>
                  <a:cubicBezTo>
                    <a:pt x="38" y="183"/>
                    <a:pt x="26" y="178"/>
                    <a:pt x="16" y="168"/>
                  </a:cubicBezTo>
                  <a:cubicBezTo>
                    <a:pt x="5" y="158"/>
                    <a:pt x="0" y="145"/>
                    <a:pt x="0" y="130"/>
                  </a:cubicBezTo>
                  <a:cubicBezTo>
                    <a:pt x="0" y="113"/>
                    <a:pt x="8" y="98"/>
                    <a:pt x="24" y="85"/>
                  </a:cubicBezTo>
                  <a:cubicBezTo>
                    <a:pt x="39" y="73"/>
                    <a:pt x="59" y="67"/>
                    <a:pt x="83" y="67"/>
                  </a:cubicBezTo>
                  <a:cubicBezTo>
                    <a:pt x="90" y="67"/>
                    <a:pt x="98" y="68"/>
                    <a:pt x="106" y="71"/>
                  </a:cubicBezTo>
                  <a:cubicBezTo>
                    <a:pt x="106" y="43"/>
                    <a:pt x="93" y="28"/>
                    <a:pt x="68" y="28"/>
                  </a:cubicBezTo>
                  <a:cubicBezTo>
                    <a:pt x="48" y="28"/>
                    <a:pt x="33" y="34"/>
                    <a:pt x="23" y="44"/>
                  </a:cubicBezTo>
                  <a:lnTo>
                    <a:pt x="10" y="18"/>
                  </a:lnTo>
                  <a:cubicBezTo>
                    <a:pt x="16" y="13"/>
                    <a:pt x="24" y="9"/>
                    <a:pt x="34" y="6"/>
                  </a:cubicBezTo>
                  <a:cubicBezTo>
                    <a:pt x="45" y="2"/>
                    <a:pt x="55" y="0"/>
                    <a:pt x="64" y="0"/>
                  </a:cubicBezTo>
                  <a:cubicBezTo>
                    <a:pt x="90" y="0"/>
                    <a:pt x="108" y="6"/>
                    <a:pt x="120" y="18"/>
                  </a:cubicBezTo>
                  <a:cubicBezTo>
                    <a:pt x="131" y="29"/>
                    <a:pt x="137" y="48"/>
                    <a:pt x="137" y="73"/>
                  </a:cubicBezTo>
                  <a:lnTo>
                    <a:pt x="137" y="136"/>
                  </a:lnTo>
                  <a:cubicBezTo>
                    <a:pt x="137" y="152"/>
                    <a:pt x="142" y="162"/>
                    <a:pt x="151" y="167"/>
                  </a:cubicBezTo>
                  <a:lnTo>
                    <a:pt x="151" y="183"/>
                  </a:lnTo>
                  <a:cubicBezTo>
                    <a:pt x="138" y="183"/>
                    <a:pt x="129" y="181"/>
                    <a:pt x="122" y="177"/>
                  </a:cubicBezTo>
                  <a:cubicBezTo>
                    <a:pt x="116" y="174"/>
                    <a:pt x="112" y="168"/>
                    <a:pt x="109" y="159"/>
                  </a:cubicBezTo>
                  <a:close/>
                  <a:moveTo>
                    <a:pt x="106" y="93"/>
                  </a:moveTo>
                  <a:cubicBezTo>
                    <a:pt x="96" y="91"/>
                    <a:pt x="89" y="90"/>
                    <a:pt x="85" y="90"/>
                  </a:cubicBezTo>
                  <a:cubicBezTo>
                    <a:pt x="69" y="90"/>
                    <a:pt x="56" y="94"/>
                    <a:pt x="47" y="102"/>
                  </a:cubicBezTo>
                  <a:cubicBezTo>
                    <a:pt x="37" y="110"/>
                    <a:pt x="32" y="120"/>
                    <a:pt x="32" y="131"/>
                  </a:cubicBezTo>
                  <a:cubicBezTo>
                    <a:pt x="32" y="149"/>
                    <a:pt x="42" y="158"/>
                    <a:pt x="64" y="158"/>
                  </a:cubicBezTo>
                  <a:cubicBezTo>
                    <a:pt x="80" y="158"/>
                    <a:pt x="94" y="151"/>
                    <a:pt x="106" y="136"/>
                  </a:cubicBezTo>
                  <a:lnTo>
                    <a:pt x="106"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2" name="Freeform 113"/>
            <p:cNvSpPr>
              <a:spLocks noEditPoints="1"/>
            </p:cNvSpPr>
            <p:nvPr/>
          </p:nvSpPr>
          <p:spPr bwMode="auto">
            <a:xfrm>
              <a:off x="5060" y="3287"/>
              <a:ext cx="34" cy="63"/>
            </a:xfrm>
            <a:custGeom>
              <a:avLst/>
              <a:gdLst>
                <a:gd name="T0" fmla="*/ 144 w 145"/>
                <a:gd name="T1" fmla="*/ 105 h 270"/>
                <a:gd name="T2" fmla="*/ 128 w 145"/>
                <a:gd name="T3" fmla="*/ 127 h 270"/>
                <a:gd name="T4" fmla="*/ 112 w 145"/>
                <a:gd name="T5" fmla="*/ 118 h 270"/>
                <a:gd name="T6" fmla="*/ 88 w 145"/>
                <a:gd name="T7" fmla="*/ 114 h 270"/>
                <a:gd name="T8" fmla="*/ 47 w 145"/>
                <a:gd name="T9" fmla="*/ 131 h 270"/>
                <a:gd name="T10" fmla="*/ 32 w 145"/>
                <a:gd name="T11" fmla="*/ 180 h 270"/>
                <a:gd name="T12" fmla="*/ 48 w 145"/>
                <a:gd name="T13" fmla="*/ 227 h 270"/>
                <a:gd name="T14" fmla="*/ 90 w 145"/>
                <a:gd name="T15" fmla="*/ 244 h 270"/>
                <a:gd name="T16" fmla="*/ 132 w 145"/>
                <a:gd name="T17" fmla="*/ 227 h 270"/>
                <a:gd name="T18" fmla="*/ 145 w 145"/>
                <a:gd name="T19" fmla="*/ 254 h 270"/>
                <a:gd name="T20" fmla="*/ 83 w 145"/>
                <a:gd name="T21" fmla="*/ 270 h 270"/>
                <a:gd name="T22" fmla="*/ 23 w 145"/>
                <a:gd name="T23" fmla="*/ 246 h 270"/>
                <a:gd name="T24" fmla="*/ 0 w 145"/>
                <a:gd name="T25" fmla="*/ 180 h 270"/>
                <a:gd name="T26" fmla="*/ 24 w 145"/>
                <a:gd name="T27" fmla="*/ 113 h 270"/>
                <a:gd name="T28" fmla="*/ 91 w 145"/>
                <a:gd name="T29" fmla="*/ 87 h 270"/>
                <a:gd name="T30" fmla="*/ 120 w 145"/>
                <a:gd name="T31" fmla="*/ 93 h 270"/>
                <a:gd name="T32" fmla="*/ 144 w 145"/>
                <a:gd name="T33" fmla="*/ 105 h 270"/>
                <a:gd name="T34" fmla="*/ 140 w 145"/>
                <a:gd name="T35" fmla="*/ 1 h 270"/>
                <a:gd name="T36" fmla="*/ 90 w 145"/>
                <a:gd name="T37" fmla="*/ 56 h 270"/>
                <a:gd name="T38" fmla="*/ 72 w 145"/>
                <a:gd name="T39" fmla="*/ 56 h 270"/>
                <a:gd name="T40" fmla="*/ 23 w 145"/>
                <a:gd name="T41" fmla="*/ 0 h 270"/>
                <a:gd name="T42" fmla="*/ 52 w 145"/>
                <a:gd name="T43" fmla="*/ 0 h 270"/>
                <a:gd name="T44" fmla="*/ 81 w 145"/>
                <a:gd name="T45" fmla="*/ 32 h 270"/>
                <a:gd name="T46" fmla="*/ 108 w 145"/>
                <a:gd name="T47" fmla="*/ 1 h 270"/>
                <a:gd name="T48" fmla="*/ 140 w 145"/>
                <a:gd name="T49" fmla="*/ 1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5" h="270">
                  <a:moveTo>
                    <a:pt x="144" y="105"/>
                  </a:moveTo>
                  <a:lnTo>
                    <a:pt x="128" y="127"/>
                  </a:lnTo>
                  <a:cubicBezTo>
                    <a:pt x="125" y="124"/>
                    <a:pt x="120" y="121"/>
                    <a:pt x="112" y="118"/>
                  </a:cubicBezTo>
                  <a:cubicBezTo>
                    <a:pt x="103" y="115"/>
                    <a:pt x="96" y="114"/>
                    <a:pt x="88" y="114"/>
                  </a:cubicBezTo>
                  <a:cubicBezTo>
                    <a:pt x="71" y="114"/>
                    <a:pt x="57" y="120"/>
                    <a:pt x="47" y="131"/>
                  </a:cubicBezTo>
                  <a:cubicBezTo>
                    <a:pt x="37" y="143"/>
                    <a:pt x="32" y="160"/>
                    <a:pt x="32" y="180"/>
                  </a:cubicBezTo>
                  <a:cubicBezTo>
                    <a:pt x="32" y="201"/>
                    <a:pt x="38" y="217"/>
                    <a:pt x="48" y="227"/>
                  </a:cubicBezTo>
                  <a:cubicBezTo>
                    <a:pt x="58" y="238"/>
                    <a:pt x="72" y="244"/>
                    <a:pt x="90" y="244"/>
                  </a:cubicBezTo>
                  <a:cubicBezTo>
                    <a:pt x="104" y="244"/>
                    <a:pt x="118" y="238"/>
                    <a:pt x="132" y="227"/>
                  </a:cubicBezTo>
                  <a:lnTo>
                    <a:pt x="145" y="254"/>
                  </a:lnTo>
                  <a:cubicBezTo>
                    <a:pt x="128" y="264"/>
                    <a:pt x="107" y="270"/>
                    <a:pt x="83" y="270"/>
                  </a:cubicBezTo>
                  <a:cubicBezTo>
                    <a:pt x="59" y="270"/>
                    <a:pt x="39" y="262"/>
                    <a:pt x="23" y="246"/>
                  </a:cubicBezTo>
                  <a:cubicBezTo>
                    <a:pt x="7" y="230"/>
                    <a:pt x="0" y="208"/>
                    <a:pt x="0" y="180"/>
                  </a:cubicBezTo>
                  <a:cubicBezTo>
                    <a:pt x="0" y="152"/>
                    <a:pt x="8" y="130"/>
                    <a:pt x="24" y="113"/>
                  </a:cubicBezTo>
                  <a:cubicBezTo>
                    <a:pt x="40" y="96"/>
                    <a:pt x="63" y="87"/>
                    <a:pt x="91" y="87"/>
                  </a:cubicBezTo>
                  <a:cubicBezTo>
                    <a:pt x="100" y="87"/>
                    <a:pt x="110" y="89"/>
                    <a:pt x="120" y="93"/>
                  </a:cubicBezTo>
                  <a:cubicBezTo>
                    <a:pt x="131" y="97"/>
                    <a:pt x="139" y="101"/>
                    <a:pt x="144" y="105"/>
                  </a:cubicBezTo>
                  <a:close/>
                  <a:moveTo>
                    <a:pt x="140" y="1"/>
                  </a:moveTo>
                  <a:lnTo>
                    <a:pt x="90" y="56"/>
                  </a:lnTo>
                  <a:lnTo>
                    <a:pt x="72" y="56"/>
                  </a:lnTo>
                  <a:lnTo>
                    <a:pt x="23" y="0"/>
                  </a:lnTo>
                  <a:lnTo>
                    <a:pt x="52" y="0"/>
                  </a:lnTo>
                  <a:lnTo>
                    <a:pt x="81" y="32"/>
                  </a:lnTo>
                  <a:lnTo>
                    <a:pt x="108" y="1"/>
                  </a:lnTo>
                  <a:lnTo>
                    <a:pt x="14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3" name="Freeform 114"/>
            <p:cNvSpPr>
              <a:spLocks/>
            </p:cNvSpPr>
            <p:nvPr/>
          </p:nvSpPr>
          <p:spPr bwMode="auto">
            <a:xfrm>
              <a:off x="5101" y="3307"/>
              <a:ext cx="32" cy="42"/>
            </a:xfrm>
            <a:custGeom>
              <a:avLst/>
              <a:gdLst>
                <a:gd name="T0" fmla="*/ 108 w 139"/>
                <a:gd name="T1" fmla="*/ 180 h 180"/>
                <a:gd name="T2" fmla="*/ 108 w 139"/>
                <a:gd name="T3" fmla="*/ 77 h 180"/>
                <a:gd name="T4" fmla="*/ 99 w 139"/>
                <a:gd name="T5" fmla="*/ 38 h 180"/>
                <a:gd name="T6" fmla="*/ 71 w 139"/>
                <a:gd name="T7" fmla="*/ 27 h 180"/>
                <a:gd name="T8" fmla="*/ 49 w 139"/>
                <a:gd name="T9" fmla="*/ 33 h 180"/>
                <a:gd name="T10" fmla="*/ 31 w 139"/>
                <a:gd name="T11" fmla="*/ 49 h 180"/>
                <a:gd name="T12" fmla="*/ 31 w 139"/>
                <a:gd name="T13" fmla="*/ 180 h 180"/>
                <a:gd name="T14" fmla="*/ 0 w 139"/>
                <a:gd name="T15" fmla="*/ 180 h 180"/>
                <a:gd name="T16" fmla="*/ 0 w 139"/>
                <a:gd name="T17" fmla="*/ 4 h 180"/>
                <a:gd name="T18" fmla="*/ 21 w 139"/>
                <a:gd name="T19" fmla="*/ 4 h 180"/>
                <a:gd name="T20" fmla="*/ 31 w 139"/>
                <a:gd name="T21" fmla="*/ 26 h 180"/>
                <a:gd name="T22" fmla="*/ 81 w 139"/>
                <a:gd name="T23" fmla="*/ 0 h 180"/>
                <a:gd name="T24" fmla="*/ 139 w 139"/>
                <a:gd name="T25" fmla="*/ 71 h 180"/>
                <a:gd name="T26" fmla="*/ 139 w 139"/>
                <a:gd name="T27" fmla="*/ 180 h 180"/>
                <a:gd name="T28" fmla="*/ 108 w 139"/>
                <a:gd name="T2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80">
                  <a:moveTo>
                    <a:pt x="108" y="180"/>
                  </a:moveTo>
                  <a:lnTo>
                    <a:pt x="108" y="77"/>
                  </a:lnTo>
                  <a:cubicBezTo>
                    <a:pt x="108" y="59"/>
                    <a:pt x="105" y="45"/>
                    <a:pt x="99" y="38"/>
                  </a:cubicBezTo>
                  <a:cubicBezTo>
                    <a:pt x="94" y="30"/>
                    <a:pt x="84" y="27"/>
                    <a:pt x="71" y="27"/>
                  </a:cubicBezTo>
                  <a:cubicBezTo>
                    <a:pt x="64" y="27"/>
                    <a:pt x="57" y="29"/>
                    <a:pt x="49" y="33"/>
                  </a:cubicBezTo>
                  <a:cubicBezTo>
                    <a:pt x="41" y="37"/>
                    <a:pt x="35" y="43"/>
                    <a:pt x="31" y="49"/>
                  </a:cubicBezTo>
                  <a:lnTo>
                    <a:pt x="31" y="180"/>
                  </a:lnTo>
                  <a:lnTo>
                    <a:pt x="0" y="180"/>
                  </a:lnTo>
                  <a:lnTo>
                    <a:pt x="0" y="4"/>
                  </a:lnTo>
                  <a:lnTo>
                    <a:pt x="21" y="4"/>
                  </a:lnTo>
                  <a:lnTo>
                    <a:pt x="31" y="26"/>
                  </a:lnTo>
                  <a:cubicBezTo>
                    <a:pt x="41" y="9"/>
                    <a:pt x="58" y="0"/>
                    <a:pt x="81" y="0"/>
                  </a:cubicBezTo>
                  <a:cubicBezTo>
                    <a:pt x="120" y="0"/>
                    <a:pt x="139" y="24"/>
                    <a:pt x="139" y="71"/>
                  </a:cubicBezTo>
                  <a:lnTo>
                    <a:pt x="139" y="180"/>
                  </a:lnTo>
                  <a:lnTo>
                    <a:pt x="108"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4" name="Freeform 115"/>
            <p:cNvSpPr>
              <a:spLocks noEditPoints="1"/>
            </p:cNvSpPr>
            <p:nvPr/>
          </p:nvSpPr>
          <p:spPr bwMode="auto">
            <a:xfrm>
              <a:off x="5140" y="3287"/>
              <a:ext cx="18" cy="62"/>
            </a:xfrm>
            <a:custGeom>
              <a:avLst/>
              <a:gdLst>
                <a:gd name="T0" fmla="*/ 25 w 76"/>
                <a:gd name="T1" fmla="*/ 266 h 266"/>
                <a:gd name="T2" fmla="*/ 25 w 76"/>
                <a:gd name="T3" fmla="*/ 116 h 266"/>
                <a:gd name="T4" fmla="*/ 0 w 76"/>
                <a:gd name="T5" fmla="*/ 116 h 266"/>
                <a:gd name="T6" fmla="*/ 0 w 76"/>
                <a:gd name="T7" fmla="*/ 90 h 266"/>
                <a:gd name="T8" fmla="*/ 56 w 76"/>
                <a:gd name="T9" fmla="*/ 90 h 266"/>
                <a:gd name="T10" fmla="*/ 56 w 76"/>
                <a:gd name="T11" fmla="*/ 266 h 266"/>
                <a:gd name="T12" fmla="*/ 25 w 76"/>
                <a:gd name="T13" fmla="*/ 266 h 266"/>
                <a:gd name="T14" fmla="*/ 76 w 76"/>
                <a:gd name="T15" fmla="*/ 0 h 266"/>
                <a:gd name="T16" fmla="*/ 39 w 76"/>
                <a:gd name="T17" fmla="*/ 55 h 266"/>
                <a:gd name="T18" fmla="*/ 16 w 76"/>
                <a:gd name="T19" fmla="*/ 55 h 266"/>
                <a:gd name="T20" fmla="*/ 44 w 76"/>
                <a:gd name="T21" fmla="*/ 0 h 266"/>
                <a:gd name="T22" fmla="*/ 76 w 76"/>
                <a:gd name="T23" fmla="*/ 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6">
                  <a:moveTo>
                    <a:pt x="25" y="266"/>
                  </a:moveTo>
                  <a:lnTo>
                    <a:pt x="25" y="116"/>
                  </a:lnTo>
                  <a:lnTo>
                    <a:pt x="0" y="116"/>
                  </a:lnTo>
                  <a:lnTo>
                    <a:pt x="0" y="90"/>
                  </a:lnTo>
                  <a:lnTo>
                    <a:pt x="56" y="90"/>
                  </a:lnTo>
                  <a:lnTo>
                    <a:pt x="56" y="266"/>
                  </a:lnTo>
                  <a:lnTo>
                    <a:pt x="25" y="266"/>
                  </a:lnTo>
                  <a:close/>
                  <a:moveTo>
                    <a:pt x="76" y="0"/>
                  </a:moveTo>
                  <a:lnTo>
                    <a:pt x="39" y="55"/>
                  </a:lnTo>
                  <a:lnTo>
                    <a:pt x="16" y="55"/>
                  </a:lnTo>
                  <a:lnTo>
                    <a:pt x="44"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5" name="Freeform 116"/>
            <p:cNvSpPr>
              <a:spLocks noEditPoints="1"/>
            </p:cNvSpPr>
            <p:nvPr/>
          </p:nvSpPr>
          <p:spPr bwMode="auto">
            <a:xfrm>
              <a:off x="5187" y="3307"/>
              <a:ext cx="35" cy="58"/>
            </a:xfrm>
            <a:custGeom>
              <a:avLst/>
              <a:gdLst>
                <a:gd name="T0" fmla="*/ 31 w 153"/>
                <a:gd name="T1" fmla="*/ 170 h 248"/>
                <a:gd name="T2" fmla="*/ 31 w 153"/>
                <a:gd name="T3" fmla="*/ 248 h 248"/>
                <a:gd name="T4" fmla="*/ 0 w 153"/>
                <a:gd name="T5" fmla="*/ 248 h 248"/>
                <a:gd name="T6" fmla="*/ 0 w 153"/>
                <a:gd name="T7" fmla="*/ 4 h 248"/>
                <a:gd name="T8" fmla="*/ 31 w 153"/>
                <a:gd name="T9" fmla="*/ 4 h 248"/>
                <a:gd name="T10" fmla="*/ 31 w 153"/>
                <a:gd name="T11" fmla="*/ 18 h 248"/>
                <a:gd name="T12" fmla="*/ 74 w 153"/>
                <a:gd name="T13" fmla="*/ 0 h 248"/>
                <a:gd name="T14" fmla="*/ 132 w 153"/>
                <a:gd name="T15" fmla="*/ 24 h 248"/>
                <a:gd name="T16" fmla="*/ 153 w 153"/>
                <a:gd name="T17" fmla="*/ 92 h 248"/>
                <a:gd name="T18" fmla="*/ 132 w 153"/>
                <a:gd name="T19" fmla="*/ 157 h 248"/>
                <a:gd name="T20" fmla="*/ 71 w 153"/>
                <a:gd name="T21" fmla="*/ 183 h 248"/>
                <a:gd name="T22" fmla="*/ 47 w 153"/>
                <a:gd name="T23" fmla="*/ 179 h 248"/>
                <a:gd name="T24" fmla="*/ 31 w 153"/>
                <a:gd name="T25" fmla="*/ 170 h 248"/>
                <a:gd name="T26" fmla="*/ 31 w 153"/>
                <a:gd name="T27" fmla="*/ 42 h 248"/>
                <a:gd name="T28" fmla="*/ 31 w 153"/>
                <a:gd name="T29" fmla="*/ 144 h 248"/>
                <a:gd name="T30" fmla="*/ 43 w 153"/>
                <a:gd name="T31" fmla="*/ 153 h 248"/>
                <a:gd name="T32" fmla="*/ 62 w 153"/>
                <a:gd name="T33" fmla="*/ 157 h 248"/>
                <a:gd name="T34" fmla="*/ 120 w 153"/>
                <a:gd name="T35" fmla="*/ 91 h 248"/>
                <a:gd name="T36" fmla="*/ 106 w 153"/>
                <a:gd name="T37" fmla="*/ 42 h 248"/>
                <a:gd name="T38" fmla="*/ 62 w 153"/>
                <a:gd name="T39" fmla="*/ 27 h 248"/>
                <a:gd name="T40" fmla="*/ 46 w 153"/>
                <a:gd name="T41" fmla="*/ 31 h 248"/>
                <a:gd name="T42" fmla="*/ 31 w 153"/>
                <a:gd name="T43" fmla="*/ 4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3" h="248">
                  <a:moveTo>
                    <a:pt x="31" y="170"/>
                  </a:moveTo>
                  <a:lnTo>
                    <a:pt x="31" y="248"/>
                  </a:lnTo>
                  <a:lnTo>
                    <a:pt x="0" y="248"/>
                  </a:lnTo>
                  <a:lnTo>
                    <a:pt x="0" y="4"/>
                  </a:lnTo>
                  <a:lnTo>
                    <a:pt x="31" y="4"/>
                  </a:lnTo>
                  <a:lnTo>
                    <a:pt x="31" y="18"/>
                  </a:lnTo>
                  <a:cubicBezTo>
                    <a:pt x="43" y="6"/>
                    <a:pt x="57" y="0"/>
                    <a:pt x="74" y="0"/>
                  </a:cubicBezTo>
                  <a:cubicBezTo>
                    <a:pt x="99" y="0"/>
                    <a:pt x="118" y="8"/>
                    <a:pt x="132" y="24"/>
                  </a:cubicBezTo>
                  <a:cubicBezTo>
                    <a:pt x="146" y="39"/>
                    <a:pt x="153" y="62"/>
                    <a:pt x="153" y="92"/>
                  </a:cubicBezTo>
                  <a:cubicBezTo>
                    <a:pt x="153" y="119"/>
                    <a:pt x="146" y="141"/>
                    <a:pt x="132" y="157"/>
                  </a:cubicBezTo>
                  <a:cubicBezTo>
                    <a:pt x="118" y="174"/>
                    <a:pt x="98" y="183"/>
                    <a:pt x="71" y="183"/>
                  </a:cubicBezTo>
                  <a:cubicBezTo>
                    <a:pt x="64" y="183"/>
                    <a:pt x="56" y="181"/>
                    <a:pt x="47" y="179"/>
                  </a:cubicBezTo>
                  <a:cubicBezTo>
                    <a:pt x="39" y="176"/>
                    <a:pt x="33" y="173"/>
                    <a:pt x="31" y="170"/>
                  </a:cubicBezTo>
                  <a:close/>
                  <a:moveTo>
                    <a:pt x="31" y="42"/>
                  </a:moveTo>
                  <a:lnTo>
                    <a:pt x="31" y="144"/>
                  </a:lnTo>
                  <a:cubicBezTo>
                    <a:pt x="33" y="147"/>
                    <a:pt x="37" y="150"/>
                    <a:pt x="43" y="153"/>
                  </a:cubicBezTo>
                  <a:cubicBezTo>
                    <a:pt x="50" y="155"/>
                    <a:pt x="56" y="157"/>
                    <a:pt x="62" y="157"/>
                  </a:cubicBezTo>
                  <a:cubicBezTo>
                    <a:pt x="101" y="157"/>
                    <a:pt x="120" y="135"/>
                    <a:pt x="120" y="91"/>
                  </a:cubicBezTo>
                  <a:cubicBezTo>
                    <a:pt x="120" y="69"/>
                    <a:pt x="115" y="52"/>
                    <a:pt x="106" y="42"/>
                  </a:cubicBezTo>
                  <a:cubicBezTo>
                    <a:pt x="97" y="32"/>
                    <a:pt x="82" y="27"/>
                    <a:pt x="62" y="27"/>
                  </a:cubicBezTo>
                  <a:cubicBezTo>
                    <a:pt x="58" y="27"/>
                    <a:pt x="52" y="28"/>
                    <a:pt x="46" y="31"/>
                  </a:cubicBezTo>
                  <a:cubicBezTo>
                    <a:pt x="40" y="34"/>
                    <a:pt x="35" y="38"/>
                    <a:pt x="31"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6" name="Freeform 117"/>
            <p:cNvSpPr>
              <a:spLocks/>
            </p:cNvSpPr>
            <p:nvPr/>
          </p:nvSpPr>
          <p:spPr bwMode="auto">
            <a:xfrm>
              <a:off x="5230" y="3307"/>
              <a:ext cx="24" cy="42"/>
            </a:xfrm>
            <a:custGeom>
              <a:avLst/>
              <a:gdLst>
                <a:gd name="T0" fmla="*/ 93 w 106"/>
                <a:gd name="T1" fmla="*/ 34 h 180"/>
                <a:gd name="T2" fmla="*/ 72 w 106"/>
                <a:gd name="T3" fmla="*/ 27 h 180"/>
                <a:gd name="T4" fmla="*/ 43 w 106"/>
                <a:gd name="T5" fmla="*/ 42 h 180"/>
                <a:gd name="T6" fmla="*/ 31 w 106"/>
                <a:gd name="T7" fmla="*/ 79 h 180"/>
                <a:gd name="T8" fmla="*/ 31 w 106"/>
                <a:gd name="T9" fmla="*/ 180 h 180"/>
                <a:gd name="T10" fmla="*/ 0 w 106"/>
                <a:gd name="T11" fmla="*/ 180 h 180"/>
                <a:gd name="T12" fmla="*/ 0 w 106"/>
                <a:gd name="T13" fmla="*/ 4 h 180"/>
                <a:gd name="T14" fmla="*/ 31 w 106"/>
                <a:gd name="T15" fmla="*/ 4 h 180"/>
                <a:gd name="T16" fmla="*/ 31 w 106"/>
                <a:gd name="T17" fmla="*/ 32 h 180"/>
                <a:gd name="T18" fmla="*/ 81 w 106"/>
                <a:gd name="T19" fmla="*/ 0 h 180"/>
                <a:gd name="T20" fmla="*/ 106 w 106"/>
                <a:gd name="T21" fmla="*/ 3 h 180"/>
                <a:gd name="T22" fmla="*/ 93 w 106"/>
                <a:gd name="T23"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80">
                  <a:moveTo>
                    <a:pt x="93" y="34"/>
                  </a:moveTo>
                  <a:cubicBezTo>
                    <a:pt x="86" y="29"/>
                    <a:pt x="79" y="27"/>
                    <a:pt x="72" y="27"/>
                  </a:cubicBezTo>
                  <a:cubicBezTo>
                    <a:pt x="61" y="27"/>
                    <a:pt x="51" y="32"/>
                    <a:pt x="43" y="42"/>
                  </a:cubicBezTo>
                  <a:cubicBezTo>
                    <a:pt x="35" y="52"/>
                    <a:pt x="31" y="64"/>
                    <a:pt x="31" y="79"/>
                  </a:cubicBezTo>
                  <a:lnTo>
                    <a:pt x="31" y="180"/>
                  </a:lnTo>
                  <a:lnTo>
                    <a:pt x="0" y="180"/>
                  </a:lnTo>
                  <a:lnTo>
                    <a:pt x="0" y="4"/>
                  </a:lnTo>
                  <a:lnTo>
                    <a:pt x="31" y="4"/>
                  </a:lnTo>
                  <a:lnTo>
                    <a:pt x="31" y="32"/>
                  </a:lnTo>
                  <a:cubicBezTo>
                    <a:pt x="42" y="11"/>
                    <a:pt x="59" y="0"/>
                    <a:pt x="81"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7" name="Freeform 118"/>
            <p:cNvSpPr>
              <a:spLocks noEditPoints="1"/>
            </p:cNvSpPr>
            <p:nvPr/>
          </p:nvSpPr>
          <p:spPr bwMode="auto">
            <a:xfrm>
              <a:off x="5256" y="3307"/>
              <a:ext cx="37" cy="43"/>
            </a:xfrm>
            <a:custGeom>
              <a:avLst/>
              <a:gdLst>
                <a:gd name="T0" fmla="*/ 0 w 159"/>
                <a:gd name="T1" fmla="*/ 91 h 183"/>
                <a:gd name="T2" fmla="*/ 22 w 159"/>
                <a:gd name="T3" fmla="*/ 25 h 183"/>
                <a:gd name="T4" fmla="*/ 80 w 159"/>
                <a:gd name="T5" fmla="*/ 0 h 183"/>
                <a:gd name="T6" fmla="*/ 139 w 159"/>
                <a:gd name="T7" fmla="*/ 24 h 183"/>
                <a:gd name="T8" fmla="*/ 159 w 159"/>
                <a:gd name="T9" fmla="*/ 91 h 183"/>
                <a:gd name="T10" fmla="*/ 138 w 159"/>
                <a:gd name="T11" fmla="*/ 158 h 183"/>
                <a:gd name="T12" fmla="*/ 80 w 159"/>
                <a:gd name="T13" fmla="*/ 183 h 183"/>
                <a:gd name="T14" fmla="*/ 21 w 159"/>
                <a:gd name="T15" fmla="*/ 158 h 183"/>
                <a:gd name="T16" fmla="*/ 0 w 159"/>
                <a:gd name="T17" fmla="*/ 91 h 183"/>
                <a:gd name="T18" fmla="*/ 33 w 159"/>
                <a:gd name="T19" fmla="*/ 91 h 183"/>
                <a:gd name="T20" fmla="*/ 80 w 159"/>
                <a:gd name="T21" fmla="*/ 157 h 183"/>
                <a:gd name="T22" fmla="*/ 114 w 159"/>
                <a:gd name="T23" fmla="*/ 140 h 183"/>
                <a:gd name="T24" fmla="*/ 127 w 159"/>
                <a:gd name="T25" fmla="*/ 91 h 183"/>
                <a:gd name="T26" fmla="*/ 80 w 159"/>
                <a:gd name="T27" fmla="*/ 26 h 183"/>
                <a:gd name="T28" fmla="*/ 46 w 159"/>
                <a:gd name="T29" fmla="*/ 43 h 183"/>
                <a:gd name="T30" fmla="*/ 33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8" y="42"/>
                    <a:pt x="22" y="25"/>
                  </a:cubicBezTo>
                  <a:cubicBezTo>
                    <a:pt x="37" y="9"/>
                    <a:pt x="56" y="0"/>
                    <a:pt x="80" y="0"/>
                  </a:cubicBezTo>
                  <a:cubicBezTo>
                    <a:pt x="105" y="0"/>
                    <a:pt x="125" y="8"/>
                    <a:pt x="139" y="24"/>
                  </a:cubicBezTo>
                  <a:cubicBezTo>
                    <a:pt x="152" y="40"/>
                    <a:pt x="159" y="63"/>
                    <a:pt x="159" y="91"/>
                  </a:cubicBezTo>
                  <a:cubicBezTo>
                    <a:pt x="159" y="120"/>
                    <a:pt x="152" y="142"/>
                    <a:pt x="138" y="158"/>
                  </a:cubicBezTo>
                  <a:cubicBezTo>
                    <a:pt x="124" y="175"/>
                    <a:pt x="105" y="183"/>
                    <a:pt x="80" y="183"/>
                  </a:cubicBezTo>
                  <a:cubicBezTo>
                    <a:pt x="55" y="183"/>
                    <a:pt x="35" y="175"/>
                    <a:pt x="21" y="158"/>
                  </a:cubicBezTo>
                  <a:cubicBezTo>
                    <a:pt x="7" y="141"/>
                    <a:pt x="0" y="119"/>
                    <a:pt x="0" y="91"/>
                  </a:cubicBezTo>
                  <a:close/>
                  <a:moveTo>
                    <a:pt x="33" y="91"/>
                  </a:moveTo>
                  <a:cubicBezTo>
                    <a:pt x="33" y="135"/>
                    <a:pt x="49" y="157"/>
                    <a:pt x="80" y="157"/>
                  </a:cubicBezTo>
                  <a:cubicBezTo>
                    <a:pt x="95" y="157"/>
                    <a:pt x="106" y="151"/>
                    <a:pt x="114" y="140"/>
                  </a:cubicBezTo>
                  <a:cubicBezTo>
                    <a:pt x="123" y="128"/>
                    <a:pt x="127" y="112"/>
                    <a:pt x="127" y="91"/>
                  </a:cubicBezTo>
                  <a:cubicBezTo>
                    <a:pt x="127" y="48"/>
                    <a:pt x="111" y="26"/>
                    <a:pt x="80" y="26"/>
                  </a:cubicBezTo>
                  <a:cubicBezTo>
                    <a:pt x="66" y="26"/>
                    <a:pt x="54" y="32"/>
                    <a:pt x="46" y="43"/>
                  </a:cubicBezTo>
                  <a:cubicBezTo>
                    <a:pt x="37" y="55"/>
                    <a:pt x="33" y="71"/>
                    <a:pt x="33"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8" name="Freeform 119"/>
            <p:cNvSpPr>
              <a:spLocks noEditPoints="1"/>
            </p:cNvSpPr>
            <p:nvPr/>
          </p:nvSpPr>
          <p:spPr bwMode="auto">
            <a:xfrm>
              <a:off x="5298" y="3305"/>
              <a:ext cx="33" cy="60"/>
            </a:xfrm>
            <a:custGeom>
              <a:avLst/>
              <a:gdLst>
                <a:gd name="T0" fmla="*/ 3 w 146"/>
                <a:gd name="T1" fmla="*/ 236 h 256"/>
                <a:gd name="T2" fmla="*/ 20 w 146"/>
                <a:gd name="T3" fmla="*/ 211 h 256"/>
                <a:gd name="T4" fmla="*/ 70 w 146"/>
                <a:gd name="T5" fmla="*/ 229 h 256"/>
                <a:gd name="T6" fmla="*/ 104 w 146"/>
                <a:gd name="T7" fmla="*/ 222 h 256"/>
                <a:gd name="T8" fmla="*/ 116 w 146"/>
                <a:gd name="T9" fmla="*/ 203 h 256"/>
                <a:gd name="T10" fmla="*/ 85 w 146"/>
                <a:gd name="T11" fmla="*/ 182 h 256"/>
                <a:gd name="T12" fmla="*/ 66 w 146"/>
                <a:gd name="T13" fmla="*/ 185 h 256"/>
                <a:gd name="T14" fmla="*/ 44 w 146"/>
                <a:gd name="T15" fmla="*/ 187 h 256"/>
                <a:gd name="T16" fmla="*/ 7 w 146"/>
                <a:gd name="T17" fmla="*/ 159 h 256"/>
                <a:gd name="T18" fmla="*/ 16 w 146"/>
                <a:gd name="T19" fmla="*/ 143 h 256"/>
                <a:gd name="T20" fmla="*/ 37 w 146"/>
                <a:gd name="T21" fmla="*/ 133 h 256"/>
                <a:gd name="T22" fmla="*/ 0 w 146"/>
                <a:gd name="T23" fmla="*/ 73 h 256"/>
                <a:gd name="T24" fmla="*/ 20 w 146"/>
                <a:gd name="T25" fmla="*/ 27 h 256"/>
                <a:gd name="T26" fmla="*/ 67 w 146"/>
                <a:gd name="T27" fmla="*/ 8 h 256"/>
                <a:gd name="T28" fmla="*/ 108 w 146"/>
                <a:gd name="T29" fmla="*/ 19 h 256"/>
                <a:gd name="T30" fmla="*/ 123 w 146"/>
                <a:gd name="T31" fmla="*/ 0 h 256"/>
                <a:gd name="T32" fmla="*/ 144 w 146"/>
                <a:gd name="T33" fmla="*/ 20 h 256"/>
                <a:gd name="T34" fmla="*/ 125 w 146"/>
                <a:gd name="T35" fmla="*/ 34 h 256"/>
                <a:gd name="T36" fmla="*/ 137 w 146"/>
                <a:gd name="T37" fmla="*/ 74 h 256"/>
                <a:gd name="T38" fmla="*/ 120 w 146"/>
                <a:gd name="T39" fmla="*/ 119 h 256"/>
                <a:gd name="T40" fmla="*/ 77 w 146"/>
                <a:gd name="T41" fmla="*/ 140 h 256"/>
                <a:gd name="T42" fmla="*/ 51 w 146"/>
                <a:gd name="T43" fmla="*/ 142 h 256"/>
                <a:gd name="T44" fmla="*/ 39 w 146"/>
                <a:gd name="T45" fmla="*/ 146 h 256"/>
                <a:gd name="T46" fmla="*/ 31 w 146"/>
                <a:gd name="T47" fmla="*/ 154 h 256"/>
                <a:gd name="T48" fmla="*/ 47 w 146"/>
                <a:gd name="T49" fmla="*/ 161 h 256"/>
                <a:gd name="T50" fmla="*/ 69 w 146"/>
                <a:gd name="T51" fmla="*/ 158 h 256"/>
                <a:gd name="T52" fmla="*/ 91 w 146"/>
                <a:gd name="T53" fmla="*/ 156 h 256"/>
                <a:gd name="T54" fmla="*/ 132 w 146"/>
                <a:gd name="T55" fmla="*/ 168 h 256"/>
                <a:gd name="T56" fmla="*/ 146 w 146"/>
                <a:gd name="T57" fmla="*/ 202 h 256"/>
                <a:gd name="T58" fmla="*/ 124 w 146"/>
                <a:gd name="T59" fmla="*/ 242 h 256"/>
                <a:gd name="T60" fmla="*/ 69 w 146"/>
                <a:gd name="T61" fmla="*/ 256 h 256"/>
                <a:gd name="T62" fmla="*/ 33 w 146"/>
                <a:gd name="T63" fmla="*/ 250 h 256"/>
                <a:gd name="T64" fmla="*/ 3 w 146"/>
                <a:gd name="T65" fmla="*/ 236 h 256"/>
                <a:gd name="T66" fmla="*/ 69 w 146"/>
                <a:gd name="T67" fmla="*/ 34 h 256"/>
                <a:gd name="T68" fmla="*/ 43 w 146"/>
                <a:gd name="T69" fmla="*/ 45 h 256"/>
                <a:gd name="T70" fmla="*/ 32 w 146"/>
                <a:gd name="T71" fmla="*/ 73 h 256"/>
                <a:gd name="T72" fmla="*/ 42 w 146"/>
                <a:gd name="T73" fmla="*/ 103 h 256"/>
                <a:gd name="T74" fmla="*/ 69 w 146"/>
                <a:gd name="T75" fmla="*/ 115 h 256"/>
                <a:gd name="T76" fmla="*/ 95 w 146"/>
                <a:gd name="T77" fmla="*/ 104 h 256"/>
                <a:gd name="T78" fmla="*/ 104 w 146"/>
                <a:gd name="T79" fmla="*/ 73 h 256"/>
                <a:gd name="T80" fmla="*/ 94 w 146"/>
                <a:gd name="T81" fmla="*/ 45 h 256"/>
                <a:gd name="T82" fmla="*/ 69 w 146"/>
                <a:gd name="T83" fmla="*/ 3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6" h="256">
                  <a:moveTo>
                    <a:pt x="3" y="236"/>
                  </a:moveTo>
                  <a:lnTo>
                    <a:pt x="20" y="211"/>
                  </a:lnTo>
                  <a:cubicBezTo>
                    <a:pt x="38" y="223"/>
                    <a:pt x="55" y="229"/>
                    <a:pt x="70" y="229"/>
                  </a:cubicBezTo>
                  <a:cubicBezTo>
                    <a:pt x="84" y="229"/>
                    <a:pt x="95" y="226"/>
                    <a:pt x="104" y="222"/>
                  </a:cubicBezTo>
                  <a:cubicBezTo>
                    <a:pt x="112" y="217"/>
                    <a:pt x="116" y="211"/>
                    <a:pt x="116" y="203"/>
                  </a:cubicBezTo>
                  <a:cubicBezTo>
                    <a:pt x="116" y="189"/>
                    <a:pt x="105" y="182"/>
                    <a:pt x="85" y="182"/>
                  </a:cubicBezTo>
                  <a:cubicBezTo>
                    <a:pt x="81" y="182"/>
                    <a:pt x="75" y="183"/>
                    <a:pt x="66" y="185"/>
                  </a:cubicBezTo>
                  <a:cubicBezTo>
                    <a:pt x="57" y="186"/>
                    <a:pt x="49" y="187"/>
                    <a:pt x="44" y="187"/>
                  </a:cubicBezTo>
                  <a:cubicBezTo>
                    <a:pt x="19" y="187"/>
                    <a:pt x="7" y="178"/>
                    <a:pt x="7" y="159"/>
                  </a:cubicBezTo>
                  <a:cubicBezTo>
                    <a:pt x="7" y="153"/>
                    <a:pt x="10" y="148"/>
                    <a:pt x="16" y="143"/>
                  </a:cubicBezTo>
                  <a:cubicBezTo>
                    <a:pt x="22" y="139"/>
                    <a:pt x="29" y="135"/>
                    <a:pt x="37" y="133"/>
                  </a:cubicBezTo>
                  <a:cubicBezTo>
                    <a:pt x="13" y="122"/>
                    <a:pt x="0" y="101"/>
                    <a:pt x="0" y="73"/>
                  </a:cubicBezTo>
                  <a:cubicBezTo>
                    <a:pt x="0" y="54"/>
                    <a:pt x="7" y="39"/>
                    <a:pt x="20" y="27"/>
                  </a:cubicBezTo>
                  <a:cubicBezTo>
                    <a:pt x="32" y="15"/>
                    <a:pt x="48" y="8"/>
                    <a:pt x="67" y="8"/>
                  </a:cubicBezTo>
                  <a:cubicBezTo>
                    <a:pt x="84" y="8"/>
                    <a:pt x="98" y="12"/>
                    <a:pt x="108" y="19"/>
                  </a:cubicBezTo>
                  <a:lnTo>
                    <a:pt x="123" y="0"/>
                  </a:lnTo>
                  <a:lnTo>
                    <a:pt x="144" y="20"/>
                  </a:lnTo>
                  <a:lnTo>
                    <a:pt x="125" y="34"/>
                  </a:lnTo>
                  <a:cubicBezTo>
                    <a:pt x="133" y="44"/>
                    <a:pt x="137" y="58"/>
                    <a:pt x="137" y="74"/>
                  </a:cubicBezTo>
                  <a:cubicBezTo>
                    <a:pt x="137" y="92"/>
                    <a:pt x="131" y="107"/>
                    <a:pt x="120" y="119"/>
                  </a:cubicBezTo>
                  <a:cubicBezTo>
                    <a:pt x="109" y="131"/>
                    <a:pt x="95" y="138"/>
                    <a:pt x="77" y="140"/>
                  </a:cubicBezTo>
                  <a:lnTo>
                    <a:pt x="51" y="142"/>
                  </a:lnTo>
                  <a:cubicBezTo>
                    <a:pt x="48" y="143"/>
                    <a:pt x="44" y="144"/>
                    <a:pt x="39" y="146"/>
                  </a:cubicBezTo>
                  <a:cubicBezTo>
                    <a:pt x="33" y="148"/>
                    <a:pt x="31" y="151"/>
                    <a:pt x="31" y="154"/>
                  </a:cubicBezTo>
                  <a:cubicBezTo>
                    <a:pt x="31" y="158"/>
                    <a:pt x="36" y="161"/>
                    <a:pt x="47" y="161"/>
                  </a:cubicBezTo>
                  <a:cubicBezTo>
                    <a:pt x="52" y="161"/>
                    <a:pt x="59" y="160"/>
                    <a:pt x="69" y="158"/>
                  </a:cubicBezTo>
                  <a:cubicBezTo>
                    <a:pt x="79" y="156"/>
                    <a:pt x="86" y="156"/>
                    <a:pt x="91" y="156"/>
                  </a:cubicBezTo>
                  <a:cubicBezTo>
                    <a:pt x="108" y="156"/>
                    <a:pt x="122" y="160"/>
                    <a:pt x="132" y="168"/>
                  </a:cubicBezTo>
                  <a:cubicBezTo>
                    <a:pt x="141" y="176"/>
                    <a:pt x="146" y="188"/>
                    <a:pt x="146" y="202"/>
                  </a:cubicBezTo>
                  <a:cubicBezTo>
                    <a:pt x="146" y="219"/>
                    <a:pt x="139" y="232"/>
                    <a:pt x="124" y="242"/>
                  </a:cubicBezTo>
                  <a:cubicBezTo>
                    <a:pt x="110" y="252"/>
                    <a:pt x="92" y="256"/>
                    <a:pt x="69" y="256"/>
                  </a:cubicBezTo>
                  <a:cubicBezTo>
                    <a:pt x="58" y="256"/>
                    <a:pt x="46" y="254"/>
                    <a:pt x="33" y="250"/>
                  </a:cubicBezTo>
                  <a:cubicBezTo>
                    <a:pt x="21" y="246"/>
                    <a:pt x="11" y="241"/>
                    <a:pt x="3" y="236"/>
                  </a:cubicBezTo>
                  <a:close/>
                  <a:moveTo>
                    <a:pt x="69" y="34"/>
                  </a:moveTo>
                  <a:cubicBezTo>
                    <a:pt x="58" y="34"/>
                    <a:pt x="49" y="37"/>
                    <a:pt x="43" y="45"/>
                  </a:cubicBezTo>
                  <a:cubicBezTo>
                    <a:pt x="36" y="53"/>
                    <a:pt x="32" y="62"/>
                    <a:pt x="32" y="73"/>
                  </a:cubicBezTo>
                  <a:cubicBezTo>
                    <a:pt x="32" y="85"/>
                    <a:pt x="36" y="95"/>
                    <a:pt x="42" y="103"/>
                  </a:cubicBezTo>
                  <a:cubicBezTo>
                    <a:pt x="49" y="111"/>
                    <a:pt x="58" y="115"/>
                    <a:pt x="69" y="115"/>
                  </a:cubicBezTo>
                  <a:cubicBezTo>
                    <a:pt x="80" y="115"/>
                    <a:pt x="89" y="112"/>
                    <a:pt x="95" y="104"/>
                  </a:cubicBezTo>
                  <a:cubicBezTo>
                    <a:pt x="101" y="96"/>
                    <a:pt x="104" y="86"/>
                    <a:pt x="104" y="73"/>
                  </a:cubicBezTo>
                  <a:cubicBezTo>
                    <a:pt x="104" y="62"/>
                    <a:pt x="101" y="53"/>
                    <a:pt x="94" y="45"/>
                  </a:cubicBezTo>
                  <a:cubicBezTo>
                    <a:pt x="88" y="37"/>
                    <a:pt x="79" y="34"/>
                    <a:pt x="69"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9" name="Freeform 120"/>
            <p:cNvSpPr>
              <a:spLocks/>
            </p:cNvSpPr>
            <p:nvPr/>
          </p:nvSpPr>
          <p:spPr bwMode="auto">
            <a:xfrm>
              <a:off x="5339" y="3307"/>
              <a:ext cx="24" cy="42"/>
            </a:xfrm>
            <a:custGeom>
              <a:avLst/>
              <a:gdLst>
                <a:gd name="T0" fmla="*/ 93 w 106"/>
                <a:gd name="T1" fmla="*/ 34 h 180"/>
                <a:gd name="T2" fmla="*/ 72 w 106"/>
                <a:gd name="T3" fmla="*/ 27 h 180"/>
                <a:gd name="T4" fmla="*/ 43 w 106"/>
                <a:gd name="T5" fmla="*/ 42 h 180"/>
                <a:gd name="T6" fmla="*/ 31 w 106"/>
                <a:gd name="T7" fmla="*/ 79 h 180"/>
                <a:gd name="T8" fmla="*/ 31 w 106"/>
                <a:gd name="T9" fmla="*/ 180 h 180"/>
                <a:gd name="T10" fmla="*/ 0 w 106"/>
                <a:gd name="T11" fmla="*/ 180 h 180"/>
                <a:gd name="T12" fmla="*/ 0 w 106"/>
                <a:gd name="T13" fmla="*/ 4 h 180"/>
                <a:gd name="T14" fmla="*/ 31 w 106"/>
                <a:gd name="T15" fmla="*/ 4 h 180"/>
                <a:gd name="T16" fmla="*/ 31 w 106"/>
                <a:gd name="T17" fmla="*/ 32 h 180"/>
                <a:gd name="T18" fmla="*/ 82 w 106"/>
                <a:gd name="T19" fmla="*/ 0 h 180"/>
                <a:gd name="T20" fmla="*/ 106 w 106"/>
                <a:gd name="T21" fmla="*/ 3 h 180"/>
                <a:gd name="T22" fmla="*/ 93 w 106"/>
                <a:gd name="T23"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80">
                  <a:moveTo>
                    <a:pt x="93" y="34"/>
                  </a:moveTo>
                  <a:cubicBezTo>
                    <a:pt x="86" y="29"/>
                    <a:pt x="79" y="27"/>
                    <a:pt x="72" y="27"/>
                  </a:cubicBezTo>
                  <a:cubicBezTo>
                    <a:pt x="61" y="27"/>
                    <a:pt x="52" y="32"/>
                    <a:pt x="43" y="42"/>
                  </a:cubicBezTo>
                  <a:cubicBezTo>
                    <a:pt x="35" y="52"/>
                    <a:pt x="31" y="64"/>
                    <a:pt x="31" y="79"/>
                  </a:cubicBezTo>
                  <a:lnTo>
                    <a:pt x="31" y="180"/>
                  </a:lnTo>
                  <a:lnTo>
                    <a:pt x="0" y="180"/>
                  </a:lnTo>
                  <a:lnTo>
                    <a:pt x="0" y="4"/>
                  </a:lnTo>
                  <a:lnTo>
                    <a:pt x="31" y="4"/>
                  </a:lnTo>
                  <a:lnTo>
                    <a:pt x="31" y="32"/>
                  </a:lnTo>
                  <a:cubicBezTo>
                    <a:pt x="42" y="11"/>
                    <a:pt x="59" y="0"/>
                    <a:pt x="82"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0" name="Freeform 121"/>
            <p:cNvSpPr>
              <a:spLocks noEditPoints="1"/>
            </p:cNvSpPr>
            <p:nvPr/>
          </p:nvSpPr>
          <p:spPr bwMode="auto">
            <a:xfrm>
              <a:off x="5366" y="3307"/>
              <a:ext cx="34" cy="43"/>
            </a:xfrm>
            <a:custGeom>
              <a:avLst/>
              <a:gdLst>
                <a:gd name="T0" fmla="*/ 108 w 150"/>
                <a:gd name="T1" fmla="*/ 159 h 183"/>
                <a:gd name="T2" fmla="*/ 51 w 150"/>
                <a:gd name="T3" fmla="*/ 183 h 183"/>
                <a:gd name="T4" fmla="*/ 15 w 150"/>
                <a:gd name="T5" fmla="*/ 168 h 183"/>
                <a:gd name="T6" fmla="*/ 0 w 150"/>
                <a:gd name="T7" fmla="*/ 130 h 183"/>
                <a:gd name="T8" fmla="*/ 23 w 150"/>
                <a:gd name="T9" fmla="*/ 85 h 183"/>
                <a:gd name="T10" fmla="*/ 83 w 150"/>
                <a:gd name="T11" fmla="*/ 67 h 183"/>
                <a:gd name="T12" fmla="*/ 105 w 150"/>
                <a:gd name="T13" fmla="*/ 71 h 183"/>
                <a:gd name="T14" fmla="*/ 67 w 150"/>
                <a:gd name="T15" fmla="*/ 28 h 183"/>
                <a:gd name="T16" fmla="*/ 22 w 150"/>
                <a:gd name="T17" fmla="*/ 44 h 183"/>
                <a:gd name="T18" fmla="*/ 9 w 150"/>
                <a:gd name="T19" fmla="*/ 18 h 183"/>
                <a:gd name="T20" fmla="*/ 34 w 150"/>
                <a:gd name="T21" fmla="*/ 6 h 183"/>
                <a:gd name="T22" fmla="*/ 64 w 150"/>
                <a:gd name="T23" fmla="*/ 0 h 183"/>
                <a:gd name="T24" fmla="*/ 119 w 150"/>
                <a:gd name="T25" fmla="*/ 18 h 183"/>
                <a:gd name="T26" fmla="*/ 137 w 150"/>
                <a:gd name="T27" fmla="*/ 73 h 183"/>
                <a:gd name="T28" fmla="*/ 137 w 150"/>
                <a:gd name="T29" fmla="*/ 136 h 183"/>
                <a:gd name="T30" fmla="*/ 150 w 150"/>
                <a:gd name="T31" fmla="*/ 167 h 183"/>
                <a:gd name="T32" fmla="*/ 150 w 150"/>
                <a:gd name="T33" fmla="*/ 183 h 183"/>
                <a:gd name="T34" fmla="*/ 122 w 150"/>
                <a:gd name="T35" fmla="*/ 177 h 183"/>
                <a:gd name="T36" fmla="*/ 108 w 150"/>
                <a:gd name="T37" fmla="*/ 159 h 183"/>
                <a:gd name="T38" fmla="*/ 105 w 150"/>
                <a:gd name="T39" fmla="*/ 93 h 183"/>
                <a:gd name="T40" fmla="*/ 85 w 150"/>
                <a:gd name="T41" fmla="*/ 90 h 183"/>
                <a:gd name="T42" fmla="*/ 46 w 150"/>
                <a:gd name="T43" fmla="*/ 102 h 183"/>
                <a:gd name="T44" fmla="*/ 31 w 150"/>
                <a:gd name="T45" fmla="*/ 131 h 183"/>
                <a:gd name="T46" fmla="*/ 63 w 150"/>
                <a:gd name="T47" fmla="*/ 158 h 183"/>
                <a:gd name="T48" fmla="*/ 105 w 150"/>
                <a:gd name="T49" fmla="*/ 136 h 183"/>
                <a:gd name="T50" fmla="*/ 105 w 150"/>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0" h="183">
                  <a:moveTo>
                    <a:pt x="108" y="159"/>
                  </a:moveTo>
                  <a:cubicBezTo>
                    <a:pt x="96" y="175"/>
                    <a:pt x="77" y="183"/>
                    <a:pt x="51" y="183"/>
                  </a:cubicBezTo>
                  <a:cubicBezTo>
                    <a:pt x="37" y="183"/>
                    <a:pt x="25" y="178"/>
                    <a:pt x="15" y="168"/>
                  </a:cubicBezTo>
                  <a:cubicBezTo>
                    <a:pt x="5" y="158"/>
                    <a:pt x="0" y="145"/>
                    <a:pt x="0" y="130"/>
                  </a:cubicBezTo>
                  <a:cubicBezTo>
                    <a:pt x="0" y="113"/>
                    <a:pt x="8" y="98"/>
                    <a:pt x="23" y="85"/>
                  </a:cubicBezTo>
                  <a:cubicBezTo>
                    <a:pt x="39" y="73"/>
                    <a:pt x="59" y="67"/>
                    <a:pt x="83" y="67"/>
                  </a:cubicBezTo>
                  <a:cubicBezTo>
                    <a:pt x="90" y="67"/>
                    <a:pt x="97" y="68"/>
                    <a:pt x="105" y="71"/>
                  </a:cubicBezTo>
                  <a:cubicBezTo>
                    <a:pt x="105" y="43"/>
                    <a:pt x="93" y="28"/>
                    <a:pt x="67" y="28"/>
                  </a:cubicBezTo>
                  <a:cubicBezTo>
                    <a:pt x="48" y="28"/>
                    <a:pt x="33" y="34"/>
                    <a:pt x="22" y="44"/>
                  </a:cubicBezTo>
                  <a:lnTo>
                    <a:pt x="9" y="18"/>
                  </a:lnTo>
                  <a:cubicBezTo>
                    <a:pt x="15" y="13"/>
                    <a:pt x="23" y="9"/>
                    <a:pt x="34" y="6"/>
                  </a:cubicBezTo>
                  <a:cubicBezTo>
                    <a:pt x="44" y="2"/>
                    <a:pt x="54" y="0"/>
                    <a:pt x="64" y="0"/>
                  </a:cubicBezTo>
                  <a:cubicBezTo>
                    <a:pt x="89" y="0"/>
                    <a:pt x="108" y="6"/>
                    <a:pt x="119" y="18"/>
                  </a:cubicBezTo>
                  <a:cubicBezTo>
                    <a:pt x="131" y="29"/>
                    <a:pt x="137" y="48"/>
                    <a:pt x="137" y="73"/>
                  </a:cubicBezTo>
                  <a:lnTo>
                    <a:pt x="137" y="136"/>
                  </a:lnTo>
                  <a:cubicBezTo>
                    <a:pt x="137" y="152"/>
                    <a:pt x="141" y="162"/>
                    <a:pt x="150" y="167"/>
                  </a:cubicBezTo>
                  <a:lnTo>
                    <a:pt x="150" y="183"/>
                  </a:lnTo>
                  <a:cubicBezTo>
                    <a:pt x="138" y="183"/>
                    <a:pt x="128" y="181"/>
                    <a:pt x="122" y="177"/>
                  </a:cubicBezTo>
                  <a:cubicBezTo>
                    <a:pt x="116" y="174"/>
                    <a:pt x="111" y="168"/>
                    <a:pt x="108" y="159"/>
                  </a:cubicBezTo>
                  <a:close/>
                  <a:moveTo>
                    <a:pt x="105" y="93"/>
                  </a:moveTo>
                  <a:cubicBezTo>
                    <a:pt x="95" y="91"/>
                    <a:pt x="89" y="90"/>
                    <a:pt x="85" y="90"/>
                  </a:cubicBezTo>
                  <a:cubicBezTo>
                    <a:pt x="69" y="90"/>
                    <a:pt x="56" y="94"/>
                    <a:pt x="46" y="102"/>
                  </a:cubicBezTo>
                  <a:cubicBezTo>
                    <a:pt x="36" y="110"/>
                    <a:pt x="31" y="120"/>
                    <a:pt x="31" y="131"/>
                  </a:cubicBezTo>
                  <a:cubicBezTo>
                    <a:pt x="31" y="149"/>
                    <a:pt x="42" y="158"/>
                    <a:pt x="63" y="158"/>
                  </a:cubicBezTo>
                  <a:cubicBezTo>
                    <a:pt x="79" y="158"/>
                    <a:pt x="93" y="151"/>
                    <a:pt x="105" y="136"/>
                  </a:cubicBezTo>
                  <a:lnTo>
                    <a:pt x="105"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1" name="Freeform 122"/>
            <p:cNvSpPr>
              <a:spLocks/>
            </p:cNvSpPr>
            <p:nvPr/>
          </p:nvSpPr>
          <p:spPr bwMode="auto">
            <a:xfrm>
              <a:off x="5408" y="3307"/>
              <a:ext cx="53" cy="42"/>
            </a:xfrm>
            <a:custGeom>
              <a:avLst/>
              <a:gdLst>
                <a:gd name="T0" fmla="*/ 203 w 234"/>
                <a:gd name="T1" fmla="*/ 180 h 180"/>
                <a:gd name="T2" fmla="*/ 203 w 234"/>
                <a:gd name="T3" fmla="*/ 68 h 180"/>
                <a:gd name="T4" fmla="*/ 167 w 234"/>
                <a:gd name="T5" fmla="*/ 27 h 180"/>
                <a:gd name="T6" fmla="*/ 146 w 234"/>
                <a:gd name="T7" fmla="*/ 34 h 180"/>
                <a:gd name="T8" fmla="*/ 133 w 234"/>
                <a:gd name="T9" fmla="*/ 50 h 180"/>
                <a:gd name="T10" fmla="*/ 133 w 234"/>
                <a:gd name="T11" fmla="*/ 180 h 180"/>
                <a:gd name="T12" fmla="*/ 101 w 234"/>
                <a:gd name="T13" fmla="*/ 180 h 180"/>
                <a:gd name="T14" fmla="*/ 101 w 234"/>
                <a:gd name="T15" fmla="*/ 55 h 180"/>
                <a:gd name="T16" fmla="*/ 92 w 234"/>
                <a:gd name="T17" fmla="*/ 34 h 180"/>
                <a:gd name="T18" fmla="*/ 66 w 234"/>
                <a:gd name="T19" fmla="*/ 27 h 180"/>
                <a:gd name="T20" fmla="*/ 46 w 234"/>
                <a:gd name="T21" fmla="*/ 34 h 180"/>
                <a:gd name="T22" fmla="*/ 31 w 234"/>
                <a:gd name="T23" fmla="*/ 50 h 180"/>
                <a:gd name="T24" fmla="*/ 31 w 234"/>
                <a:gd name="T25" fmla="*/ 180 h 180"/>
                <a:gd name="T26" fmla="*/ 0 w 234"/>
                <a:gd name="T27" fmla="*/ 180 h 180"/>
                <a:gd name="T28" fmla="*/ 0 w 234"/>
                <a:gd name="T29" fmla="*/ 4 h 180"/>
                <a:gd name="T30" fmla="*/ 20 w 234"/>
                <a:gd name="T31" fmla="*/ 4 h 180"/>
                <a:gd name="T32" fmla="*/ 30 w 234"/>
                <a:gd name="T33" fmla="*/ 24 h 180"/>
                <a:gd name="T34" fmla="*/ 76 w 234"/>
                <a:gd name="T35" fmla="*/ 0 h 180"/>
                <a:gd name="T36" fmla="*/ 128 w 234"/>
                <a:gd name="T37" fmla="*/ 24 h 180"/>
                <a:gd name="T38" fmla="*/ 148 w 234"/>
                <a:gd name="T39" fmla="*/ 7 h 180"/>
                <a:gd name="T40" fmla="*/ 177 w 234"/>
                <a:gd name="T41" fmla="*/ 0 h 180"/>
                <a:gd name="T42" fmla="*/ 219 w 234"/>
                <a:gd name="T43" fmla="*/ 17 h 180"/>
                <a:gd name="T44" fmla="*/ 234 w 234"/>
                <a:gd name="T45" fmla="*/ 62 h 180"/>
                <a:gd name="T46" fmla="*/ 234 w 234"/>
                <a:gd name="T47" fmla="*/ 180 h 180"/>
                <a:gd name="T48" fmla="*/ 203 w 234"/>
                <a:gd name="T4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4" h="180">
                  <a:moveTo>
                    <a:pt x="203" y="180"/>
                  </a:moveTo>
                  <a:lnTo>
                    <a:pt x="203" y="68"/>
                  </a:lnTo>
                  <a:cubicBezTo>
                    <a:pt x="203" y="41"/>
                    <a:pt x="191" y="27"/>
                    <a:pt x="167" y="27"/>
                  </a:cubicBezTo>
                  <a:cubicBezTo>
                    <a:pt x="160" y="27"/>
                    <a:pt x="153" y="29"/>
                    <a:pt x="146" y="34"/>
                  </a:cubicBezTo>
                  <a:cubicBezTo>
                    <a:pt x="140" y="38"/>
                    <a:pt x="135" y="44"/>
                    <a:pt x="133" y="50"/>
                  </a:cubicBezTo>
                  <a:lnTo>
                    <a:pt x="133" y="180"/>
                  </a:lnTo>
                  <a:lnTo>
                    <a:pt x="101" y="180"/>
                  </a:lnTo>
                  <a:lnTo>
                    <a:pt x="101" y="55"/>
                  </a:lnTo>
                  <a:cubicBezTo>
                    <a:pt x="101" y="46"/>
                    <a:pt x="98" y="39"/>
                    <a:pt x="92" y="34"/>
                  </a:cubicBezTo>
                  <a:cubicBezTo>
                    <a:pt x="85" y="29"/>
                    <a:pt x="77" y="27"/>
                    <a:pt x="66" y="27"/>
                  </a:cubicBezTo>
                  <a:cubicBezTo>
                    <a:pt x="60" y="27"/>
                    <a:pt x="53" y="29"/>
                    <a:pt x="46" y="34"/>
                  </a:cubicBezTo>
                  <a:cubicBezTo>
                    <a:pt x="39" y="39"/>
                    <a:pt x="34" y="44"/>
                    <a:pt x="31" y="50"/>
                  </a:cubicBezTo>
                  <a:lnTo>
                    <a:pt x="31" y="180"/>
                  </a:lnTo>
                  <a:lnTo>
                    <a:pt x="0" y="180"/>
                  </a:lnTo>
                  <a:lnTo>
                    <a:pt x="0" y="4"/>
                  </a:lnTo>
                  <a:lnTo>
                    <a:pt x="20" y="4"/>
                  </a:lnTo>
                  <a:lnTo>
                    <a:pt x="30" y="24"/>
                  </a:lnTo>
                  <a:cubicBezTo>
                    <a:pt x="42" y="8"/>
                    <a:pt x="57" y="0"/>
                    <a:pt x="76" y="0"/>
                  </a:cubicBezTo>
                  <a:cubicBezTo>
                    <a:pt x="101" y="0"/>
                    <a:pt x="118" y="8"/>
                    <a:pt x="128" y="24"/>
                  </a:cubicBezTo>
                  <a:cubicBezTo>
                    <a:pt x="132" y="17"/>
                    <a:pt x="138" y="12"/>
                    <a:pt x="148" y="7"/>
                  </a:cubicBezTo>
                  <a:cubicBezTo>
                    <a:pt x="157" y="3"/>
                    <a:pt x="167" y="0"/>
                    <a:pt x="177" y="0"/>
                  </a:cubicBezTo>
                  <a:cubicBezTo>
                    <a:pt x="195" y="0"/>
                    <a:pt x="210" y="6"/>
                    <a:pt x="219" y="17"/>
                  </a:cubicBezTo>
                  <a:cubicBezTo>
                    <a:pt x="229" y="27"/>
                    <a:pt x="234" y="43"/>
                    <a:pt x="234" y="62"/>
                  </a:cubicBezTo>
                  <a:lnTo>
                    <a:pt x="234" y="180"/>
                  </a:lnTo>
                  <a:lnTo>
                    <a:pt x="20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2" name="Freeform 123"/>
            <p:cNvSpPr>
              <a:spLocks/>
            </p:cNvSpPr>
            <p:nvPr/>
          </p:nvSpPr>
          <p:spPr bwMode="auto">
            <a:xfrm>
              <a:off x="5490" y="3293"/>
              <a:ext cx="44" cy="57"/>
            </a:xfrm>
            <a:custGeom>
              <a:avLst/>
              <a:gdLst>
                <a:gd name="T0" fmla="*/ 106 w 193"/>
                <a:gd name="T1" fmla="*/ 244 h 244"/>
                <a:gd name="T2" fmla="*/ 90 w 193"/>
                <a:gd name="T3" fmla="*/ 244 h 244"/>
                <a:gd name="T4" fmla="*/ 0 w 193"/>
                <a:gd name="T5" fmla="*/ 0 h 244"/>
                <a:gd name="T6" fmla="*/ 37 w 193"/>
                <a:gd name="T7" fmla="*/ 0 h 244"/>
                <a:gd name="T8" fmla="*/ 98 w 193"/>
                <a:gd name="T9" fmla="*/ 177 h 244"/>
                <a:gd name="T10" fmla="*/ 158 w 193"/>
                <a:gd name="T11" fmla="*/ 0 h 244"/>
                <a:gd name="T12" fmla="*/ 193 w 193"/>
                <a:gd name="T13" fmla="*/ 0 h 244"/>
                <a:gd name="T14" fmla="*/ 106 w 193"/>
                <a:gd name="T15" fmla="*/ 244 h 2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3" h="244">
                  <a:moveTo>
                    <a:pt x="106" y="244"/>
                  </a:moveTo>
                  <a:lnTo>
                    <a:pt x="90" y="244"/>
                  </a:lnTo>
                  <a:lnTo>
                    <a:pt x="0" y="0"/>
                  </a:lnTo>
                  <a:lnTo>
                    <a:pt x="37" y="0"/>
                  </a:lnTo>
                  <a:lnTo>
                    <a:pt x="98" y="177"/>
                  </a:lnTo>
                  <a:lnTo>
                    <a:pt x="158" y="0"/>
                  </a:lnTo>
                  <a:lnTo>
                    <a:pt x="193" y="0"/>
                  </a:lnTo>
                  <a:lnTo>
                    <a:pt x="106" y="2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3" name="Freeform 124"/>
            <p:cNvSpPr>
              <a:spLocks noEditPoints="1"/>
            </p:cNvSpPr>
            <p:nvPr/>
          </p:nvSpPr>
          <p:spPr bwMode="auto">
            <a:xfrm>
              <a:off x="5534" y="3287"/>
              <a:ext cx="37" cy="78"/>
            </a:xfrm>
            <a:custGeom>
              <a:avLst/>
              <a:gdLst>
                <a:gd name="T0" fmla="*/ 88 w 162"/>
                <a:gd name="T1" fmla="*/ 295 h 334"/>
                <a:gd name="T2" fmla="*/ 62 w 162"/>
                <a:gd name="T3" fmla="*/ 323 h 334"/>
                <a:gd name="T4" fmla="*/ 19 w 162"/>
                <a:gd name="T5" fmla="*/ 334 h 334"/>
                <a:gd name="T6" fmla="*/ 19 w 162"/>
                <a:gd name="T7" fmla="*/ 307 h 334"/>
                <a:gd name="T8" fmla="*/ 52 w 162"/>
                <a:gd name="T9" fmla="*/ 297 h 334"/>
                <a:gd name="T10" fmla="*/ 66 w 162"/>
                <a:gd name="T11" fmla="*/ 275 h 334"/>
                <a:gd name="T12" fmla="*/ 61 w 162"/>
                <a:gd name="T13" fmla="*/ 247 h 334"/>
                <a:gd name="T14" fmla="*/ 48 w 162"/>
                <a:gd name="T15" fmla="*/ 212 h 334"/>
                <a:gd name="T16" fmla="*/ 0 w 162"/>
                <a:gd name="T17" fmla="*/ 90 h 334"/>
                <a:gd name="T18" fmla="*/ 32 w 162"/>
                <a:gd name="T19" fmla="*/ 90 h 334"/>
                <a:gd name="T20" fmla="*/ 84 w 162"/>
                <a:gd name="T21" fmla="*/ 226 h 334"/>
                <a:gd name="T22" fmla="*/ 130 w 162"/>
                <a:gd name="T23" fmla="*/ 90 h 334"/>
                <a:gd name="T24" fmla="*/ 162 w 162"/>
                <a:gd name="T25" fmla="*/ 90 h 334"/>
                <a:gd name="T26" fmla="*/ 88 w 162"/>
                <a:gd name="T27" fmla="*/ 295 h 334"/>
                <a:gd name="T28" fmla="*/ 123 w 162"/>
                <a:gd name="T29" fmla="*/ 0 h 334"/>
                <a:gd name="T30" fmla="*/ 85 w 162"/>
                <a:gd name="T31" fmla="*/ 55 h 334"/>
                <a:gd name="T32" fmla="*/ 62 w 162"/>
                <a:gd name="T33" fmla="*/ 55 h 334"/>
                <a:gd name="T34" fmla="*/ 90 w 162"/>
                <a:gd name="T35" fmla="*/ 0 h 334"/>
                <a:gd name="T36" fmla="*/ 123 w 162"/>
                <a:gd name="T3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2" h="334">
                  <a:moveTo>
                    <a:pt x="88" y="295"/>
                  </a:moveTo>
                  <a:cubicBezTo>
                    <a:pt x="84" y="307"/>
                    <a:pt x="75" y="316"/>
                    <a:pt x="62" y="323"/>
                  </a:cubicBezTo>
                  <a:cubicBezTo>
                    <a:pt x="49" y="331"/>
                    <a:pt x="35" y="334"/>
                    <a:pt x="19" y="334"/>
                  </a:cubicBezTo>
                  <a:lnTo>
                    <a:pt x="19" y="307"/>
                  </a:lnTo>
                  <a:cubicBezTo>
                    <a:pt x="32" y="307"/>
                    <a:pt x="43" y="304"/>
                    <a:pt x="52" y="297"/>
                  </a:cubicBezTo>
                  <a:cubicBezTo>
                    <a:pt x="62" y="291"/>
                    <a:pt x="66" y="284"/>
                    <a:pt x="66" y="275"/>
                  </a:cubicBezTo>
                  <a:cubicBezTo>
                    <a:pt x="66" y="266"/>
                    <a:pt x="65" y="256"/>
                    <a:pt x="61" y="247"/>
                  </a:cubicBezTo>
                  <a:cubicBezTo>
                    <a:pt x="58" y="237"/>
                    <a:pt x="53" y="226"/>
                    <a:pt x="48" y="212"/>
                  </a:cubicBezTo>
                  <a:lnTo>
                    <a:pt x="0" y="90"/>
                  </a:lnTo>
                  <a:lnTo>
                    <a:pt x="32" y="90"/>
                  </a:lnTo>
                  <a:lnTo>
                    <a:pt x="84" y="226"/>
                  </a:lnTo>
                  <a:lnTo>
                    <a:pt x="130" y="90"/>
                  </a:lnTo>
                  <a:lnTo>
                    <a:pt x="162" y="90"/>
                  </a:lnTo>
                  <a:lnTo>
                    <a:pt x="88" y="295"/>
                  </a:lnTo>
                  <a:close/>
                  <a:moveTo>
                    <a:pt x="123" y="0"/>
                  </a:moveTo>
                  <a:lnTo>
                    <a:pt x="85" y="55"/>
                  </a:lnTo>
                  <a:lnTo>
                    <a:pt x="62" y="55"/>
                  </a:lnTo>
                  <a:lnTo>
                    <a:pt x="90" y="0"/>
                  </a:lnTo>
                  <a:lnTo>
                    <a:pt x="12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4" name="Freeform 125"/>
            <p:cNvSpPr>
              <a:spLocks/>
            </p:cNvSpPr>
            <p:nvPr/>
          </p:nvSpPr>
          <p:spPr bwMode="auto">
            <a:xfrm>
              <a:off x="5573" y="3308"/>
              <a:ext cx="34" cy="41"/>
            </a:xfrm>
            <a:custGeom>
              <a:avLst/>
              <a:gdLst>
                <a:gd name="T0" fmla="*/ 49 w 146"/>
                <a:gd name="T1" fmla="*/ 148 h 176"/>
                <a:gd name="T2" fmla="*/ 146 w 146"/>
                <a:gd name="T3" fmla="*/ 148 h 176"/>
                <a:gd name="T4" fmla="*/ 146 w 146"/>
                <a:gd name="T5" fmla="*/ 176 h 176"/>
                <a:gd name="T6" fmla="*/ 0 w 146"/>
                <a:gd name="T7" fmla="*/ 176 h 176"/>
                <a:gd name="T8" fmla="*/ 0 w 146"/>
                <a:gd name="T9" fmla="*/ 167 h 176"/>
                <a:gd name="T10" fmla="*/ 100 w 146"/>
                <a:gd name="T11" fmla="*/ 28 h 176"/>
                <a:gd name="T12" fmla="*/ 2 w 146"/>
                <a:gd name="T13" fmla="*/ 28 h 176"/>
                <a:gd name="T14" fmla="*/ 2 w 146"/>
                <a:gd name="T15" fmla="*/ 0 h 176"/>
                <a:gd name="T16" fmla="*/ 145 w 146"/>
                <a:gd name="T17" fmla="*/ 0 h 176"/>
                <a:gd name="T18" fmla="*/ 145 w 146"/>
                <a:gd name="T19" fmla="*/ 9 h 176"/>
                <a:gd name="T20" fmla="*/ 49 w 146"/>
                <a:gd name="T21" fmla="*/ 148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6" h="176">
                  <a:moveTo>
                    <a:pt x="49" y="148"/>
                  </a:moveTo>
                  <a:lnTo>
                    <a:pt x="146" y="148"/>
                  </a:lnTo>
                  <a:lnTo>
                    <a:pt x="146" y="176"/>
                  </a:lnTo>
                  <a:lnTo>
                    <a:pt x="0" y="176"/>
                  </a:lnTo>
                  <a:lnTo>
                    <a:pt x="0" y="167"/>
                  </a:lnTo>
                  <a:lnTo>
                    <a:pt x="100" y="28"/>
                  </a:lnTo>
                  <a:lnTo>
                    <a:pt x="2" y="28"/>
                  </a:lnTo>
                  <a:lnTo>
                    <a:pt x="2" y="0"/>
                  </a:lnTo>
                  <a:lnTo>
                    <a:pt x="145" y="0"/>
                  </a:lnTo>
                  <a:lnTo>
                    <a:pt x="145" y="9"/>
                  </a:lnTo>
                  <a:lnTo>
                    <a:pt x="49" y="1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5" name="Freeform 126"/>
            <p:cNvSpPr>
              <a:spLocks/>
            </p:cNvSpPr>
            <p:nvPr/>
          </p:nvSpPr>
          <p:spPr bwMode="auto">
            <a:xfrm>
              <a:off x="5613" y="3291"/>
              <a:ext cx="34" cy="58"/>
            </a:xfrm>
            <a:custGeom>
              <a:avLst/>
              <a:gdLst>
                <a:gd name="T0" fmla="*/ 114 w 148"/>
                <a:gd name="T1" fmla="*/ 248 h 248"/>
                <a:gd name="T2" fmla="*/ 59 w 148"/>
                <a:gd name="T3" fmla="*/ 160 h 248"/>
                <a:gd name="T4" fmla="*/ 31 w 148"/>
                <a:gd name="T5" fmla="*/ 188 h 248"/>
                <a:gd name="T6" fmla="*/ 31 w 148"/>
                <a:gd name="T7" fmla="*/ 248 h 248"/>
                <a:gd name="T8" fmla="*/ 0 w 148"/>
                <a:gd name="T9" fmla="*/ 248 h 248"/>
                <a:gd name="T10" fmla="*/ 0 w 148"/>
                <a:gd name="T11" fmla="*/ 0 h 248"/>
                <a:gd name="T12" fmla="*/ 31 w 148"/>
                <a:gd name="T13" fmla="*/ 0 h 248"/>
                <a:gd name="T14" fmla="*/ 31 w 148"/>
                <a:gd name="T15" fmla="*/ 153 h 248"/>
                <a:gd name="T16" fmla="*/ 99 w 148"/>
                <a:gd name="T17" fmla="*/ 72 h 248"/>
                <a:gd name="T18" fmla="*/ 135 w 148"/>
                <a:gd name="T19" fmla="*/ 72 h 248"/>
                <a:gd name="T20" fmla="*/ 79 w 148"/>
                <a:gd name="T21" fmla="*/ 139 h 248"/>
                <a:gd name="T22" fmla="*/ 148 w 148"/>
                <a:gd name="T23" fmla="*/ 248 h 248"/>
                <a:gd name="T24" fmla="*/ 114 w 148"/>
                <a:gd name="T25"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8" h="248">
                  <a:moveTo>
                    <a:pt x="114" y="248"/>
                  </a:moveTo>
                  <a:lnTo>
                    <a:pt x="59" y="160"/>
                  </a:lnTo>
                  <a:lnTo>
                    <a:pt x="31" y="188"/>
                  </a:lnTo>
                  <a:lnTo>
                    <a:pt x="31" y="248"/>
                  </a:lnTo>
                  <a:lnTo>
                    <a:pt x="0" y="248"/>
                  </a:lnTo>
                  <a:lnTo>
                    <a:pt x="0" y="0"/>
                  </a:lnTo>
                  <a:lnTo>
                    <a:pt x="31" y="0"/>
                  </a:lnTo>
                  <a:lnTo>
                    <a:pt x="31" y="153"/>
                  </a:lnTo>
                  <a:lnTo>
                    <a:pt x="99" y="72"/>
                  </a:lnTo>
                  <a:lnTo>
                    <a:pt x="135" y="72"/>
                  </a:lnTo>
                  <a:lnTo>
                    <a:pt x="79" y="139"/>
                  </a:lnTo>
                  <a:lnTo>
                    <a:pt x="148" y="248"/>
                  </a:lnTo>
                  <a:lnTo>
                    <a:pt x="114" y="2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6" name="Freeform 127"/>
            <p:cNvSpPr>
              <a:spLocks/>
            </p:cNvSpPr>
            <p:nvPr/>
          </p:nvSpPr>
          <p:spPr bwMode="auto">
            <a:xfrm>
              <a:off x="5651" y="3308"/>
              <a:ext cx="32" cy="42"/>
            </a:xfrm>
            <a:custGeom>
              <a:avLst/>
              <a:gdLst>
                <a:gd name="T0" fmla="*/ 31 w 143"/>
                <a:gd name="T1" fmla="*/ 0 h 179"/>
                <a:gd name="T2" fmla="*/ 31 w 143"/>
                <a:gd name="T3" fmla="*/ 112 h 179"/>
                <a:gd name="T4" fmla="*/ 67 w 143"/>
                <a:gd name="T5" fmla="*/ 153 h 179"/>
                <a:gd name="T6" fmla="*/ 95 w 143"/>
                <a:gd name="T7" fmla="*/ 144 h 179"/>
                <a:gd name="T8" fmla="*/ 112 w 143"/>
                <a:gd name="T9" fmla="*/ 123 h 179"/>
                <a:gd name="T10" fmla="*/ 112 w 143"/>
                <a:gd name="T11" fmla="*/ 0 h 179"/>
                <a:gd name="T12" fmla="*/ 143 w 143"/>
                <a:gd name="T13" fmla="*/ 0 h 179"/>
                <a:gd name="T14" fmla="*/ 143 w 143"/>
                <a:gd name="T15" fmla="*/ 176 h 179"/>
                <a:gd name="T16" fmla="*/ 112 w 143"/>
                <a:gd name="T17" fmla="*/ 176 h 179"/>
                <a:gd name="T18" fmla="*/ 112 w 143"/>
                <a:gd name="T19" fmla="*/ 151 h 179"/>
                <a:gd name="T20" fmla="*/ 91 w 143"/>
                <a:gd name="T21" fmla="*/ 170 h 179"/>
                <a:gd name="T22" fmla="*/ 60 w 143"/>
                <a:gd name="T23" fmla="*/ 179 h 179"/>
                <a:gd name="T24" fmla="*/ 16 w 143"/>
                <a:gd name="T25" fmla="*/ 162 h 179"/>
                <a:gd name="T26" fmla="*/ 0 w 143"/>
                <a:gd name="T27" fmla="*/ 115 h 179"/>
                <a:gd name="T28" fmla="*/ 0 w 143"/>
                <a:gd name="T29" fmla="*/ 0 h 179"/>
                <a:gd name="T30" fmla="*/ 31 w 143"/>
                <a:gd name="T3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179">
                  <a:moveTo>
                    <a:pt x="31" y="0"/>
                  </a:moveTo>
                  <a:lnTo>
                    <a:pt x="31" y="112"/>
                  </a:lnTo>
                  <a:cubicBezTo>
                    <a:pt x="31" y="139"/>
                    <a:pt x="43" y="153"/>
                    <a:pt x="67" y="153"/>
                  </a:cubicBezTo>
                  <a:cubicBezTo>
                    <a:pt x="77" y="153"/>
                    <a:pt x="86" y="150"/>
                    <a:pt x="95" y="144"/>
                  </a:cubicBezTo>
                  <a:cubicBezTo>
                    <a:pt x="104" y="138"/>
                    <a:pt x="109" y="131"/>
                    <a:pt x="112" y="123"/>
                  </a:cubicBezTo>
                  <a:lnTo>
                    <a:pt x="112" y="0"/>
                  </a:lnTo>
                  <a:lnTo>
                    <a:pt x="143" y="0"/>
                  </a:lnTo>
                  <a:lnTo>
                    <a:pt x="143" y="176"/>
                  </a:lnTo>
                  <a:lnTo>
                    <a:pt x="112" y="176"/>
                  </a:lnTo>
                  <a:lnTo>
                    <a:pt x="112" y="151"/>
                  </a:lnTo>
                  <a:cubicBezTo>
                    <a:pt x="108" y="158"/>
                    <a:pt x="101" y="164"/>
                    <a:pt x="91" y="170"/>
                  </a:cubicBezTo>
                  <a:cubicBezTo>
                    <a:pt x="80" y="176"/>
                    <a:pt x="70" y="179"/>
                    <a:pt x="60" y="179"/>
                  </a:cubicBezTo>
                  <a:cubicBezTo>
                    <a:pt x="41" y="179"/>
                    <a:pt x="26" y="173"/>
                    <a:pt x="16" y="162"/>
                  </a:cubicBezTo>
                  <a:cubicBezTo>
                    <a:pt x="5" y="151"/>
                    <a:pt x="0" y="135"/>
                    <a:pt x="0" y="115"/>
                  </a:cubicBezTo>
                  <a:lnTo>
                    <a:pt x="0" y="0"/>
                  </a:lnTo>
                  <a:lnTo>
                    <a:pt x="3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7" name="Freeform 128"/>
            <p:cNvSpPr>
              <a:spLocks/>
            </p:cNvSpPr>
            <p:nvPr/>
          </p:nvSpPr>
          <p:spPr bwMode="auto">
            <a:xfrm>
              <a:off x="5693" y="3307"/>
              <a:ext cx="53" cy="42"/>
            </a:xfrm>
            <a:custGeom>
              <a:avLst/>
              <a:gdLst>
                <a:gd name="T0" fmla="*/ 203 w 234"/>
                <a:gd name="T1" fmla="*/ 180 h 180"/>
                <a:gd name="T2" fmla="*/ 203 w 234"/>
                <a:gd name="T3" fmla="*/ 68 h 180"/>
                <a:gd name="T4" fmla="*/ 167 w 234"/>
                <a:gd name="T5" fmla="*/ 27 h 180"/>
                <a:gd name="T6" fmla="*/ 146 w 234"/>
                <a:gd name="T7" fmla="*/ 34 h 180"/>
                <a:gd name="T8" fmla="*/ 133 w 234"/>
                <a:gd name="T9" fmla="*/ 50 h 180"/>
                <a:gd name="T10" fmla="*/ 133 w 234"/>
                <a:gd name="T11" fmla="*/ 180 h 180"/>
                <a:gd name="T12" fmla="*/ 101 w 234"/>
                <a:gd name="T13" fmla="*/ 180 h 180"/>
                <a:gd name="T14" fmla="*/ 101 w 234"/>
                <a:gd name="T15" fmla="*/ 55 h 180"/>
                <a:gd name="T16" fmla="*/ 92 w 234"/>
                <a:gd name="T17" fmla="*/ 34 h 180"/>
                <a:gd name="T18" fmla="*/ 66 w 234"/>
                <a:gd name="T19" fmla="*/ 27 h 180"/>
                <a:gd name="T20" fmla="*/ 46 w 234"/>
                <a:gd name="T21" fmla="*/ 34 h 180"/>
                <a:gd name="T22" fmla="*/ 31 w 234"/>
                <a:gd name="T23" fmla="*/ 50 h 180"/>
                <a:gd name="T24" fmla="*/ 31 w 234"/>
                <a:gd name="T25" fmla="*/ 180 h 180"/>
                <a:gd name="T26" fmla="*/ 0 w 234"/>
                <a:gd name="T27" fmla="*/ 180 h 180"/>
                <a:gd name="T28" fmla="*/ 0 w 234"/>
                <a:gd name="T29" fmla="*/ 4 h 180"/>
                <a:gd name="T30" fmla="*/ 20 w 234"/>
                <a:gd name="T31" fmla="*/ 4 h 180"/>
                <a:gd name="T32" fmla="*/ 30 w 234"/>
                <a:gd name="T33" fmla="*/ 24 h 180"/>
                <a:gd name="T34" fmla="*/ 75 w 234"/>
                <a:gd name="T35" fmla="*/ 0 h 180"/>
                <a:gd name="T36" fmla="*/ 128 w 234"/>
                <a:gd name="T37" fmla="*/ 24 h 180"/>
                <a:gd name="T38" fmla="*/ 148 w 234"/>
                <a:gd name="T39" fmla="*/ 7 h 180"/>
                <a:gd name="T40" fmla="*/ 177 w 234"/>
                <a:gd name="T41" fmla="*/ 0 h 180"/>
                <a:gd name="T42" fmla="*/ 219 w 234"/>
                <a:gd name="T43" fmla="*/ 17 h 180"/>
                <a:gd name="T44" fmla="*/ 234 w 234"/>
                <a:gd name="T45" fmla="*/ 62 h 180"/>
                <a:gd name="T46" fmla="*/ 234 w 234"/>
                <a:gd name="T47" fmla="*/ 180 h 180"/>
                <a:gd name="T48" fmla="*/ 203 w 234"/>
                <a:gd name="T4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4" h="180">
                  <a:moveTo>
                    <a:pt x="203" y="180"/>
                  </a:moveTo>
                  <a:lnTo>
                    <a:pt x="203" y="68"/>
                  </a:lnTo>
                  <a:cubicBezTo>
                    <a:pt x="203" y="41"/>
                    <a:pt x="191" y="27"/>
                    <a:pt x="167" y="27"/>
                  </a:cubicBezTo>
                  <a:cubicBezTo>
                    <a:pt x="160" y="27"/>
                    <a:pt x="153" y="29"/>
                    <a:pt x="146" y="34"/>
                  </a:cubicBezTo>
                  <a:cubicBezTo>
                    <a:pt x="140" y="38"/>
                    <a:pt x="135" y="44"/>
                    <a:pt x="133" y="50"/>
                  </a:cubicBezTo>
                  <a:lnTo>
                    <a:pt x="133" y="180"/>
                  </a:lnTo>
                  <a:lnTo>
                    <a:pt x="101" y="180"/>
                  </a:lnTo>
                  <a:lnTo>
                    <a:pt x="101" y="55"/>
                  </a:lnTo>
                  <a:cubicBezTo>
                    <a:pt x="101" y="46"/>
                    <a:pt x="98" y="39"/>
                    <a:pt x="92" y="34"/>
                  </a:cubicBezTo>
                  <a:cubicBezTo>
                    <a:pt x="85" y="29"/>
                    <a:pt x="77" y="27"/>
                    <a:pt x="66" y="27"/>
                  </a:cubicBezTo>
                  <a:cubicBezTo>
                    <a:pt x="60" y="27"/>
                    <a:pt x="53" y="29"/>
                    <a:pt x="46" y="34"/>
                  </a:cubicBezTo>
                  <a:cubicBezTo>
                    <a:pt x="39" y="39"/>
                    <a:pt x="34" y="44"/>
                    <a:pt x="31" y="50"/>
                  </a:cubicBezTo>
                  <a:lnTo>
                    <a:pt x="31" y="180"/>
                  </a:lnTo>
                  <a:lnTo>
                    <a:pt x="0" y="180"/>
                  </a:lnTo>
                  <a:lnTo>
                    <a:pt x="0" y="4"/>
                  </a:lnTo>
                  <a:lnTo>
                    <a:pt x="20" y="4"/>
                  </a:lnTo>
                  <a:lnTo>
                    <a:pt x="30" y="24"/>
                  </a:lnTo>
                  <a:cubicBezTo>
                    <a:pt x="42" y="8"/>
                    <a:pt x="57" y="0"/>
                    <a:pt x="75" y="0"/>
                  </a:cubicBezTo>
                  <a:cubicBezTo>
                    <a:pt x="101" y="0"/>
                    <a:pt x="118" y="8"/>
                    <a:pt x="128" y="24"/>
                  </a:cubicBezTo>
                  <a:cubicBezTo>
                    <a:pt x="132" y="17"/>
                    <a:pt x="138" y="12"/>
                    <a:pt x="148" y="7"/>
                  </a:cubicBezTo>
                  <a:cubicBezTo>
                    <a:pt x="157" y="3"/>
                    <a:pt x="167" y="0"/>
                    <a:pt x="177" y="0"/>
                  </a:cubicBezTo>
                  <a:cubicBezTo>
                    <a:pt x="195" y="0"/>
                    <a:pt x="210" y="6"/>
                    <a:pt x="219" y="17"/>
                  </a:cubicBezTo>
                  <a:cubicBezTo>
                    <a:pt x="229" y="27"/>
                    <a:pt x="234" y="43"/>
                    <a:pt x="234" y="62"/>
                  </a:cubicBezTo>
                  <a:lnTo>
                    <a:pt x="234" y="180"/>
                  </a:lnTo>
                  <a:lnTo>
                    <a:pt x="20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8" name="Freeform 129"/>
            <p:cNvSpPr>
              <a:spLocks/>
            </p:cNvSpPr>
            <p:nvPr/>
          </p:nvSpPr>
          <p:spPr bwMode="auto">
            <a:xfrm>
              <a:off x="5758" y="3339"/>
              <a:ext cx="13" cy="24"/>
            </a:xfrm>
            <a:custGeom>
              <a:avLst/>
              <a:gdLst>
                <a:gd name="T0" fmla="*/ 8 w 56"/>
                <a:gd name="T1" fmla="*/ 105 h 105"/>
                <a:gd name="T2" fmla="*/ 0 w 56"/>
                <a:gd name="T3" fmla="*/ 93 h 105"/>
                <a:gd name="T4" fmla="*/ 28 w 56"/>
                <a:gd name="T5" fmla="*/ 54 h 105"/>
                <a:gd name="T6" fmla="*/ 23 w 56"/>
                <a:gd name="T7" fmla="*/ 39 h 105"/>
                <a:gd name="T8" fmla="*/ 9 w 56"/>
                <a:gd name="T9" fmla="*/ 20 h 105"/>
                <a:gd name="T10" fmla="*/ 16 w 56"/>
                <a:gd name="T11" fmla="*/ 6 h 105"/>
                <a:gd name="T12" fmla="*/ 33 w 56"/>
                <a:gd name="T13" fmla="*/ 0 h 105"/>
                <a:gd name="T14" fmla="*/ 49 w 56"/>
                <a:gd name="T15" fmla="*/ 8 h 105"/>
                <a:gd name="T16" fmla="*/ 56 w 56"/>
                <a:gd name="T17" fmla="*/ 26 h 105"/>
                <a:gd name="T18" fmla="*/ 47 w 56"/>
                <a:gd name="T19" fmla="*/ 66 h 105"/>
                <a:gd name="T20" fmla="*/ 8 w 56"/>
                <a:gd name="T21"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 h="105">
                  <a:moveTo>
                    <a:pt x="8" y="105"/>
                  </a:moveTo>
                  <a:lnTo>
                    <a:pt x="0" y="93"/>
                  </a:lnTo>
                  <a:cubicBezTo>
                    <a:pt x="19" y="78"/>
                    <a:pt x="28" y="65"/>
                    <a:pt x="28" y="54"/>
                  </a:cubicBezTo>
                  <a:cubicBezTo>
                    <a:pt x="28" y="49"/>
                    <a:pt x="27" y="44"/>
                    <a:pt x="23" y="39"/>
                  </a:cubicBezTo>
                  <a:cubicBezTo>
                    <a:pt x="14" y="35"/>
                    <a:pt x="9" y="28"/>
                    <a:pt x="9" y="20"/>
                  </a:cubicBezTo>
                  <a:cubicBezTo>
                    <a:pt x="9" y="14"/>
                    <a:pt x="11" y="9"/>
                    <a:pt x="16" y="6"/>
                  </a:cubicBezTo>
                  <a:cubicBezTo>
                    <a:pt x="20" y="2"/>
                    <a:pt x="26" y="0"/>
                    <a:pt x="33" y="0"/>
                  </a:cubicBezTo>
                  <a:cubicBezTo>
                    <a:pt x="39" y="0"/>
                    <a:pt x="44" y="3"/>
                    <a:pt x="49" y="8"/>
                  </a:cubicBezTo>
                  <a:cubicBezTo>
                    <a:pt x="54" y="13"/>
                    <a:pt x="56" y="19"/>
                    <a:pt x="56" y="26"/>
                  </a:cubicBezTo>
                  <a:cubicBezTo>
                    <a:pt x="56" y="41"/>
                    <a:pt x="53" y="54"/>
                    <a:pt x="47" y="66"/>
                  </a:cubicBezTo>
                  <a:cubicBezTo>
                    <a:pt x="41" y="77"/>
                    <a:pt x="28" y="90"/>
                    <a:pt x="8" y="10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9" name="Freeform 130"/>
            <p:cNvSpPr>
              <a:spLocks/>
            </p:cNvSpPr>
            <p:nvPr/>
          </p:nvSpPr>
          <p:spPr bwMode="auto">
            <a:xfrm>
              <a:off x="5790" y="3308"/>
              <a:ext cx="37" cy="42"/>
            </a:xfrm>
            <a:custGeom>
              <a:avLst/>
              <a:gdLst>
                <a:gd name="T0" fmla="*/ 83 w 160"/>
                <a:gd name="T1" fmla="*/ 180 h 180"/>
                <a:gd name="T2" fmla="*/ 75 w 160"/>
                <a:gd name="T3" fmla="*/ 180 h 180"/>
                <a:gd name="T4" fmla="*/ 0 w 160"/>
                <a:gd name="T5" fmla="*/ 0 h 180"/>
                <a:gd name="T6" fmla="*/ 34 w 160"/>
                <a:gd name="T7" fmla="*/ 0 h 180"/>
                <a:gd name="T8" fmla="*/ 80 w 160"/>
                <a:gd name="T9" fmla="*/ 123 h 180"/>
                <a:gd name="T10" fmla="*/ 128 w 160"/>
                <a:gd name="T11" fmla="*/ 0 h 180"/>
                <a:gd name="T12" fmla="*/ 160 w 160"/>
                <a:gd name="T13" fmla="*/ 0 h 180"/>
                <a:gd name="T14" fmla="*/ 83 w 160"/>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 h="180">
                  <a:moveTo>
                    <a:pt x="83" y="180"/>
                  </a:moveTo>
                  <a:lnTo>
                    <a:pt x="75" y="180"/>
                  </a:lnTo>
                  <a:lnTo>
                    <a:pt x="0" y="0"/>
                  </a:lnTo>
                  <a:lnTo>
                    <a:pt x="34" y="0"/>
                  </a:lnTo>
                  <a:lnTo>
                    <a:pt x="80" y="123"/>
                  </a:lnTo>
                  <a:lnTo>
                    <a:pt x="128" y="0"/>
                  </a:lnTo>
                  <a:lnTo>
                    <a:pt x="160" y="0"/>
                  </a:lnTo>
                  <a:lnTo>
                    <a:pt x="8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0" name="Freeform 131"/>
            <p:cNvSpPr>
              <a:spLocks noEditPoints="1"/>
            </p:cNvSpPr>
            <p:nvPr/>
          </p:nvSpPr>
          <p:spPr bwMode="auto">
            <a:xfrm>
              <a:off x="5828" y="3287"/>
              <a:ext cx="37" cy="78"/>
            </a:xfrm>
            <a:custGeom>
              <a:avLst/>
              <a:gdLst>
                <a:gd name="T0" fmla="*/ 88 w 162"/>
                <a:gd name="T1" fmla="*/ 295 h 334"/>
                <a:gd name="T2" fmla="*/ 62 w 162"/>
                <a:gd name="T3" fmla="*/ 323 h 334"/>
                <a:gd name="T4" fmla="*/ 19 w 162"/>
                <a:gd name="T5" fmla="*/ 334 h 334"/>
                <a:gd name="T6" fmla="*/ 19 w 162"/>
                <a:gd name="T7" fmla="*/ 307 h 334"/>
                <a:gd name="T8" fmla="*/ 52 w 162"/>
                <a:gd name="T9" fmla="*/ 297 h 334"/>
                <a:gd name="T10" fmla="*/ 66 w 162"/>
                <a:gd name="T11" fmla="*/ 275 h 334"/>
                <a:gd name="T12" fmla="*/ 61 w 162"/>
                <a:gd name="T13" fmla="*/ 247 h 334"/>
                <a:gd name="T14" fmla="*/ 48 w 162"/>
                <a:gd name="T15" fmla="*/ 212 h 334"/>
                <a:gd name="T16" fmla="*/ 0 w 162"/>
                <a:gd name="T17" fmla="*/ 90 h 334"/>
                <a:gd name="T18" fmla="*/ 32 w 162"/>
                <a:gd name="T19" fmla="*/ 90 h 334"/>
                <a:gd name="T20" fmla="*/ 84 w 162"/>
                <a:gd name="T21" fmla="*/ 226 h 334"/>
                <a:gd name="T22" fmla="*/ 130 w 162"/>
                <a:gd name="T23" fmla="*/ 90 h 334"/>
                <a:gd name="T24" fmla="*/ 162 w 162"/>
                <a:gd name="T25" fmla="*/ 90 h 334"/>
                <a:gd name="T26" fmla="*/ 88 w 162"/>
                <a:gd name="T27" fmla="*/ 295 h 334"/>
                <a:gd name="T28" fmla="*/ 122 w 162"/>
                <a:gd name="T29" fmla="*/ 0 h 334"/>
                <a:gd name="T30" fmla="*/ 85 w 162"/>
                <a:gd name="T31" fmla="*/ 55 h 334"/>
                <a:gd name="T32" fmla="*/ 62 w 162"/>
                <a:gd name="T33" fmla="*/ 55 h 334"/>
                <a:gd name="T34" fmla="*/ 90 w 162"/>
                <a:gd name="T35" fmla="*/ 0 h 334"/>
                <a:gd name="T36" fmla="*/ 122 w 162"/>
                <a:gd name="T3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2" h="334">
                  <a:moveTo>
                    <a:pt x="88" y="295"/>
                  </a:moveTo>
                  <a:cubicBezTo>
                    <a:pt x="84" y="307"/>
                    <a:pt x="75" y="316"/>
                    <a:pt x="62" y="323"/>
                  </a:cubicBezTo>
                  <a:cubicBezTo>
                    <a:pt x="49" y="331"/>
                    <a:pt x="35" y="334"/>
                    <a:pt x="19" y="334"/>
                  </a:cubicBezTo>
                  <a:lnTo>
                    <a:pt x="19" y="307"/>
                  </a:lnTo>
                  <a:cubicBezTo>
                    <a:pt x="32" y="307"/>
                    <a:pt x="43" y="304"/>
                    <a:pt x="52" y="297"/>
                  </a:cubicBezTo>
                  <a:cubicBezTo>
                    <a:pt x="62" y="291"/>
                    <a:pt x="66" y="284"/>
                    <a:pt x="66" y="275"/>
                  </a:cubicBezTo>
                  <a:cubicBezTo>
                    <a:pt x="66" y="266"/>
                    <a:pt x="65" y="256"/>
                    <a:pt x="61" y="247"/>
                  </a:cubicBezTo>
                  <a:cubicBezTo>
                    <a:pt x="58" y="237"/>
                    <a:pt x="53" y="226"/>
                    <a:pt x="48" y="212"/>
                  </a:cubicBezTo>
                  <a:lnTo>
                    <a:pt x="0" y="90"/>
                  </a:lnTo>
                  <a:lnTo>
                    <a:pt x="32" y="90"/>
                  </a:lnTo>
                  <a:lnTo>
                    <a:pt x="84" y="226"/>
                  </a:lnTo>
                  <a:lnTo>
                    <a:pt x="130" y="90"/>
                  </a:lnTo>
                  <a:lnTo>
                    <a:pt x="162" y="90"/>
                  </a:lnTo>
                  <a:lnTo>
                    <a:pt x="88" y="295"/>
                  </a:lnTo>
                  <a:close/>
                  <a:moveTo>
                    <a:pt x="122" y="0"/>
                  </a:moveTo>
                  <a:lnTo>
                    <a:pt x="85" y="55"/>
                  </a:lnTo>
                  <a:lnTo>
                    <a:pt x="62" y="55"/>
                  </a:lnTo>
                  <a:lnTo>
                    <a:pt x="90" y="0"/>
                  </a:lnTo>
                  <a:lnTo>
                    <a:pt x="1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1" name="Freeform 132"/>
            <p:cNvSpPr>
              <a:spLocks/>
            </p:cNvSpPr>
            <p:nvPr/>
          </p:nvSpPr>
          <p:spPr bwMode="auto">
            <a:xfrm>
              <a:off x="5865" y="3308"/>
              <a:ext cx="37" cy="42"/>
            </a:xfrm>
            <a:custGeom>
              <a:avLst/>
              <a:gdLst>
                <a:gd name="T0" fmla="*/ 84 w 161"/>
                <a:gd name="T1" fmla="*/ 180 h 180"/>
                <a:gd name="T2" fmla="*/ 76 w 161"/>
                <a:gd name="T3" fmla="*/ 180 h 180"/>
                <a:gd name="T4" fmla="*/ 0 w 161"/>
                <a:gd name="T5" fmla="*/ 0 h 180"/>
                <a:gd name="T6" fmla="*/ 34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6" y="180"/>
                  </a:lnTo>
                  <a:lnTo>
                    <a:pt x="0" y="0"/>
                  </a:lnTo>
                  <a:lnTo>
                    <a:pt x="34"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2" name="Freeform 133"/>
            <p:cNvSpPr>
              <a:spLocks noEditPoints="1"/>
            </p:cNvSpPr>
            <p:nvPr/>
          </p:nvSpPr>
          <p:spPr bwMode="auto">
            <a:xfrm>
              <a:off x="5905" y="3307"/>
              <a:ext cx="36" cy="43"/>
            </a:xfrm>
            <a:custGeom>
              <a:avLst/>
              <a:gdLst>
                <a:gd name="T0" fmla="*/ 0 w 159"/>
                <a:gd name="T1" fmla="*/ 91 h 183"/>
                <a:gd name="T2" fmla="*/ 22 w 159"/>
                <a:gd name="T3" fmla="*/ 25 h 183"/>
                <a:gd name="T4" fmla="*/ 79 w 159"/>
                <a:gd name="T5" fmla="*/ 0 h 183"/>
                <a:gd name="T6" fmla="*/ 138 w 159"/>
                <a:gd name="T7" fmla="*/ 24 h 183"/>
                <a:gd name="T8" fmla="*/ 159 w 159"/>
                <a:gd name="T9" fmla="*/ 91 h 183"/>
                <a:gd name="T10" fmla="*/ 137 w 159"/>
                <a:gd name="T11" fmla="*/ 158 h 183"/>
                <a:gd name="T12" fmla="*/ 79 w 159"/>
                <a:gd name="T13" fmla="*/ 183 h 183"/>
                <a:gd name="T14" fmla="*/ 21 w 159"/>
                <a:gd name="T15" fmla="*/ 158 h 183"/>
                <a:gd name="T16" fmla="*/ 0 w 159"/>
                <a:gd name="T17" fmla="*/ 91 h 183"/>
                <a:gd name="T18" fmla="*/ 32 w 159"/>
                <a:gd name="T19" fmla="*/ 91 h 183"/>
                <a:gd name="T20" fmla="*/ 79 w 159"/>
                <a:gd name="T21" fmla="*/ 157 h 183"/>
                <a:gd name="T22" fmla="*/ 113 w 159"/>
                <a:gd name="T23" fmla="*/ 140 h 183"/>
                <a:gd name="T24" fmla="*/ 126 w 159"/>
                <a:gd name="T25" fmla="*/ 91 h 183"/>
                <a:gd name="T26" fmla="*/ 79 w 159"/>
                <a:gd name="T27" fmla="*/ 26 h 183"/>
                <a:gd name="T28" fmla="*/ 45 w 159"/>
                <a:gd name="T29" fmla="*/ 43 h 183"/>
                <a:gd name="T30" fmla="*/ 32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7" y="42"/>
                    <a:pt x="22" y="25"/>
                  </a:cubicBezTo>
                  <a:cubicBezTo>
                    <a:pt x="36" y="9"/>
                    <a:pt x="55" y="0"/>
                    <a:pt x="79" y="0"/>
                  </a:cubicBezTo>
                  <a:cubicBezTo>
                    <a:pt x="104" y="0"/>
                    <a:pt x="124" y="8"/>
                    <a:pt x="138" y="24"/>
                  </a:cubicBezTo>
                  <a:cubicBezTo>
                    <a:pt x="152" y="40"/>
                    <a:pt x="159" y="63"/>
                    <a:pt x="159" y="91"/>
                  </a:cubicBezTo>
                  <a:cubicBezTo>
                    <a:pt x="159" y="120"/>
                    <a:pt x="152" y="142"/>
                    <a:pt x="137" y="158"/>
                  </a:cubicBezTo>
                  <a:cubicBezTo>
                    <a:pt x="123" y="175"/>
                    <a:pt x="104" y="183"/>
                    <a:pt x="79" y="183"/>
                  </a:cubicBezTo>
                  <a:cubicBezTo>
                    <a:pt x="54" y="183"/>
                    <a:pt x="35" y="175"/>
                    <a:pt x="21" y="158"/>
                  </a:cubicBezTo>
                  <a:cubicBezTo>
                    <a:pt x="7" y="141"/>
                    <a:pt x="0" y="119"/>
                    <a:pt x="0" y="91"/>
                  </a:cubicBezTo>
                  <a:close/>
                  <a:moveTo>
                    <a:pt x="32" y="91"/>
                  </a:moveTo>
                  <a:cubicBezTo>
                    <a:pt x="32" y="135"/>
                    <a:pt x="48" y="157"/>
                    <a:pt x="79" y="157"/>
                  </a:cubicBezTo>
                  <a:cubicBezTo>
                    <a:pt x="94" y="157"/>
                    <a:pt x="105" y="151"/>
                    <a:pt x="113" y="140"/>
                  </a:cubicBezTo>
                  <a:cubicBezTo>
                    <a:pt x="122" y="128"/>
                    <a:pt x="126" y="112"/>
                    <a:pt x="126" y="91"/>
                  </a:cubicBezTo>
                  <a:cubicBezTo>
                    <a:pt x="126" y="48"/>
                    <a:pt x="110" y="26"/>
                    <a:pt x="79" y="26"/>
                  </a:cubicBezTo>
                  <a:cubicBezTo>
                    <a:pt x="65" y="26"/>
                    <a:pt x="54" y="32"/>
                    <a:pt x="45" y="43"/>
                  </a:cubicBezTo>
                  <a:cubicBezTo>
                    <a:pt x="37" y="55"/>
                    <a:pt x="32" y="71"/>
                    <a:pt x="32"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3" name="Freeform 134"/>
            <p:cNvSpPr>
              <a:spLocks noEditPoints="1"/>
            </p:cNvSpPr>
            <p:nvPr/>
          </p:nvSpPr>
          <p:spPr bwMode="auto">
            <a:xfrm>
              <a:off x="5943" y="3292"/>
              <a:ext cx="21" cy="73"/>
            </a:xfrm>
            <a:custGeom>
              <a:avLst/>
              <a:gdLst>
                <a:gd name="T0" fmla="*/ 68 w 88"/>
                <a:gd name="T1" fmla="*/ 0 h 311"/>
                <a:gd name="T2" fmla="*/ 81 w 88"/>
                <a:gd name="T3" fmla="*/ 6 h 311"/>
                <a:gd name="T4" fmla="*/ 87 w 88"/>
                <a:gd name="T5" fmla="*/ 19 h 311"/>
                <a:gd name="T6" fmla="*/ 81 w 88"/>
                <a:gd name="T7" fmla="*/ 33 h 311"/>
                <a:gd name="T8" fmla="*/ 68 w 88"/>
                <a:gd name="T9" fmla="*/ 39 h 311"/>
                <a:gd name="T10" fmla="*/ 54 w 88"/>
                <a:gd name="T11" fmla="*/ 33 h 311"/>
                <a:gd name="T12" fmla="*/ 49 w 88"/>
                <a:gd name="T13" fmla="*/ 19 h 311"/>
                <a:gd name="T14" fmla="*/ 54 w 88"/>
                <a:gd name="T15" fmla="*/ 6 h 311"/>
                <a:gd name="T16" fmla="*/ 68 w 88"/>
                <a:gd name="T17" fmla="*/ 0 h 311"/>
                <a:gd name="T18" fmla="*/ 0 w 88"/>
                <a:gd name="T19" fmla="*/ 311 h 311"/>
                <a:gd name="T20" fmla="*/ 0 w 88"/>
                <a:gd name="T21" fmla="*/ 284 h 311"/>
                <a:gd name="T22" fmla="*/ 44 w 88"/>
                <a:gd name="T23" fmla="*/ 274 h 311"/>
                <a:gd name="T24" fmla="*/ 56 w 88"/>
                <a:gd name="T25" fmla="*/ 242 h 311"/>
                <a:gd name="T26" fmla="*/ 56 w 88"/>
                <a:gd name="T27" fmla="*/ 93 h 311"/>
                <a:gd name="T28" fmla="*/ 21 w 88"/>
                <a:gd name="T29" fmla="*/ 93 h 311"/>
                <a:gd name="T30" fmla="*/ 21 w 88"/>
                <a:gd name="T31" fmla="*/ 67 h 311"/>
                <a:gd name="T32" fmla="*/ 88 w 88"/>
                <a:gd name="T33" fmla="*/ 67 h 311"/>
                <a:gd name="T34" fmla="*/ 88 w 88"/>
                <a:gd name="T35" fmla="*/ 241 h 311"/>
                <a:gd name="T36" fmla="*/ 66 w 88"/>
                <a:gd name="T37" fmla="*/ 294 h 311"/>
                <a:gd name="T38" fmla="*/ 0 w 88"/>
                <a:gd name="T39" fmla="*/ 311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8" h="311">
                  <a:moveTo>
                    <a:pt x="68" y="0"/>
                  </a:moveTo>
                  <a:cubicBezTo>
                    <a:pt x="73" y="0"/>
                    <a:pt x="78" y="2"/>
                    <a:pt x="81" y="6"/>
                  </a:cubicBezTo>
                  <a:cubicBezTo>
                    <a:pt x="85" y="10"/>
                    <a:pt x="87" y="14"/>
                    <a:pt x="87" y="19"/>
                  </a:cubicBezTo>
                  <a:cubicBezTo>
                    <a:pt x="87" y="25"/>
                    <a:pt x="85" y="29"/>
                    <a:pt x="81" y="33"/>
                  </a:cubicBezTo>
                  <a:cubicBezTo>
                    <a:pt x="78" y="37"/>
                    <a:pt x="73" y="39"/>
                    <a:pt x="68" y="39"/>
                  </a:cubicBezTo>
                  <a:cubicBezTo>
                    <a:pt x="62" y="39"/>
                    <a:pt x="58" y="37"/>
                    <a:pt x="54" y="33"/>
                  </a:cubicBezTo>
                  <a:cubicBezTo>
                    <a:pt x="50" y="29"/>
                    <a:pt x="49" y="25"/>
                    <a:pt x="49" y="19"/>
                  </a:cubicBezTo>
                  <a:cubicBezTo>
                    <a:pt x="49" y="14"/>
                    <a:pt x="50" y="9"/>
                    <a:pt x="54" y="6"/>
                  </a:cubicBezTo>
                  <a:cubicBezTo>
                    <a:pt x="58" y="2"/>
                    <a:pt x="62" y="0"/>
                    <a:pt x="68" y="0"/>
                  </a:cubicBezTo>
                  <a:close/>
                  <a:moveTo>
                    <a:pt x="0" y="311"/>
                  </a:moveTo>
                  <a:lnTo>
                    <a:pt x="0" y="284"/>
                  </a:lnTo>
                  <a:cubicBezTo>
                    <a:pt x="22" y="284"/>
                    <a:pt x="37" y="280"/>
                    <a:pt x="44" y="274"/>
                  </a:cubicBezTo>
                  <a:cubicBezTo>
                    <a:pt x="52" y="267"/>
                    <a:pt x="56" y="257"/>
                    <a:pt x="56" y="242"/>
                  </a:cubicBezTo>
                  <a:lnTo>
                    <a:pt x="56" y="93"/>
                  </a:lnTo>
                  <a:lnTo>
                    <a:pt x="21" y="93"/>
                  </a:lnTo>
                  <a:lnTo>
                    <a:pt x="21" y="67"/>
                  </a:lnTo>
                  <a:lnTo>
                    <a:pt x="88" y="67"/>
                  </a:lnTo>
                  <a:lnTo>
                    <a:pt x="88" y="241"/>
                  </a:lnTo>
                  <a:cubicBezTo>
                    <a:pt x="88" y="265"/>
                    <a:pt x="80" y="283"/>
                    <a:pt x="66" y="294"/>
                  </a:cubicBezTo>
                  <a:cubicBezTo>
                    <a:pt x="52" y="306"/>
                    <a:pt x="30" y="311"/>
                    <a:pt x="0" y="3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4" name="Freeform 135"/>
            <p:cNvSpPr>
              <a:spLocks noEditPoints="1"/>
            </p:cNvSpPr>
            <p:nvPr/>
          </p:nvSpPr>
          <p:spPr bwMode="auto">
            <a:xfrm>
              <a:off x="5986" y="3307"/>
              <a:ext cx="35" cy="43"/>
            </a:xfrm>
            <a:custGeom>
              <a:avLst/>
              <a:gdLst>
                <a:gd name="T0" fmla="*/ 109 w 151"/>
                <a:gd name="T1" fmla="*/ 159 h 183"/>
                <a:gd name="T2" fmla="*/ 51 w 151"/>
                <a:gd name="T3" fmla="*/ 183 h 183"/>
                <a:gd name="T4" fmla="*/ 15 w 151"/>
                <a:gd name="T5" fmla="*/ 168 h 183"/>
                <a:gd name="T6" fmla="*/ 0 w 151"/>
                <a:gd name="T7" fmla="*/ 130 h 183"/>
                <a:gd name="T8" fmla="*/ 24 w 151"/>
                <a:gd name="T9" fmla="*/ 85 h 183"/>
                <a:gd name="T10" fmla="*/ 83 w 151"/>
                <a:gd name="T11" fmla="*/ 67 h 183"/>
                <a:gd name="T12" fmla="*/ 106 w 151"/>
                <a:gd name="T13" fmla="*/ 71 h 183"/>
                <a:gd name="T14" fmla="*/ 68 w 151"/>
                <a:gd name="T15" fmla="*/ 28 h 183"/>
                <a:gd name="T16" fmla="*/ 23 w 151"/>
                <a:gd name="T17" fmla="*/ 44 h 183"/>
                <a:gd name="T18" fmla="*/ 9 w 151"/>
                <a:gd name="T19" fmla="*/ 18 h 183"/>
                <a:gd name="T20" fmla="*/ 34 w 151"/>
                <a:gd name="T21" fmla="*/ 6 h 183"/>
                <a:gd name="T22" fmla="*/ 64 w 151"/>
                <a:gd name="T23" fmla="*/ 0 h 183"/>
                <a:gd name="T24" fmla="*/ 119 w 151"/>
                <a:gd name="T25" fmla="*/ 18 h 183"/>
                <a:gd name="T26" fmla="*/ 137 w 151"/>
                <a:gd name="T27" fmla="*/ 73 h 183"/>
                <a:gd name="T28" fmla="*/ 137 w 151"/>
                <a:gd name="T29" fmla="*/ 136 h 183"/>
                <a:gd name="T30" fmla="*/ 151 w 151"/>
                <a:gd name="T31" fmla="*/ 167 h 183"/>
                <a:gd name="T32" fmla="*/ 151 w 151"/>
                <a:gd name="T33" fmla="*/ 183 h 183"/>
                <a:gd name="T34" fmla="*/ 122 w 151"/>
                <a:gd name="T35" fmla="*/ 177 h 183"/>
                <a:gd name="T36" fmla="*/ 109 w 151"/>
                <a:gd name="T37" fmla="*/ 159 h 183"/>
                <a:gd name="T38" fmla="*/ 106 w 151"/>
                <a:gd name="T39" fmla="*/ 93 h 183"/>
                <a:gd name="T40" fmla="*/ 85 w 151"/>
                <a:gd name="T41" fmla="*/ 90 h 183"/>
                <a:gd name="T42" fmla="*/ 46 w 151"/>
                <a:gd name="T43" fmla="*/ 102 h 183"/>
                <a:gd name="T44" fmla="*/ 31 w 151"/>
                <a:gd name="T45" fmla="*/ 131 h 183"/>
                <a:gd name="T46" fmla="*/ 64 w 151"/>
                <a:gd name="T47" fmla="*/ 158 h 183"/>
                <a:gd name="T48" fmla="*/ 106 w 151"/>
                <a:gd name="T49" fmla="*/ 136 h 183"/>
                <a:gd name="T50" fmla="*/ 106 w 151"/>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1" h="183">
                  <a:moveTo>
                    <a:pt x="109" y="159"/>
                  </a:moveTo>
                  <a:cubicBezTo>
                    <a:pt x="96" y="175"/>
                    <a:pt x="77" y="183"/>
                    <a:pt x="51" y="183"/>
                  </a:cubicBezTo>
                  <a:cubicBezTo>
                    <a:pt x="37" y="183"/>
                    <a:pt x="25" y="178"/>
                    <a:pt x="15" y="168"/>
                  </a:cubicBezTo>
                  <a:cubicBezTo>
                    <a:pt x="5" y="158"/>
                    <a:pt x="0" y="145"/>
                    <a:pt x="0" y="130"/>
                  </a:cubicBezTo>
                  <a:cubicBezTo>
                    <a:pt x="0" y="113"/>
                    <a:pt x="8" y="98"/>
                    <a:pt x="24" y="85"/>
                  </a:cubicBezTo>
                  <a:cubicBezTo>
                    <a:pt x="39" y="73"/>
                    <a:pt x="59" y="67"/>
                    <a:pt x="83" y="67"/>
                  </a:cubicBezTo>
                  <a:cubicBezTo>
                    <a:pt x="90" y="67"/>
                    <a:pt x="97" y="68"/>
                    <a:pt x="106" y="71"/>
                  </a:cubicBezTo>
                  <a:cubicBezTo>
                    <a:pt x="106" y="43"/>
                    <a:pt x="93" y="28"/>
                    <a:pt x="68" y="28"/>
                  </a:cubicBezTo>
                  <a:cubicBezTo>
                    <a:pt x="48" y="28"/>
                    <a:pt x="33" y="34"/>
                    <a:pt x="23" y="44"/>
                  </a:cubicBezTo>
                  <a:lnTo>
                    <a:pt x="9" y="18"/>
                  </a:lnTo>
                  <a:cubicBezTo>
                    <a:pt x="15" y="13"/>
                    <a:pt x="23" y="9"/>
                    <a:pt x="34" y="6"/>
                  </a:cubicBezTo>
                  <a:cubicBezTo>
                    <a:pt x="44" y="2"/>
                    <a:pt x="54" y="0"/>
                    <a:pt x="64" y="0"/>
                  </a:cubicBezTo>
                  <a:cubicBezTo>
                    <a:pt x="89" y="0"/>
                    <a:pt x="108" y="6"/>
                    <a:pt x="119" y="18"/>
                  </a:cubicBezTo>
                  <a:cubicBezTo>
                    <a:pt x="131" y="29"/>
                    <a:pt x="137" y="48"/>
                    <a:pt x="137" y="73"/>
                  </a:cubicBezTo>
                  <a:lnTo>
                    <a:pt x="137" y="136"/>
                  </a:lnTo>
                  <a:cubicBezTo>
                    <a:pt x="137" y="152"/>
                    <a:pt x="141" y="162"/>
                    <a:pt x="151" y="167"/>
                  </a:cubicBezTo>
                  <a:lnTo>
                    <a:pt x="151" y="183"/>
                  </a:lnTo>
                  <a:cubicBezTo>
                    <a:pt x="138" y="183"/>
                    <a:pt x="128" y="181"/>
                    <a:pt x="122" y="177"/>
                  </a:cubicBezTo>
                  <a:cubicBezTo>
                    <a:pt x="116" y="174"/>
                    <a:pt x="111" y="168"/>
                    <a:pt x="109" y="159"/>
                  </a:cubicBezTo>
                  <a:close/>
                  <a:moveTo>
                    <a:pt x="106" y="93"/>
                  </a:moveTo>
                  <a:cubicBezTo>
                    <a:pt x="96" y="91"/>
                    <a:pt x="89" y="90"/>
                    <a:pt x="85" y="90"/>
                  </a:cubicBezTo>
                  <a:cubicBezTo>
                    <a:pt x="69" y="90"/>
                    <a:pt x="56" y="94"/>
                    <a:pt x="46" y="102"/>
                  </a:cubicBezTo>
                  <a:cubicBezTo>
                    <a:pt x="36" y="110"/>
                    <a:pt x="31" y="120"/>
                    <a:pt x="31" y="131"/>
                  </a:cubicBezTo>
                  <a:cubicBezTo>
                    <a:pt x="31" y="149"/>
                    <a:pt x="42" y="158"/>
                    <a:pt x="64" y="158"/>
                  </a:cubicBezTo>
                  <a:cubicBezTo>
                    <a:pt x="79" y="158"/>
                    <a:pt x="93" y="151"/>
                    <a:pt x="106" y="136"/>
                  </a:cubicBezTo>
                  <a:lnTo>
                    <a:pt x="106"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5" name="Freeform 136"/>
            <p:cNvSpPr>
              <a:spLocks/>
            </p:cNvSpPr>
            <p:nvPr/>
          </p:nvSpPr>
          <p:spPr bwMode="auto">
            <a:xfrm>
              <a:off x="6047" y="3308"/>
              <a:ext cx="37" cy="42"/>
            </a:xfrm>
            <a:custGeom>
              <a:avLst/>
              <a:gdLst>
                <a:gd name="T0" fmla="*/ 84 w 161"/>
                <a:gd name="T1" fmla="*/ 180 h 180"/>
                <a:gd name="T2" fmla="*/ 75 w 161"/>
                <a:gd name="T3" fmla="*/ 180 h 180"/>
                <a:gd name="T4" fmla="*/ 0 w 161"/>
                <a:gd name="T5" fmla="*/ 0 h 180"/>
                <a:gd name="T6" fmla="*/ 34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5" y="180"/>
                  </a:lnTo>
                  <a:lnTo>
                    <a:pt x="0" y="0"/>
                  </a:lnTo>
                  <a:lnTo>
                    <a:pt x="34"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6" name="Freeform 137"/>
            <p:cNvSpPr>
              <a:spLocks/>
            </p:cNvSpPr>
            <p:nvPr/>
          </p:nvSpPr>
          <p:spPr bwMode="auto">
            <a:xfrm>
              <a:off x="6085" y="3308"/>
              <a:ext cx="34" cy="41"/>
            </a:xfrm>
            <a:custGeom>
              <a:avLst/>
              <a:gdLst>
                <a:gd name="T0" fmla="*/ 49 w 147"/>
                <a:gd name="T1" fmla="*/ 148 h 176"/>
                <a:gd name="T2" fmla="*/ 147 w 147"/>
                <a:gd name="T3" fmla="*/ 148 h 176"/>
                <a:gd name="T4" fmla="*/ 147 w 147"/>
                <a:gd name="T5" fmla="*/ 176 h 176"/>
                <a:gd name="T6" fmla="*/ 0 w 147"/>
                <a:gd name="T7" fmla="*/ 176 h 176"/>
                <a:gd name="T8" fmla="*/ 0 w 147"/>
                <a:gd name="T9" fmla="*/ 167 h 176"/>
                <a:gd name="T10" fmla="*/ 100 w 147"/>
                <a:gd name="T11" fmla="*/ 28 h 176"/>
                <a:gd name="T12" fmla="*/ 2 w 147"/>
                <a:gd name="T13" fmla="*/ 28 h 176"/>
                <a:gd name="T14" fmla="*/ 2 w 147"/>
                <a:gd name="T15" fmla="*/ 0 h 176"/>
                <a:gd name="T16" fmla="*/ 146 w 147"/>
                <a:gd name="T17" fmla="*/ 0 h 176"/>
                <a:gd name="T18" fmla="*/ 146 w 147"/>
                <a:gd name="T19" fmla="*/ 9 h 176"/>
                <a:gd name="T20" fmla="*/ 49 w 147"/>
                <a:gd name="T21" fmla="*/ 148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7" h="176">
                  <a:moveTo>
                    <a:pt x="49" y="148"/>
                  </a:moveTo>
                  <a:lnTo>
                    <a:pt x="147" y="148"/>
                  </a:lnTo>
                  <a:lnTo>
                    <a:pt x="147" y="176"/>
                  </a:lnTo>
                  <a:lnTo>
                    <a:pt x="0" y="176"/>
                  </a:lnTo>
                  <a:lnTo>
                    <a:pt x="0" y="167"/>
                  </a:lnTo>
                  <a:lnTo>
                    <a:pt x="100" y="28"/>
                  </a:lnTo>
                  <a:lnTo>
                    <a:pt x="2" y="28"/>
                  </a:lnTo>
                  <a:lnTo>
                    <a:pt x="2" y="0"/>
                  </a:lnTo>
                  <a:lnTo>
                    <a:pt x="146" y="0"/>
                  </a:lnTo>
                  <a:lnTo>
                    <a:pt x="146" y="9"/>
                  </a:lnTo>
                  <a:lnTo>
                    <a:pt x="49" y="1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7" name="Freeform 138"/>
            <p:cNvSpPr>
              <a:spLocks noEditPoints="1"/>
            </p:cNvSpPr>
            <p:nvPr/>
          </p:nvSpPr>
          <p:spPr bwMode="auto">
            <a:xfrm>
              <a:off x="6123" y="3291"/>
              <a:ext cx="34" cy="59"/>
            </a:xfrm>
            <a:custGeom>
              <a:avLst/>
              <a:gdLst>
                <a:gd name="T0" fmla="*/ 121 w 152"/>
                <a:gd name="T1" fmla="*/ 247 h 251"/>
                <a:gd name="T2" fmla="*/ 121 w 152"/>
                <a:gd name="T3" fmla="*/ 234 h 251"/>
                <a:gd name="T4" fmla="*/ 74 w 152"/>
                <a:gd name="T5" fmla="*/ 251 h 251"/>
                <a:gd name="T6" fmla="*/ 20 w 152"/>
                <a:gd name="T7" fmla="*/ 227 h 251"/>
                <a:gd name="T8" fmla="*/ 0 w 152"/>
                <a:gd name="T9" fmla="*/ 164 h 251"/>
                <a:gd name="T10" fmla="*/ 23 w 152"/>
                <a:gd name="T11" fmla="*/ 96 h 251"/>
                <a:gd name="T12" fmla="*/ 80 w 152"/>
                <a:gd name="T13" fmla="*/ 68 h 251"/>
                <a:gd name="T14" fmla="*/ 121 w 152"/>
                <a:gd name="T15" fmla="*/ 81 h 251"/>
                <a:gd name="T16" fmla="*/ 121 w 152"/>
                <a:gd name="T17" fmla="*/ 0 h 251"/>
                <a:gd name="T18" fmla="*/ 152 w 152"/>
                <a:gd name="T19" fmla="*/ 0 h 251"/>
                <a:gd name="T20" fmla="*/ 152 w 152"/>
                <a:gd name="T21" fmla="*/ 247 h 251"/>
                <a:gd name="T22" fmla="*/ 121 w 152"/>
                <a:gd name="T23" fmla="*/ 247 h 251"/>
                <a:gd name="T24" fmla="*/ 121 w 152"/>
                <a:gd name="T25" fmla="*/ 112 h 251"/>
                <a:gd name="T26" fmla="*/ 89 w 152"/>
                <a:gd name="T27" fmla="*/ 95 h 251"/>
                <a:gd name="T28" fmla="*/ 48 w 152"/>
                <a:gd name="T29" fmla="*/ 113 h 251"/>
                <a:gd name="T30" fmla="*/ 33 w 152"/>
                <a:gd name="T31" fmla="*/ 161 h 251"/>
                <a:gd name="T32" fmla="*/ 90 w 152"/>
                <a:gd name="T33" fmla="*/ 225 h 251"/>
                <a:gd name="T34" fmla="*/ 108 w 152"/>
                <a:gd name="T35" fmla="*/ 220 h 251"/>
                <a:gd name="T36" fmla="*/ 121 w 152"/>
                <a:gd name="T37" fmla="*/ 210 h 251"/>
                <a:gd name="T38" fmla="*/ 121 w 152"/>
                <a:gd name="T39" fmla="*/ 112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2" h="251">
                  <a:moveTo>
                    <a:pt x="121" y="247"/>
                  </a:moveTo>
                  <a:lnTo>
                    <a:pt x="121" y="234"/>
                  </a:lnTo>
                  <a:cubicBezTo>
                    <a:pt x="110" y="245"/>
                    <a:pt x="95" y="251"/>
                    <a:pt x="74" y="251"/>
                  </a:cubicBezTo>
                  <a:cubicBezTo>
                    <a:pt x="52" y="251"/>
                    <a:pt x="34" y="243"/>
                    <a:pt x="20" y="227"/>
                  </a:cubicBezTo>
                  <a:cubicBezTo>
                    <a:pt x="7" y="211"/>
                    <a:pt x="0" y="190"/>
                    <a:pt x="0" y="164"/>
                  </a:cubicBezTo>
                  <a:cubicBezTo>
                    <a:pt x="0" y="138"/>
                    <a:pt x="8" y="115"/>
                    <a:pt x="23" y="96"/>
                  </a:cubicBezTo>
                  <a:cubicBezTo>
                    <a:pt x="39" y="78"/>
                    <a:pt x="58" y="68"/>
                    <a:pt x="80" y="68"/>
                  </a:cubicBezTo>
                  <a:cubicBezTo>
                    <a:pt x="98" y="68"/>
                    <a:pt x="112" y="73"/>
                    <a:pt x="121" y="81"/>
                  </a:cubicBezTo>
                  <a:lnTo>
                    <a:pt x="121" y="0"/>
                  </a:lnTo>
                  <a:lnTo>
                    <a:pt x="152" y="0"/>
                  </a:lnTo>
                  <a:lnTo>
                    <a:pt x="152" y="247"/>
                  </a:lnTo>
                  <a:lnTo>
                    <a:pt x="121" y="247"/>
                  </a:lnTo>
                  <a:close/>
                  <a:moveTo>
                    <a:pt x="121" y="112"/>
                  </a:moveTo>
                  <a:cubicBezTo>
                    <a:pt x="113" y="101"/>
                    <a:pt x="102" y="95"/>
                    <a:pt x="89" y="95"/>
                  </a:cubicBezTo>
                  <a:cubicBezTo>
                    <a:pt x="72" y="95"/>
                    <a:pt x="58" y="101"/>
                    <a:pt x="48" y="113"/>
                  </a:cubicBezTo>
                  <a:cubicBezTo>
                    <a:pt x="38" y="126"/>
                    <a:pt x="33" y="142"/>
                    <a:pt x="33" y="161"/>
                  </a:cubicBezTo>
                  <a:cubicBezTo>
                    <a:pt x="33" y="203"/>
                    <a:pt x="52" y="225"/>
                    <a:pt x="90" y="225"/>
                  </a:cubicBezTo>
                  <a:cubicBezTo>
                    <a:pt x="95" y="225"/>
                    <a:pt x="101" y="223"/>
                    <a:pt x="108" y="220"/>
                  </a:cubicBezTo>
                  <a:cubicBezTo>
                    <a:pt x="115" y="217"/>
                    <a:pt x="119" y="213"/>
                    <a:pt x="121" y="210"/>
                  </a:cubicBezTo>
                  <a:lnTo>
                    <a:pt x="121" y="1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8" name="Freeform 139"/>
            <p:cNvSpPr>
              <a:spLocks noEditPoints="1"/>
            </p:cNvSpPr>
            <p:nvPr/>
          </p:nvSpPr>
          <p:spPr bwMode="auto">
            <a:xfrm>
              <a:off x="6164" y="3287"/>
              <a:ext cx="38" cy="63"/>
            </a:xfrm>
            <a:custGeom>
              <a:avLst/>
              <a:gdLst>
                <a:gd name="T0" fmla="*/ 160 w 163"/>
                <a:gd name="T1" fmla="*/ 182 h 270"/>
                <a:gd name="T2" fmla="*/ 33 w 163"/>
                <a:gd name="T3" fmla="*/ 182 h 270"/>
                <a:gd name="T4" fmla="*/ 50 w 163"/>
                <a:gd name="T5" fmla="*/ 229 h 270"/>
                <a:gd name="T6" fmla="*/ 89 w 163"/>
                <a:gd name="T7" fmla="*/ 244 h 270"/>
                <a:gd name="T8" fmla="*/ 133 w 163"/>
                <a:gd name="T9" fmla="*/ 228 h 270"/>
                <a:gd name="T10" fmla="*/ 147 w 163"/>
                <a:gd name="T11" fmla="*/ 250 h 270"/>
                <a:gd name="T12" fmla="*/ 124 w 163"/>
                <a:gd name="T13" fmla="*/ 263 h 270"/>
                <a:gd name="T14" fmla="*/ 83 w 163"/>
                <a:gd name="T15" fmla="*/ 270 h 270"/>
                <a:gd name="T16" fmla="*/ 26 w 163"/>
                <a:gd name="T17" fmla="*/ 247 h 270"/>
                <a:gd name="T18" fmla="*/ 0 w 163"/>
                <a:gd name="T19" fmla="*/ 181 h 270"/>
                <a:gd name="T20" fmla="*/ 27 w 163"/>
                <a:gd name="T21" fmla="*/ 111 h 270"/>
                <a:gd name="T22" fmla="*/ 83 w 163"/>
                <a:gd name="T23" fmla="*/ 87 h 270"/>
                <a:gd name="T24" fmla="*/ 142 w 163"/>
                <a:gd name="T25" fmla="*/ 109 h 270"/>
                <a:gd name="T26" fmla="*/ 163 w 163"/>
                <a:gd name="T27" fmla="*/ 163 h 270"/>
                <a:gd name="T28" fmla="*/ 160 w 163"/>
                <a:gd name="T29" fmla="*/ 182 h 270"/>
                <a:gd name="T30" fmla="*/ 84 w 163"/>
                <a:gd name="T31" fmla="*/ 114 h 270"/>
                <a:gd name="T32" fmla="*/ 49 w 163"/>
                <a:gd name="T33" fmla="*/ 127 h 270"/>
                <a:gd name="T34" fmla="*/ 34 w 163"/>
                <a:gd name="T35" fmla="*/ 159 h 270"/>
                <a:gd name="T36" fmla="*/ 132 w 163"/>
                <a:gd name="T37" fmla="*/ 159 h 270"/>
                <a:gd name="T38" fmla="*/ 120 w 163"/>
                <a:gd name="T39" fmla="*/ 127 h 270"/>
                <a:gd name="T40" fmla="*/ 84 w 163"/>
                <a:gd name="T41" fmla="*/ 114 h 270"/>
                <a:gd name="T42" fmla="*/ 139 w 163"/>
                <a:gd name="T43" fmla="*/ 1 h 270"/>
                <a:gd name="T44" fmla="*/ 89 w 163"/>
                <a:gd name="T45" fmla="*/ 56 h 270"/>
                <a:gd name="T46" fmla="*/ 71 w 163"/>
                <a:gd name="T47" fmla="*/ 56 h 270"/>
                <a:gd name="T48" fmla="*/ 23 w 163"/>
                <a:gd name="T49" fmla="*/ 0 h 270"/>
                <a:gd name="T50" fmla="*/ 51 w 163"/>
                <a:gd name="T51" fmla="*/ 0 h 270"/>
                <a:gd name="T52" fmla="*/ 80 w 163"/>
                <a:gd name="T53" fmla="*/ 32 h 270"/>
                <a:gd name="T54" fmla="*/ 107 w 163"/>
                <a:gd name="T55" fmla="*/ 1 h 270"/>
                <a:gd name="T56" fmla="*/ 139 w 163"/>
                <a:gd name="T57" fmla="*/ 1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3" h="270">
                  <a:moveTo>
                    <a:pt x="160" y="182"/>
                  </a:moveTo>
                  <a:lnTo>
                    <a:pt x="33" y="182"/>
                  </a:lnTo>
                  <a:cubicBezTo>
                    <a:pt x="33" y="202"/>
                    <a:pt x="39" y="218"/>
                    <a:pt x="50" y="229"/>
                  </a:cubicBezTo>
                  <a:cubicBezTo>
                    <a:pt x="60" y="239"/>
                    <a:pt x="73" y="244"/>
                    <a:pt x="89" y="244"/>
                  </a:cubicBezTo>
                  <a:cubicBezTo>
                    <a:pt x="107" y="244"/>
                    <a:pt x="121" y="238"/>
                    <a:pt x="133" y="228"/>
                  </a:cubicBezTo>
                  <a:lnTo>
                    <a:pt x="147" y="250"/>
                  </a:lnTo>
                  <a:cubicBezTo>
                    <a:pt x="142" y="255"/>
                    <a:pt x="134" y="259"/>
                    <a:pt x="124" y="263"/>
                  </a:cubicBezTo>
                  <a:cubicBezTo>
                    <a:pt x="112" y="268"/>
                    <a:pt x="98" y="270"/>
                    <a:pt x="83" y="270"/>
                  </a:cubicBezTo>
                  <a:cubicBezTo>
                    <a:pt x="60" y="270"/>
                    <a:pt x="42" y="262"/>
                    <a:pt x="26" y="247"/>
                  </a:cubicBezTo>
                  <a:cubicBezTo>
                    <a:pt x="9" y="231"/>
                    <a:pt x="0" y="209"/>
                    <a:pt x="0" y="181"/>
                  </a:cubicBezTo>
                  <a:cubicBezTo>
                    <a:pt x="0" y="152"/>
                    <a:pt x="9" y="128"/>
                    <a:pt x="27" y="111"/>
                  </a:cubicBezTo>
                  <a:cubicBezTo>
                    <a:pt x="43" y="95"/>
                    <a:pt x="61" y="87"/>
                    <a:pt x="83" y="87"/>
                  </a:cubicBezTo>
                  <a:cubicBezTo>
                    <a:pt x="108" y="87"/>
                    <a:pt x="128" y="94"/>
                    <a:pt x="142" y="109"/>
                  </a:cubicBezTo>
                  <a:cubicBezTo>
                    <a:pt x="156" y="122"/>
                    <a:pt x="163" y="140"/>
                    <a:pt x="163" y="163"/>
                  </a:cubicBezTo>
                  <a:cubicBezTo>
                    <a:pt x="163" y="170"/>
                    <a:pt x="162" y="176"/>
                    <a:pt x="160" y="182"/>
                  </a:cubicBezTo>
                  <a:close/>
                  <a:moveTo>
                    <a:pt x="84" y="114"/>
                  </a:moveTo>
                  <a:cubicBezTo>
                    <a:pt x="71" y="114"/>
                    <a:pt x="59" y="118"/>
                    <a:pt x="49" y="127"/>
                  </a:cubicBezTo>
                  <a:cubicBezTo>
                    <a:pt x="40" y="136"/>
                    <a:pt x="35" y="146"/>
                    <a:pt x="34" y="159"/>
                  </a:cubicBezTo>
                  <a:lnTo>
                    <a:pt x="132" y="159"/>
                  </a:lnTo>
                  <a:cubicBezTo>
                    <a:pt x="132" y="146"/>
                    <a:pt x="128" y="136"/>
                    <a:pt x="120" y="127"/>
                  </a:cubicBezTo>
                  <a:cubicBezTo>
                    <a:pt x="111" y="118"/>
                    <a:pt x="99" y="114"/>
                    <a:pt x="84" y="114"/>
                  </a:cubicBezTo>
                  <a:close/>
                  <a:moveTo>
                    <a:pt x="139" y="1"/>
                  </a:moveTo>
                  <a:lnTo>
                    <a:pt x="89" y="56"/>
                  </a:lnTo>
                  <a:lnTo>
                    <a:pt x="71" y="56"/>
                  </a:lnTo>
                  <a:lnTo>
                    <a:pt x="23" y="0"/>
                  </a:lnTo>
                  <a:lnTo>
                    <a:pt x="51" y="0"/>
                  </a:lnTo>
                  <a:lnTo>
                    <a:pt x="80" y="32"/>
                  </a:lnTo>
                  <a:lnTo>
                    <a:pt x="107" y="1"/>
                  </a:lnTo>
                  <a:lnTo>
                    <a:pt x="139"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9" name="Freeform 140"/>
            <p:cNvSpPr>
              <a:spLocks/>
            </p:cNvSpPr>
            <p:nvPr/>
          </p:nvSpPr>
          <p:spPr bwMode="auto">
            <a:xfrm>
              <a:off x="6209" y="3291"/>
              <a:ext cx="14" cy="59"/>
            </a:xfrm>
            <a:custGeom>
              <a:avLst/>
              <a:gdLst>
                <a:gd name="T0" fmla="*/ 0 w 61"/>
                <a:gd name="T1" fmla="*/ 198 h 251"/>
                <a:gd name="T2" fmla="*/ 0 w 61"/>
                <a:gd name="T3" fmla="*/ 0 h 251"/>
                <a:gd name="T4" fmla="*/ 31 w 61"/>
                <a:gd name="T5" fmla="*/ 0 h 251"/>
                <a:gd name="T6" fmla="*/ 31 w 61"/>
                <a:gd name="T7" fmla="*/ 193 h 251"/>
                <a:gd name="T8" fmla="*/ 39 w 61"/>
                <a:gd name="T9" fmla="*/ 215 h 251"/>
                <a:gd name="T10" fmla="*/ 61 w 61"/>
                <a:gd name="T11" fmla="*/ 223 h 251"/>
                <a:gd name="T12" fmla="*/ 61 w 61"/>
                <a:gd name="T13" fmla="*/ 251 h 251"/>
                <a:gd name="T14" fmla="*/ 0 w 61"/>
                <a:gd name="T15" fmla="*/ 198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251">
                  <a:moveTo>
                    <a:pt x="0" y="198"/>
                  </a:moveTo>
                  <a:lnTo>
                    <a:pt x="0" y="0"/>
                  </a:lnTo>
                  <a:lnTo>
                    <a:pt x="31" y="0"/>
                  </a:lnTo>
                  <a:lnTo>
                    <a:pt x="31" y="193"/>
                  </a:lnTo>
                  <a:cubicBezTo>
                    <a:pt x="31" y="202"/>
                    <a:pt x="34" y="209"/>
                    <a:pt x="39" y="215"/>
                  </a:cubicBezTo>
                  <a:cubicBezTo>
                    <a:pt x="45" y="220"/>
                    <a:pt x="52" y="223"/>
                    <a:pt x="61" y="223"/>
                  </a:cubicBezTo>
                  <a:lnTo>
                    <a:pt x="61" y="251"/>
                  </a:lnTo>
                  <a:cubicBezTo>
                    <a:pt x="20" y="251"/>
                    <a:pt x="0" y="233"/>
                    <a:pt x="0" y="19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0" name="Freeform 141"/>
            <p:cNvSpPr>
              <a:spLocks noEditPoints="1"/>
            </p:cNvSpPr>
            <p:nvPr/>
          </p:nvSpPr>
          <p:spPr bwMode="auto">
            <a:xfrm>
              <a:off x="6229" y="3287"/>
              <a:ext cx="34" cy="63"/>
            </a:xfrm>
            <a:custGeom>
              <a:avLst/>
              <a:gdLst>
                <a:gd name="T0" fmla="*/ 108 w 150"/>
                <a:gd name="T1" fmla="*/ 245 h 269"/>
                <a:gd name="T2" fmla="*/ 51 w 150"/>
                <a:gd name="T3" fmla="*/ 269 h 269"/>
                <a:gd name="T4" fmla="*/ 15 w 150"/>
                <a:gd name="T5" fmla="*/ 254 h 269"/>
                <a:gd name="T6" fmla="*/ 0 w 150"/>
                <a:gd name="T7" fmla="*/ 216 h 269"/>
                <a:gd name="T8" fmla="*/ 23 w 150"/>
                <a:gd name="T9" fmla="*/ 171 h 269"/>
                <a:gd name="T10" fmla="*/ 83 w 150"/>
                <a:gd name="T11" fmla="*/ 153 h 269"/>
                <a:gd name="T12" fmla="*/ 105 w 150"/>
                <a:gd name="T13" fmla="*/ 157 h 269"/>
                <a:gd name="T14" fmla="*/ 67 w 150"/>
                <a:gd name="T15" fmla="*/ 114 h 269"/>
                <a:gd name="T16" fmla="*/ 22 w 150"/>
                <a:gd name="T17" fmla="*/ 130 h 269"/>
                <a:gd name="T18" fmla="*/ 9 w 150"/>
                <a:gd name="T19" fmla="*/ 104 h 269"/>
                <a:gd name="T20" fmla="*/ 33 w 150"/>
                <a:gd name="T21" fmla="*/ 92 h 269"/>
                <a:gd name="T22" fmla="*/ 63 w 150"/>
                <a:gd name="T23" fmla="*/ 86 h 269"/>
                <a:gd name="T24" fmla="*/ 119 w 150"/>
                <a:gd name="T25" fmla="*/ 104 h 269"/>
                <a:gd name="T26" fmla="*/ 136 w 150"/>
                <a:gd name="T27" fmla="*/ 159 h 269"/>
                <a:gd name="T28" fmla="*/ 136 w 150"/>
                <a:gd name="T29" fmla="*/ 222 h 269"/>
                <a:gd name="T30" fmla="*/ 150 w 150"/>
                <a:gd name="T31" fmla="*/ 253 h 269"/>
                <a:gd name="T32" fmla="*/ 150 w 150"/>
                <a:gd name="T33" fmla="*/ 269 h 269"/>
                <a:gd name="T34" fmla="*/ 122 w 150"/>
                <a:gd name="T35" fmla="*/ 263 h 269"/>
                <a:gd name="T36" fmla="*/ 108 w 150"/>
                <a:gd name="T37" fmla="*/ 245 h 269"/>
                <a:gd name="T38" fmla="*/ 105 w 150"/>
                <a:gd name="T39" fmla="*/ 179 h 269"/>
                <a:gd name="T40" fmla="*/ 84 w 150"/>
                <a:gd name="T41" fmla="*/ 176 h 269"/>
                <a:gd name="T42" fmla="*/ 46 w 150"/>
                <a:gd name="T43" fmla="*/ 188 h 269"/>
                <a:gd name="T44" fmla="*/ 31 w 150"/>
                <a:gd name="T45" fmla="*/ 217 h 269"/>
                <a:gd name="T46" fmla="*/ 63 w 150"/>
                <a:gd name="T47" fmla="*/ 244 h 269"/>
                <a:gd name="T48" fmla="*/ 105 w 150"/>
                <a:gd name="T49" fmla="*/ 222 h 269"/>
                <a:gd name="T50" fmla="*/ 105 w 150"/>
                <a:gd name="T51" fmla="*/ 179 h 269"/>
                <a:gd name="T52" fmla="*/ 112 w 150"/>
                <a:gd name="T53" fmla="*/ 0 h 269"/>
                <a:gd name="T54" fmla="*/ 75 w 150"/>
                <a:gd name="T55" fmla="*/ 55 h 269"/>
                <a:gd name="T56" fmla="*/ 52 w 150"/>
                <a:gd name="T57" fmla="*/ 55 h 269"/>
                <a:gd name="T58" fmla="*/ 80 w 150"/>
                <a:gd name="T59" fmla="*/ 0 h 269"/>
                <a:gd name="T60" fmla="*/ 112 w 150"/>
                <a:gd name="T6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69">
                  <a:moveTo>
                    <a:pt x="108" y="245"/>
                  </a:moveTo>
                  <a:cubicBezTo>
                    <a:pt x="96" y="261"/>
                    <a:pt x="76" y="269"/>
                    <a:pt x="51" y="269"/>
                  </a:cubicBezTo>
                  <a:cubicBezTo>
                    <a:pt x="37" y="269"/>
                    <a:pt x="25" y="264"/>
                    <a:pt x="15" y="254"/>
                  </a:cubicBezTo>
                  <a:cubicBezTo>
                    <a:pt x="5" y="244"/>
                    <a:pt x="0" y="231"/>
                    <a:pt x="0" y="216"/>
                  </a:cubicBezTo>
                  <a:cubicBezTo>
                    <a:pt x="0" y="199"/>
                    <a:pt x="7" y="184"/>
                    <a:pt x="23" y="171"/>
                  </a:cubicBezTo>
                  <a:cubicBezTo>
                    <a:pt x="39" y="159"/>
                    <a:pt x="59" y="153"/>
                    <a:pt x="83" y="153"/>
                  </a:cubicBezTo>
                  <a:cubicBezTo>
                    <a:pt x="89" y="153"/>
                    <a:pt x="97" y="154"/>
                    <a:pt x="105" y="157"/>
                  </a:cubicBezTo>
                  <a:cubicBezTo>
                    <a:pt x="105" y="129"/>
                    <a:pt x="92" y="114"/>
                    <a:pt x="67" y="114"/>
                  </a:cubicBezTo>
                  <a:cubicBezTo>
                    <a:pt x="47" y="114"/>
                    <a:pt x="32" y="120"/>
                    <a:pt x="22" y="130"/>
                  </a:cubicBezTo>
                  <a:lnTo>
                    <a:pt x="9" y="104"/>
                  </a:lnTo>
                  <a:cubicBezTo>
                    <a:pt x="15" y="99"/>
                    <a:pt x="23" y="95"/>
                    <a:pt x="33" y="92"/>
                  </a:cubicBezTo>
                  <a:cubicBezTo>
                    <a:pt x="44" y="88"/>
                    <a:pt x="54" y="86"/>
                    <a:pt x="63" y="86"/>
                  </a:cubicBezTo>
                  <a:cubicBezTo>
                    <a:pt x="89" y="86"/>
                    <a:pt x="107" y="92"/>
                    <a:pt x="119" y="104"/>
                  </a:cubicBezTo>
                  <a:cubicBezTo>
                    <a:pt x="131" y="115"/>
                    <a:pt x="136" y="134"/>
                    <a:pt x="136" y="159"/>
                  </a:cubicBezTo>
                  <a:lnTo>
                    <a:pt x="136" y="222"/>
                  </a:lnTo>
                  <a:cubicBezTo>
                    <a:pt x="136" y="238"/>
                    <a:pt x="141" y="248"/>
                    <a:pt x="150" y="253"/>
                  </a:cubicBezTo>
                  <a:lnTo>
                    <a:pt x="150" y="269"/>
                  </a:lnTo>
                  <a:cubicBezTo>
                    <a:pt x="137" y="269"/>
                    <a:pt x="128" y="267"/>
                    <a:pt x="122" y="263"/>
                  </a:cubicBezTo>
                  <a:cubicBezTo>
                    <a:pt x="115" y="260"/>
                    <a:pt x="111" y="254"/>
                    <a:pt x="108" y="245"/>
                  </a:cubicBezTo>
                  <a:close/>
                  <a:moveTo>
                    <a:pt x="105" y="179"/>
                  </a:moveTo>
                  <a:cubicBezTo>
                    <a:pt x="95" y="177"/>
                    <a:pt x="88" y="176"/>
                    <a:pt x="84" y="176"/>
                  </a:cubicBezTo>
                  <a:cubicBezTo>
                    <a:pt x="69" y="176"/>
                    <a:pt x="56" y="180"/>
                    <a:pt x="46" y="188"/>
                  </a:cubicBezTo>
                  <a:cubicBezTo>
                    <a:pt x="36" y="196"/>
                    <a:pt x="31" y="206"/>
                    <a:pt x="31" y="217"/>
                  </a:cubicBezTo>
                  <a:cubicBezTo>
                    <a:pt x="31" y="235"/>
                    <a:pt x="42" y="244"/>
                    <a:pt x="63" y="244"/>
                  </a:cubicBezTo>
                  <a:cubicBezTo>
                    <a:pt x="79" y="244"/>
                    <a:pt x="93" y="237"/>
                    <a:pt x="105" y="222"/>
                  </a:cubicBezTo>
                  <a:lnTo>
                    <a:pt x="105" y="179"/>
                  </a:lnTo>
                  <a:close/>
                  <a:moveTo>
                    <a:pt x="112" y="0"/>
                  </a:moveTo>
                  <a:lnTo>
                    <a:pt x="75" y="55"/>
                  </a:lnTo>
                  <a:lnTo>
                    <a:pt x="52" y="55"/>
                  </a:lnTo>
                  <a:lnTo>
                    <a:pt x="80" y="0"/>
                  </a:lnTo>
                  <a:lnTo>
                    <a:pt x="1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1" name="Freeform 142"/>
            <p:cNvSpPr>
              <a:spLocks/>
            </p:cNvSpPr>
            <p:nvPr/>
          </p:nvSpPr>
          <p:spPr bwMode="auto">
            <a:xfrm>
              <a:off x="6266" y="3308"/>
              <a:ext cx="37" cy="42"/>
            </a:xfrm>
            <a:custGeom>
              <a:avLst/>
              <a:gdLst>
                <a:gd name="T0" fmla="*/ 84 w 161"/>
                <a:gd name="T1" fmla="*/ 180 h 180"/>
                <a:gd name="T2" fmla="*/ 76 w 161"/>
                <a:gd name="T3" fmla="*/ 180 h 180"/>
                <a:gd name="T4" fmla="*/ 0 w 161"/>
                <a:gd name="T5" fmla="*/ 0 h 180"/>
                <a:gd name="T6" fmla="*/ 34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6" y="180"/>
                  </a:lnTo>
                  <a:lnTo>
                    <a:pt x="0" y="0"/>
                  </a:lnTo>
                  <a:lnTo>
                    <a:pt x="34"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2" name="Freeform 143"/>
            <p:cNvSpPr>
              <a:spLocks noEditPoints="1"/>
            </p:cNvSpPr>
            <p:nvPr/>
          </p:nvSpPr>
          <p:spPr bwMode="auto">
            <a:xfrm>
              <a:off x="6306" y="3287"/>
              <a:ext cx="35" cy="63"/>
            </a:xfrm>
            <a:custGeom>
              <a:avLst/>
              <a:gdLst>
                <a:gd name="T0" fmla="*/ 108 w 150"/>
                <a:gd name="T1" fmla="*/ 245 h 269"/>
                <a:gd name="T2" fmla="*/ 51 w 150"/>
                <a:gd name="T3" fmla="*/ 269 h 269"/>
                <a:gd name="T4" fmla="*/ 15 w 150"/>
                <a:gd name="T5" fmla="*/ 254 h 269"/>
                <a:gd name="T6" fmla="*/ 0 w 150"/>
                <a:gd name="T7" fmla="*/ 216 h 269"/>
                <a:gd name="T8" fmla="*/ 23 w 150"/>
                <a:gd name="T9" fmla="*/ 171 h 269"/>
                <a:gd name="T10" fmla="*/ 83 w 150"/>
                <a:gd name="T11" fmla="*/ 153 h 269"/>
                <a:gd name="T12" fmla="*/ 105 w 150"/>
                <a:gd name="T13" fmla="*/ 157 h 269"/>
                <a:gd name="T14" fmla="*/ 67 w 150"/>
                <a:gd name="T15" fmla="*/ 114 h 269"/>
                <a:gd name="T16" fmla="*/ 22 w 150"/>
                <a:gd name="T17" fmla="*/ 130 h 269"/>
                <a:gd name="T18" fmla="*/ 9 w 150"/>
                <a:gd name="T19" fmla="*/ 104 h 269"/>
                <a:gd name="T20" fmla="*/ 34 w 150"/>
                <a:gd name="T21" fmla="*/ 92 h 269"/>
                <a:gd name="T22" fmla="*/ 64 w 150"/>
                <a:gd name="T23" fmla="*/ 86 h 269"/>
                <a:gd name="T24" fmla="*/ 119 w 150"/>
                <a:gd name="T25" fmla="*/ 104 h 269"/>
                <a:gd name="T26" fmla="*/ 137 w 150"/>
                <a:gd name="T27" fmla="*/ 159 h 269"/>
                <a:gd name="T28" fmla="*/ 137 w 150"/>
                <a:gd name="T29" fmla="*/ 222 h 269"/>
                <a:gd name="T30" fmla="*/ 150 w 150"/>
                <a:gd name="T31" fmla="*/ 253 h 269"/>
                <a:gd name="T32" fmla="*/ 150 w 150"/>
                <a:gd name="T33" fmla="*/ 269 h 269"/>
                <a:gd name="T34" fmla="*/ 122 w 150"/>
                <a:gd name="T35" fmla="*/ 263 h 269"/>
                <a:gd name="T36" fmla="*/ 108 w 150"/>
                <a:gd name="T37" fmla="*/ 245 h 269"/>
                <a:gd name="T38" fmla="*/ 105 w 150"/>
                <a:gd name="T39" fmla="*/ 179 h 269"/>
                <a:gd name="T40" fmla="*/ 85 w 150"/>
                <a:gd name="T41" fmla="*/ 176 h 269"/>
                <a:gd name="T42" fmla="*/ 46 w 150"/>
                <a:gd name="T43" fmla="*/ 188 h 269"/>
                <a:gd name="T44" fmla="*/ 31 w 150"/>
                <a:gd name="T45" fmla="*/ 217 h 269"/>
                <a:gd name="T46" fmla="*/ 64 w 150"/>
                <a:gd name="T47" fmla="*/ 244 h 269"/>
                <a:gd name="T48" fmla="*/ 105 w 150"/>
                <a:gd name="T49" fmla="*/ 222 h 269"/>
                <a:gd name="T50" fmla="*/ 105 w 150"/>
                <a:gd name="T51" fmla="*/ 179 h 269"/>
                <a:gd name="T52" fmla="*/ 113 w 150"/>
                <a:gd name="T53" fmla="*/ 0 h 269"/>
                <a:gd name="T54" fmla="*/ 75 w 150"/>
                <a:gd name="T55" fmla="*/ 55 h 269"/>
                <a:gd name="T56" fmla="*/ 52 w 150"/>
                <a:gd name="T57" fmla="*/ 55 h 269"/>
                <a:gd name="T58" fmla="*/ 80 w 150"/>
                <a:gd name="T59" fmla="*/ 0 h 269"/>
                <a:gd name="T60" fmla="*/ 113 w 150"/>
                <a:gd name="T6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69">
                  <a:moveTo>
                    <a:pt x="108" y="245"/>
                  </a:moveTo>
                  <a:cubicBezTo>
                    <a:pt x="96" y="261"/>
                    <a:pt x="77" y="269"/>
                    <a:pt x="51" y="269"/>
                  </a:cubicBezTo>
                  <a:cubicBezTo>
                    <a:pt x="37" y="269"/>
                    <a:pt x="25" y="264"/>
                    <a:pt x="15" y="254"/>
                  </a:cubicBezTo>
                  <a:cubicBezTo>
                    <a:pt x="5" y="244"/>
                    <a:pt x="0" y="231"/>
                    <a:pt x="0" y="216"/>
                  </a:cubicBezTo>
                  <a:cubicBezTo>
                    <a:pt x="0" y="199"/>
                    <a:pt x="8" y="184"/>
                    <a:pt x="23" y="171"/>
                  </a:cubicBezTo>
                  <a:cubicBezTo>
                    <a:pt x="39" y="159"/>
                    <a:pt x="59" y="153"/>
                    <a:pt x="83" y="153"/>
                  </a:cubicBezTo>
                  <a:cubicBezTo>
                    <a:pt x="90" y="153"/>
                    <a:pt x="97" y="154"/>
                    <a:pt x="105" y="157"/>
                  </a:cubicBezTo>
                  <a:cubicBezTo>
                    <a:pt x="105" y="129"/>
                    <a:pt x="93" y="114"/>
                    <a:pt x="67" y="114"/>
                  </a:cubicBezTo>
                  <a:cubicBezTo>
                    <a:pt x="48" y="114"/>
                    <a:pt x="33" y="120"/>
                    <a:pt x="22" y="130"/>
                  </a:cubicBezTo>
                  <a:lnTo>
                    <a:pt x="9" y="104"/>
                  </a:lnTo>
                  <a:cubicBezTo>
                    <a:pt x="15" y="99"/>
                    <a:pt x="23" y="95"/>
                    <a:pt x="34" y="92"/>
                  </a:cubicBezTo>
                  <a:cubicBezTo>
                    <a:pt x="44" y="88"/>
                    <a:pt x="54" y="86"/>
                    <a:pt x="64" y="86"/>
                  </a:cubicBezTo>
                  <a:cubicBezTo>
                    <a:pt x="89" y="86"/>
                    <a:pt x="108" y="92"/>
                    <a:pt x="119" y="104"/>
                  </a:cubicBezTo>
                  <a:cubicBezTo>
                    <a:pt x="131" y="115"/>
                    <a:pt x="137" y="134"/>
                    <a:pt x="137" y="159"/>
                  </a:cubicBezTo>
                  <a:lnTo>
                    <a:pt x="137" y="222"/>
                  </a:lnTo>
                  <a:cubicBezTo>
                    <a:pt x="137" y="238"/>
                    <a:pt x="141" y="248"/>
                    <a:pt x="150" y="253"/>
                  </a:cubicBezTo>
                  <a:lnTo>
                    <a:pt x="150" y="269"/>
                  </a:lnTo>
                  <a:cubicBezTo>
                    <a:pt x="138" y="269"/>
                    <a:pt x="128" y="267"/>
                    <a:pt x="122" y="263"/>
                  </a:cubicBezTo>
                  <a:cubicBezTo>
                    <a:pt x="116" y="260"/>
                    <a:pt x="111" y="254"/>
                    <a:pt x="108" y="245"/>
                  </a:cubicBezTo>
                  <a:close/>
                  <a:moveTo>
                    <a:pt x="105" y="179"/>
                  </a:moveTo>
                  <a:cubicBezTo>
                    <a:pt x="96" y="177"/>
                    <a:pt x="89" y="176"/>
                    <a:pt x="85" y="176"/>
                  </a:cubicBezTo>
                  <a:cubicBezTo>
                    <a:pt x="69" y="176"/>
                    <a:pt x="56" y="180"/>
                    <a:pt x="46" y="188"/>
                  </a:cubicBezTo>
                  <a:cubicBezTo>
                    <a:pt x="36" y="196"/>
                    <a:pt x="31" y="206"/>
                    <a:pt x="31" y="217"/>
                  </a:cubicBezTo>
                  <a:cubicBezTo>
                    <a:pt x="31" y="235"/>
                    <a:pt x="42" y="244"/>
                    <a:pt x="64" y="244"/>
                  </a:cubicBezTo>
                  <a:cubicBezTo>
                    <a:pt x="79" y="244"/>
                    <a:pt x="93" y="237"/>
                    <a:pt x="105" y="222"/>
                  </a:cubicBezTo>
                  <a:lnTo>
                    <a:pt x="105" y="179"/>
                  </a:lnTo>
                  <a:close/>
                  <a:moveTo>
                    <a:pt x="113" y="0"/>
                  </a:moveTo>
                  <a:lnTo>
                    <a:pt x="75" y="55"/>
                  </a:lnTo>
                  <a:lnTo>
                    <a:pt x="52" y="55"/>
                  </a:lnTo>
                  <a:lnTo>
                    <a:pt x="80" y="0"/>
                  </a:lnTo>
                  <a:lnTo>
                    <a:pt x="11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3" name="Freeform 144"/>
            <p:cNvSpPr>
              <a:spLocks/>
            </p:cNvSpPr>
            <p:nvPr/>
          </p:nvSpPr>
          <p:spPr bwMode="auto">
            <a:xfrm>
              <a:off x="6348" y="3307"/>
              <a:ext cx="32" cy="42"/>
            </a:xfrm>
            <a:custGeom>
              <a:avLst/>
              <a:gdLst>
                <a:gd name="T0" fmla="*/ 108 w 139"/>
                <a:gd name="T1" fmla="*/ 180 h 180"/>
                <a:gd name="T2" fmla="*/ 108 w 139"/>
                <a:gd name="T3" fmla="*/ 77 h 180"/>
                <a:gd name="T4" fmla="*/ 100 w 139"/>
                <a:gd name="T5" fmla="*/ 38 h 180"/>
                <a:gd name="T6" fmla="*/ 71 w 139"/>
                <a:gd name="T7" fmla="*/ 27 h 180"/>
                <a:gd name="T8" fmla="*/ 49 w 139"/>
                <a:gd name="T9" fmla="*/ 33 h 180"/>
                <a:gd name="T10" fmla="*/ 31 w 139"/>
                <a:gd name="T11" fmla="*/ 49 h 180"/>
                <a:gd name="T12" fmla="*/ 31 w 139"/>
                <a:gd name="T13" fmla="*/ 180 h 180"/>
                <a:gd name="T14" fmla="*/ 0 w 139"/>
                <a:gd name="T15" fmla="*/ 180 h 180"/>
                <a:gd name="T16" fmla="*/ 0 w 139"/>
                <a:gd name="T17" fmla="*/ 4 h 180"/>
                <a:gd name="T18" fmla="*/ 21 w 139"/>
                <a:gd name="T19" fmla="*/ 4 h 180"/>
                <a:gd name="T20" fmla="*/ 31 w 139"/>
                <a:gd name="T21" fmla="*/ 26 h 180"/>
                <a:gd name="T22" fmla="*/ 81 w 139"/>
                <a:gd name="T23" fmla="*/ 0 h 180"/>
                <a:gd name="T24" fmla="*/ 139 w 139"/>
                <a:gd name="T25" fmla="*/ 71 h 180"/>
                <a:gd name="T26" fmla="*/ 139 w 139"/>
                <a:gd name="T27" fmla="*/ 180 h 180"/>
                <a:gd name="T28" fmla="*/ 108 w 139"/>
                <a:gd name="T2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80">
                  <a:moveTo>
                    <a:pt x="108" y="180"/>
                  </a:moveTo>
                  <a:lnTo>
                    <a:pt x="108" y="77"/>
                  </a:lnTo>
                  <a:cubicBezTo>
                    <a:pt x="108" y="59"/>
                    <a:pt x="105" y="45"/>
                    <a:pt x="100" y="38"/>
                  </a:cubicBezTo>
                  <a:cubicBezTo>
                    <a:pt x="94" y="30"/>
                    <a:pt x="84" y="27"/>
                    <a:pt x="71" y="27"/>
                  </a:cubicBezTo>
                  <a:cubicBezTo>
                    <a:pt x="64" y="27"/>
                    <a:pt x="57" y="29"/>
                    <a:pt x="49" y="33"/>
                  </a:cubicBezTo>
                  <a:cubicBezTo>
                    <a:pt x="41" y="37"/>
                    <a:pt x="35" y="43"/>
                    <a:pt x="31" y="49"/>
                  </a:cubicBezTo>
                  <a:lnTo>
                    <a:pt x="31" y="180"/>
                  </a:lnTo>
                  <a:lnTo>
                    <a:pt x="0" y="180"/>
                  </a:lnTo>
                  <a:lnTo>
                    <a:pt x="0" y="4"/>
                  </a:lnTo>
                  <a:lnTo>
                    <a:pt x="21" y="4"/>
                  </a:lnTo>
                  <a:lnTo>
                    <a:pt x="31" y="26"/>
                  </a:lnTo>
                  <a:cubicBezTo>
                    <a:pt x="41" y="9"/>
                    <a:pt x="58" y="0"/>
                    <a:pt x="81" y="0"/>
                  </a:cubicBezTo>
                  <a:cubicBezTo>
                    <a:pt x="120" y="0"/>
                    <a:pt x="139" y="24"/>
                    <a:pt x="139" y="71"/>
                  </a:cubicBezTo>
                  <a:lnTo>
                    <a:pt x="139" y="180"/>
                  </a:lnTo>
                  <a:lnTo>
                    <a:pt x="108"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4" name="Freeform 145"/>
            <p:cNvSpPr>
              <a:spLocks noEditPoints="1"/>
            </p:cNvSpPr>
            <p:nvPr/>
          </p:nvSpPr>
          <p:spPr bwMode="auto">
            <a:xfrm>
              <a:off x="6388" y="3287"/>
              <a:ext cx="17" cy="62"/>
            </a:xfrm>
            <a:custGeom>
              <a:avLst/>
              <a:gdLst>
                <a:gd name="T0" fmla="*/ 25 w 76"/>
                <a:gd name="T1" fmla="*/ 266 h 266"/>
                <a:gd name="T2" fmla="*/ 25 w 76"/>
                <a:gd name="T3" fmla="*/ 116 h 266"/>
                <a:gd name="T4" fmla="*/ 0 w 76"/>
                <a:gd name="T5" fmla="*/ 116 h 266"/>
                <a:gd name="T6" fmla="*/ 0 w 76"/>
                <a:gd name="T7" fmla="*/ 90 h 266"/>
                <a:gd name="T8" fmla="*/ 56 w 76"/>
                <a:gd name="T9" fmla="*/ 90 h 266"/>
                <a:gd name="T10" fmla="*/ 56 w 76"/>
                <a:gd name="T11" fmla="*/ 266 h 266"/>
                <a:gd name="T12" fmla="*/ 25 w 76"/>
                <a:gd name="T13" fmla="*/ 266 h 266"/>
                <a:gd name="T14" fmla="*/ 76 w 76"/>
                <a:gd name="T15" fmla="*/ 0 h 266"/>
                <a:gd name="T16" fmla="*/ 39 w 76"/>
                <a:gd name="T17" fmla="*/ 55 h 266"/>
                <a:gd name="T18" fmla="*/ 16 w 76"/>
                <a:gd name="T19" fmla="*/ 55 h 266"/>
                <a:gd name="T20" fmla="*/ 44 w 76"/>
                <a:gd name="T21" fmla="*/ 0 h 266"/>
                <a:gd name="T22" fmla="*/ 76 w 76"/>
                <a:gd name="T23" fmla="*/ 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6">
                  <a:moveTo>
                    <a:pt x="25" y="266"/>
                  </a:moveTo>
                  <a:lnTo>
                    <a:pt x="25" y="116"/>
                  </a:lnTo>
                  <a:lnTo>
                    <a:pt x="0" y="116"/>
                  </a:lnTo>
                  <a:lnTo>
                    <a:pt x="0" y="90"/>
                  </a:lnTo>
                  <a:lnTo>
                    <a:pt x="56" y="90"/>
                  </a:lnTo>
                  <a:lnTo>
                    <a:pt x="56" y="266"/>
                  </a:lnTo>
                  <a:lnTo>
                    <a:pt x="25" y="266"/>
                  </a:lnTo>
                  <a:close/>
                  <a:moveTo>
                    <a:pt x="76" y="0"/>
                  </a:moveTo>
                  <a:lnTo>
                    <a:pt x="39" y="55"/>
                  </a:lnTo>
                  <a:lnTo>
                    <a:pt x="16" y="55"/>
                  </a:lnTo>
                  <a:lnTo>
                    <a:pt x="44"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grpSp>
    </p:spTree>
    <p:extLst>
      <p:ext uri="{BB962C8B-B14F-4D97-AF65-F5344CB8AC3E}">
        <p14:creationId xmlns:p14="http://schemas.microsoft.com/office/powerpoint/2010/main" val="4795314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386000" y="16241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cs-CZ" sz="3200" b="1" spc="-1" dirty="0" smtClean="0">
                <a:solidFill>
                  <a:srgbClr val="00B0F0"/>
                </a:solidFill>
              </a:rPr>
              <a:t>Změny v obsahu § 10 </a:t>
            </a:r>
          </a:p>
          <a:p>
            <a:pPr algn="just">
              <a:lnSpc>
                <a:spcPct val="100000"/>
              </a:lnSpc>
            </a:pPr>
            <a:r>
              <a:rPr lang="cs-CZ" sz="3200" spc="-1" dirty="0" smtClean="0">
                <a:solidFill>
                  <a:srgbClr val="63636E"/>
                </a:solidFill>
              </a:rPr>
              <a:t>(</a:t>
            </a:r>
            <a:r>
              <a:rPr lang="cs-CZ" sz="3200" spc="-1" dirty="0">
                <a:solidFill>
                  <a:srgbClr val="63636E"/>
                </a:solidFill>
              </a:rPr>
              <a:t>2</a:t>
            </a:r>
            <a:r>
              <a:rPr lang="cs-CZ" sz="3200" b="1" spc="-1" dirty="0">
                <a:solidFill>
                  <a:srgbClr val="63636E"/>
                </a:solidFill>
              </a:rPr>
              <a:t>) Škola může zpracovat plán pedagogické podpory</a:t>
            </a:r>
            <a:r>
              <a:rPr lang="cs-CZ" sz="3200" spc="-1" dirty="0">
                <a:solidFill>
                  <a:srgbClr val="63636E"/>
                </a:solidFill>
              </a:rPr>
              <a:t>, který zahrnuje zejména popis obtíží a speciálních vzdělávacích potřeb žáka, podpůrná opatření prvního stupně, stanovení cílů podpory a způsobu vyhodnocování naplňování plánu, zejména v situaci, kdy pro poskytování podpůrných opatření prvního stupně nepostačuje samotné zohlednění individuálních vzdělávacích potřeb žáka při vzdělávání. </a:t>
            </a:r>
            <a:endParaRPr lang="cs-CZ" sz="3200" spc="-1" dirty="0" smtClean="0">
              <a:solidFill>
                <a:srgbClr val="63636E"/>
              </a:solidFill>
            </a:endParaRPr>
          </a:p>
          <a:p>
            <a:pPr algn="just">
              <a:lnSpc>
                <a:spcPct val="100000"/>
              </a:lnSpc>
            </a:pPr>
            <a:endParaRPr lang="cs-CZ" sz="3200" b="1" spc="-1" dirty="0" smtClean="0">
              <a:solidFill>
                <a:srgbClr val="63636E"/>
              </a:solidFill>
            </a:endParaRPr>
          </a:p>
          <a:p>
            <a:pPr algn="just">
              <a:lnSpc>
                <a:spcPct val="100000"/>
              </a:lnSpc>
            </a:pPr>
            <a:r>
              <a:rPr lang="cs-CZ" sz="3200" b="1" spc="-1" dirty="0" smtClean="0">
                <a:solidFill>
                  <a:srgbClr val="63636E"/>
                </a:solidFill>
              </a:rPr>
              <a:t>Příloha vyhlášky /</a:t>
            </a:r>
            <a:r>
              <a:rPr lang="cs-CZ" sz="3200" spc="-1" dirty="0" smtClean="0">
                <a:solidFill>
                  <a:srgbClr val="63636E"/>
                </a:solidFill>
              </a:rPr>
              <a:t>5.1 Přímá </a:t>
            </a:r>
            <a:r>
              <a:rPr lang="cs-CZ" sz="3200" spc="-1" dirty="0">
                <a:solidFill>
                  <a:srgbClr val="63636E"/>
                </a:solidFill>
              </a:rPr>
              <a:t>podpora</a:t>
            </a:r>
          </a:p>
          <a:p>
            <a:pPr algn="just">
              <a:lnSpc>
                <a:spcPct val="100000"/>
              </a:lnSpc>
            </a:pPr>
            <a:r>
              <a:rPr lang="cs-CZ" sz="3200" spc="-1" dirty="0">
                <a:solidFill>
                  <a:srgbClr val="63636E"/>
                </a:solidFill>
              </a:rPr>
              <a:t>Etapa přímé podpory žáka ve výuce učitelem nebo jiným pedagogickým pracovníkem. Slouží ke zmapování možných forem podpory žáka. Pokud nepostačuje tato forma podpory a </a:t>
            </a:r>
            <a:r>
              <a:rPr lang="cs-CZ" sz="3200" b="1" spc="-1" dirty="0">
                <a:solidFill>
                  <a:srgbClr val="63636E"/>
                </a:solidFill>
              </a:rPr>
              <a:t>žákovy obtíže vyžadují součinnost více pedagogických pracovníků, je vytvářen plán pedagogické podpory </a:t>
            </a:r>
            <a:r>
              <a:rPr lang="cs-CZ" sz="3200" spc="-1" dirty="0">
                <a:solidFill>
                  <a:srgbClr val="63636E"/>
                </a:solidFill>
              </a:rPr>
              <a:t>(PLPP).</a:t>
            </a: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latin typeface="Arial"/>
                <a:ea typeface="Roboto Condensed"/>
              </a:rPr>
              <a:t>Novela vyhlášky č. 27/2016 Sb., </a:t>
            </a:r>
            <a:r>
              <a:rPr lang="cs-CZ" sz="4000" b="1" strike="noStrike" spc="-1" dirty="0" smtClean="0">
                <a:solidFill>
                  <a:srgbClr val="00B0F0"/>
                </a:solidFill>
                <a:latin typeface="Arial"/>
                <a:ea typeface="Roboto Condensed"/>
              </a:rPr>
              <a:t>vyhláška č. 248/2019 Sb.</a:t>
            </a:r>
            <a:endParaRPr lang="uk-UA" sz="4000" b="0" strike="noStrike" spc="-1" dirty="0">
              <a:solidFill>
                <a:srgbClr val="00B0F0"/>
              </a:solidFill>
              <a:latin typeface="Roboto"/>
            </a:endParaRPr>
          </a:p>
        </p:txBody>
      </p:sp>
      <p:sp>
        <p:nvSpPr>
          <p:cNvPr id="2" name="Obdélník 1"/>
          <p:cNvSpPr/>
          <p:nvPr/>
        </p:nvSpPr>
        <p:spPr>
          <a:xfrm>
            <a:off x="1409760" y="7725962"/>
            <a:ext cx="15065115" cy="1569660"/>
          </a:xfrm>
          <a:prstGeom prst="rect">
            <a:avLst/>
          </a:prstGeom>
        </p:spPr>
        <p:txBody>
          <a:bodyPr wrap="square">
            <a:spAutoFit/>
          </a:bodyPr>
          <a:lstStyle/>
          <a:p>
            <a:r>
              <a:rPr lang="cs-CZ" sz="3200" b="1" spc="-1" dirty="0">
                <a:solidFill>
                  <a:srgbClr val="63636E"/>
                </a:solidFill>
              </a:rPr>
              <a:t>Spolupráce uvnitř </a:t>
            </a:r>
            <a:r>
              <a:rPr lang="cs-CZ" sz="3200" b="1" spc="-1" dirty="0" smtClean="0">
                <a:solidFill>
                  <a:srgbClr val="63636E"/>
                </a:solidFill>
              </a:rPr>
              <a:t>školy</a:t>
            </a:r>
            <a:r>
              <a:rPr lang="cs-CZ" sz="3200" spc="-1" dirty="0">
                <a:solidFill>
                  <a:srgbClr val="63636E"/>
                </a:solidFill>
              </a:rPr>
              <a:t/>
            </a:r>
            <a:br>
              <a:rPr lang="cs-CZ" sz="3200" spc="-1" dirty="0">
                <a:solidFill>
                  <a:srgbClr val="63636E"/>
                </a:solidFill>
              </a:rPr>
            </a:br>
            <a:r>
              <a:rPr lang="cs-CZ" sz="3200" spc="-1" dirty="0">
                <a:solidFill>
                  <a:srgbClr val="63636E"/>
                </a:solidFill>
              </a:rPr>
              <a:t>Ředitel školy pověří koordinací plánu pedagogické podpory třídního učitele, učitele předmětu nebo poradenského pracovníka školy.</a:t>
            </a:r>
          </a:p>
        </p:txBody>
      </p:sp>
    </p:spTree>
    <p:extLst>
      <p:ext uri="{BB962C8B-B14F-4D97-AF65-F5344CB8AC3E}">
        <p14:creationId xmlns:p14="http://schemas.microsoft.com/office/powerpoint/2010/main" val="429077332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40976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cs-CZ" sz="3200" b="1" i="0" u="none" strike="noStrike" kern="1200" cap="none" spc="-1" normalizeH="0" baseline="0" noProof="0" dirty="0" smtClean="0">
                <a:ln>
                  <a:noFill/>
                </a:ln>
                <a:solidFill>
                  <a:srgbClr val="00B0F0"/>
                </a:solidFill>
                <a:effectLst/>
                <a:uLnTx/>
                <a:uFillTx/>
                <a:latin typeface="Arial"/>
              </a:rPr>
              <a:t>Příloha  vyhlášky č. 27/2016 Sb. č. 3 se zrušuje</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cs-CZ" sz="3200" b="1" i="0" u="none" strike="noStrike" kern="1200" cap="none" spc="-1" normalizeH="0" baseline="0" noProof="0" dirty="0">
              <a:ln>
                <a:noFill/>
              </a:ln>
              <a:solidFill>
                <a:srgbClr val="00B0F0"/>
              </a:solidFill>
              <a:effectLst/>
              <a:uLnTx/>
              <a:uFillTx/>
              <a:latin typeface="Arial"/>
            </a:endParaRP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4000" b="1" i="0" u="none" strike="noStrike" kern="1200" cap="none" spc="-1" normalizeH="0" baseline="0" noProof="0" dirty="0" smtClean="0">
                <a:ln>
                  <a:noFill/>
                </a:ln>
                <a:solidFill>
                  <a:prstClr val="black"/>
                </a:solidFill>
                <a:effectLst/>
                <a:uLnTx/>
                <a:uFillTx/>
                <a:latin typeface="Arial"/>
                <a:ea typeface="Roboto Condensed"/>
              </a:rPr>
              <a:t>Novela vyhlášky č. 27/2016 Sb., </a:t>
            </a:r>
            <a:r>
              <a:rPr kumimoji="0" lang="cs-CZ" sz="4000" b="1" i="0" u="none" strike="noStrike" kern="1200" cap="none" spc="-1" normalizeH="0" baseline="0" noProof="0" dirty="0" smtClean="0">
                <a:ln>
                  <a:noFill/>
                </a:ln>
                <a:solidFill>
                  <a:srgbClr val="00B0F0"/>
                </a:solidFill>
                <a:effectLst/>
                <a:uLnTx/>
                <a:uFillTx/>
                <a:latin typeface="Arial"/>
                <a:ea typeface="Roboto Condensed"/>
              </a:rPr>
              <a:t>vyhláška č. 248/2019 Sb.</a:t>
            </a:r>
            <a:endParaRPr kumimoji="0" lang="uk-UA" sz="4000" b="0" i="0" u="none" strike="noStrike" kern="1200" cap="none" spc="-1" normalizeH="0" baseline="0" noProof="0" dirty="0">
              <a:ln>
                <a:noFill/>
              </a:ln>
              <a:solidFill>
                <a:srgbClr val="00B0F0"/>
              </a:solidFill>
              <a:effectLst/>
              <a:uLnTx/>
              <a:uFillTx/>
              <a:latin typeface="Roboto"/>
            </a:endParaRPr>
          </a:p>
        </p:txBody>
      </p:sp>
    </p:spTree>
    <p:extLst>
      <p:ext uri="{BB962C8B-B14F-4D97-AF65-F5344CB8AC3E}">
        <p14:creationId xmlns:p14="http://schemas.microsoft.com/office/powerpoint/2010/main" val="2987400474"/>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40976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r>
              <a:rPr lang="cs-CZ" sz="3200" spc="-1" dirty="0">
                <a:solidFill>
                  <a:srgbClr val="00B0F0"/>
                </a:solidFill>
              </a:rPr>
              <a:t>Příloha 1 vyhlášky</a:t>
            </a:r>
          </a:p>
          <a:p>
            <a:pPr>
              <a:lnSpc>
                <a:spcPct val="100000"/>
              </a:lnSpc>
            </a:pPr>
            <a:endParaRPr lang="cs-CZ" sz="3200" spc="-1" dirty="0">
              <a:solidFill>
                <a:srgbClr val="63636E"/>
              </a:solidFill>
              <a:latin typeface="Arial"/>
            </a:endParaRPr>
          </a:p>
          <a:p>
            <a:endParaRPr lang="cs-CZ" sz="3200" dirty="0" smtClean="0">
              <a:latin typeface="+mj-lt"/>
            </a:endParaRPr>
          </a:p>
          <a:p>
            <a:r>
              <a:rPr lang="cs-CZ" sz="3200" dirty="0" smtClean="0">
                <a:solidFill>
                  <a:schemeClr val="tx1">
                    <a:lumMod val="50000"/>
                    <a:lumOff val="50000"/>
                  </a:schemeClr>
                </a:solidFill>
                <a:latin typeface="+mj-lt"/>
              </a:rPr>
              <a:t>V</a:t>
            </a:r>
            <a:r>
              <a:rPr lang="cs-CZ" sz="3200" dirty="0">
                <a:solidFill>
                  <a:schemeClr val="tx1">
                    <a:lumMod val="50000"/>
                    <a:lumOff val="50000"/>
                  </a:schemeClr>
                </a:solidFill>
                <a:latin typeface="+mj-lt"/>
              </a:rPr>
              <a:t> rámci novely vyhlášky dochází k </a:t>
            </a:r>
            <a:r>
              <a:rPr lang="cs-CZ" sz="3200" b="1" dirty="0">
                <a:solidFill>
                  <a:schemeClr val="tx1">
                    <a:lumMod val="50000"/>
                    <a:lumOff val="50000"/>
                  </a:schemeClr>
                </a:solidFill>
                <a:latin typeface="+mj-lt"/>
              </a:rPr>
              <a:t>novému nastavení rozdělení pomůcek dle kategorií.</a:t>
            </a:r>
            <a:r>
              <a:rPr lang="cs-CZ" sz="3200" dirty="0">
                <a:solidFill>
                  <a:schemeClr val="tx1">
                    <a:lumMod val="50000"/>
                    <a:lumOff val="50000"/>
                  </a:schemeClr>
                </a:solidFill>
                <a:latin typeface="+mj-lt"/>
              </a:rPr>
              <a:t> </a:t>
            </a:r>
            <a:endParaRPr lang="cs-CZ" sz="3200" dirty="0" smtClean="0">
              <a:solidFill>
                <a:schemeClr val="tx1">
                  <a:lumMod val="50000"/>
                  <a:lumOff val="50000"/>
                </a:schemeClr>
              </a:solidFill>
              <a:latin typeface="+mj-lt"/>
            </a:endParaRPr>
          </a:p>
          <a:p>
            <a:endParaRPr lang="cs-CZ" sz="3200" dirty="0">
              <a:solidFill>
                <a:schemeClr val="tx1">
                  <a:lumMod val="50000"/>
                  <a:lumOff val="50000"/>
                </a:schemeClr>
              </a:solidFill>
              <a:latin typeface="+mj-lt"/>
            </a:endParaRPr>
          </a:p>
          <a:p>
            <a:r>
              <a:rPr lang="cs-CZ" sz="3200" dirty="0" smtClean="0">
                <a:solidFill>
                  <a:schemeClr val="tx1">
                    <a:lumMod val="50000"/>
                    <a:lumOff val="50000"/>
                  </a:schemeClr>
                </a:solidFill>
                <a:latin typeface="+mj-lt"/>
              </a:rPr>
              <a:t>Zavádí </a:t>
            </a:r>
            <a:r>
              <a:rPr lang="cs-CZ" sz="3200" dirty="0">
                <a:solidFill>
                  <a:schemeClr val="tx1">
                    <a:lumMod val="50000"/>
                    <a:lumOff val="50000"/>
                  </a:schemeClr>
                </a:solidFill>
                <a:latin typeface="+mj-lt"/>
              </a:rPr>
              <a:t>se podmíněná normovaná finanční náročnost kompenzačních pomůcek, kdy ředitel školy rozhodne o nákupu doporučených pomůcek v souvislosti s konkrétním stávajícím vybavením školy. </a:t>
            </a:r>
            <a:endParaRPr lang="cs-CZ" sz="3200" dirty="0" smtClean="0">
              <a:solidFill>
                <a:schemeClr val="tx1">
                  <a:lumMod val="50000"/>
                  <a:lumOff val="50000"/>
                </a:schemeClr>
              </a:solidFill>
              <a:latin typeface="+mj-lt"/>
            </a:endParaRPr>
          </a:p>
          <a:p>
            <a:endParaRPr lang="cs-CZ" sz="3200" dirty="0">
              <a:solidFill>
                <a:schemeClr val="tx1">
                  <a:lumMod val="50000"/>
                  <a:lumOff val="50000"/>
                </a:schemeClr>
              </a:solidFill>
              <a:latin typeface="+mj-lt"/>
            </a:endParaRPr>
          </a:p>
          <a:p>
            <a:r>
              <a:rPr lang="cs-CZ" sz="3200" dirty="0" smtClean="0">
                <a:solidFill>
                  <a:schemeClr val="tx1">
                    <a:lumMod val="50000"/>
                    <a:lumOff val="50000"/>
                  </a:schemeClr>
                </a:solidFill>
                <a:latin typeface="+mj-lt"/>
              </a:rPr>
              <a:t>Pomůcky </a:t>
            </a:r>
            <a:r>
              <a:rPr lang="cs-CZ" sz="3200" b="1" dirty="0">
                <a:solidFill>
                  <a:schemeClr val="tx1">
                    <a:lumMod val="50000"/>
                    <a:lumOff val="50000"/>
                  </a:schemeClr>
                </a:solidFill>
                <a:latin typeface="+mj-lt"/>
              </a:rPr>
              <a:t>s nejnižší finanční hodnotou (do 500,- Kč) jsou ze seznamu odstraněny a školami financovány z ostatních neinvestičních výdajů</a:t>
            </a:r>
            <a:r>
              <a:rPr lang="cs-CZ" sz="3200" dirty="0">
                <a:solidFill>
                  <a:schemeClr val="tx1">
                    <a:lumMod val="50000"/>
                    <a:lumOff val="50000"/>
                  </a:schemeClr>
                </a:solidFill>
                <a:latin typeface="+mj-lt"/>
              </a:rPr>
              <a:t>. </a:t>
            </a: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pc="-1" dirty="0">
                <a:ea typeface="Roboto Condensed"/>
              </a:rPr>
              <a:t>Novela vyhlášky č. 27/2016 Sb., </a:t>
            </a:r>
            <a:r>
              <a:rPr lang="cs-CZ" sz="4000" b="1" spc="-1" dirty="0">
                <a:solidFill>
                  <a:srgbClr val="00B0F0"/>
                </a:solidFill>
                <a:ea typeface="Roboto Condensed"/>
              </a:rPr>
              <a:t>vyhláška č. 248/2019 Sb.</a:t>
            </a:r>
            <a:endParaRPr lang="uk-UA" sz="4000" spc="-1" dirty="0">
              <a:solidFill>
                <a:srgbClr val="00B0F0"/>
              </a:solidFill>
              <a:latin typeface="Roboto"/>
            </a:endParaRPr>
          </a:p>
        </p:txBody>
      </p:sp>
    </p:spTree>
    <p:extLst>
      <p:ext uri="{BB962C8B-B14F-4D97-AF65-F5344CB8AC3E}">
        <p14:creationId xmlns:p14="http://schemas.microsoft.com/office/powerpoint/2010/main" val="232444231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40976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strike="noStrike" spc="-1" dirty="0" smtClean="0">
              <a:solidFill>
                <a:srgbClr val="63636E"/>
              </a:solidFill>
              <a:latin typeface="Arial"/>
            </a:endParaRPr>
          </a:p>
          <a:p>
            <a:pPr>
              <a:lnSpc>
                <a:spcPct val="100000"/>
              </a:lnSpc>
            </a:pPr>
            <a:r>
              <a:rPr lang="cs-CZ" sz="3200" spc="-1" dirty="0" smtClean="0">
                <a:solidFill>
                  <a:srgbClr val="00B0F0"/>
                </a:solidFill>
                <a:latin typeface="Arial"/>
              </a:rPr>
              <a:t>Příloha 1 vyhlášky</a:t>
            </a:r>
            <a:endParaRPr lang="cs-CZ" sz="3200" spc="-1" dirty="0">
              <a:solidFill>
                <a:srgbClr val="00B0F0"/>
              </a:solidFill>
              <a:latin typeface="Arial"/>
            </a:endParaRPr>
          </a:p>
          <a:p>
            <a:endParaRPr lang="cs-CZ" sz="3200" dirty="0" smtClean="0">
              <a:latin typeface="+mj-lt"/>
            </a:endParaRPr>
          </a:p>
          <a:p>
            <a:r>
              <a:rPr lang="cs-CZ" sz="3200" b="1" dirty="0">
                <a:solidFill>
                  <a:schemeClr val="tx1">
                    <a:lumMod val="50000"/>
                    <a:lumOff val="50000"/>
                  </a:schemeClr>
                </a:solidFill>
                <a:latin typeface="+mj-lt"/>
              </a:rPr>
              <a:t>Předmět speciálně pedagogické péče </a:t>
            </a:r>
            <a:r>
              <a:rPr lang="cs-CZ" sz="3200" dirty="0">
                <a:solidFill>
                  <a:schemeClr val="tx1">
                    <a:lumMod val="50000"/>
                    <a:lumOff val="50000"/>
                  </a:schemeClr>
                </a:solidFill>
                <a:latin typeface="+mj-lt"/>
              </a:rPr>
              <a:t>je zajišťován pedagogickými pracovníky školy s rozšířenou kompetencí pro oblast speciální pedagogiky, speciálními pedagogy nebo psychology školy nebo školského poradenského zařízení </a:t>
            </a:r>
            <a:r>
              <a:rPr lang="cs-CZ" sz="3200" strike="sngStrike" dirty="0">
                <a:solidFill>
                  <a:schemeClr val="tx1">
                    <a:lumMod val="50000"/>
                    <a:lumOff val="50000"/>
                  </a:schemeClr>
                </a:solidFill>
                <a:latin typeface="+mj-lt"/>
              </a:rPr>
              <a:t>při dodržení nejvyššího počtu povinných vyučovacích hodin,</a:t>
            </a: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pc="-1" dirty="0">
                <a:ea typeface="Roboto Condensed"/>
              </a:rPr>
              <a:t>Novela vyhlášky č. 27/2016 Sb., </a:t>
            </a:r>
            <a:r>
              <a:rPr lang="cs-CZ" sz="4000" b="1" spc="-1" dirty="0">
                <a:solidFill>
                  <a:srgbClr val="00B0F0"/>
                </a:solidFill>
                <a:ea typeface="Roboto Condensed"/>
              </a:rPr>
              <a:t>vyhláška č. 248/2019 Sb.</a:t>
            </a:r>
            <a:endParaRPr lang="uk-UA" sz="4000" spc="-1" dirty="0">
              <a:solidFill>
                <a:srgbClr val="00B0F0"/>
              </a:solidFill>
              <a:latin typeface="Roboto"/>
            </a:endParaRPr>
          </a:p>
        </p:txBody>
      </p:sp>
    </p:spTree>
    <p:extLst>
      <p:ext uri="{BB962C8B-B14F-4D97-AF65-F5344CB8AC3E}">
        <p14:creationId xmlns:p14="http://schemas.microsoft.com/office/powerpoint/2010/main" val="22394429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1994442" y="1904250"/>
            <a:ext cx="13514070" cy="7232749"/>
          </a:xfrm>
          <a:prstGeom prst="rect">
            <a:avLst/>
          </a:prstGeom>
          <a:noFill/>
        </p:spPr>
        <p:txBody>
          <a:bodyPr wrap="square" rtlCol="0">
            <a:spAutoFit/>
          </a:bodyPr>
          <a:lstStyle/>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66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lang="cs-CZ" sz="6600" b="1" dirty="0">
              <a:solidFill>
                <a:srgbClr val="2BC3E1"/>
              </a:solidFill>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r>
              <a:rPr kumimoji="0" lang="cs-CZ" sz="66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rPr>
              <a:t>CO S TÍM VE ŠKOLSKÉ PRAXI?</a:t>
            </a: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40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40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lang="cs-CZ" sz="4000" b="1" dirty="0">
              <a:solidFill>
                <a:srgbClr val="2BC3E1"/>
              </a:solidFill>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40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40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6600" b="1" i="0" u="none" strike="noStrike" kern="1200" cap="none" spc="0" normalizeH="0" baseline="0" noProof="0" dirty="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p:txBody>
      </p:sp>
      <p:grpSp>
        <p:nvGrpSpPr>
          <p:cNvPr id="4" name="Group 3"/>
          <p:cNvGrpSpPr/>
          <p:nvPr/>
        </p:nvGrpSpPr>
        <p:grpSpPr>
          <a:xfrm>
            <a:off x="1994442" y="3373286"/>
            <a:ext cx="685800" cy="685800"/>
            <a:chOff x="6324600" y="4114799"/>
            <a:chExt cx="685800" cy="685800"/>
          </a:xfrm>
        </p:grpSpPr>
        <p:cxnSp>
          <p:nvCxnSpPr>
            <p:cNvPr id="6" name="Straight Connector 5"/>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rot="10800000">
            <a:off x="15165612" y="4606423"/>
            <a:ext cx="685800" cy="685800"/>
            <a:chOff x="6324600" y="4114799"/>
            <a:chExt cx="685800" cy="685800"/>
          </a:xfrm>
        </p:grpSpPr>
        <p:cxnSp>
          <p:nvCxnSpPr>
            <p:cNvPr id="9" name="Straight Connector 8"/>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71474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8" name="CustomShape 1"/>
          <p:cNvSpPr/>
          <p:nvPr/>
        </p:nvSpPr>
        <p:spPr>
          <a:xfrm>
            <a:off x="1409760" y="1738440"/>
            <a:ext cx="15620760" cy="2039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buClr>
                <a:srgbClr val="63636E"/>
              </a:buClr>
            </a:pPr>
            <a:endParaRPr lang="cs-CZ" sz="3200" b="0" strike="noStrike" spc="-1" dirty="0" smtClean="0">
              <a:solidFill>
                <a:srgbClr val="63636E"/>
              </a:solidFill>
              <a:latin typeface="Arial"/>
            </a:endParaRPr>
          </a:p>
          <a:p>
            <a:pPr>
              <a:lnSpc>
                <a:spcPct val="100000"/>
              </a:lnSpc>
            </a:pPr>
            <a:r>
              <a:rPr lang="cs-CZ" sz="3200" b="0" strike="noStrike" spc="-1" dirty="0" smtClean="0">
                <a:solidFill>
                  <a:srgbClr val="63636E"/>
                </a:solidFill>
                <a:latin typeface="Arial"/>
              </a:rPr>
              <a:t> </a:t>
            </a:r>
          </a:p>
          <a:p>
            <a:r>
              <a:rPr lang="cs-CZ" sz="3200" i="1" spc="-1" dirty="0" smtClean="0">
                <a:solidFill>
                  <a:srgbClr val="63636E"/>
                </a:solidFill>
                <a:latin typeface="Arial"/>
              </a:rPr>
              <a:t>„…</a:t>
            </a:r>
            <a:r>
              <a:rPr lang="cs-CZ" sz="3200" b="1" i="1" spc="-1" dirty="0" smtClean="0">
                <a:solidFill>
                  <a:srgbClr val="63636E"/>
                </a:solidFill>
                <a:latin typeface="Arial"/>
              </a:rPr>
              <a:t>nikdy by neměly být obtíže s učením pokládány pouze za vlastní problém dítěte. </a:t>
            </a:r>
            <a:r>
              <a:rPr lang="cs-CZ" sz="3200" i="1" spc="-1" dirty="0" smtClean="0">
                <a:solidFill>
                  <a:srgbClr val="63636E"/>
                </a:solidFill>
                <a:latin typeface="Arial"/>
              </a:rPr>
              <a:t>Je to problém školy a týká se rovným dílem všech, kteří se dítětem zabývají. Pokud dítěti neprospěje poskytovaná pomoc, je třeba ptát se, zda je to opravdu ta nejvhodnější pomoc, zda jsme správně rozpoznaly příčiny, zda dítě vnímá tuto pomoc stejně, jako ji vnímají učitelé.“ (s. 180, </a:t>
            </a:r>
            <a:r>
              <a:rPr lang="cs-CZ" sz="3200" i="1" spc="-1" dirty="0" err="1" smtClean="0">
                <a:solidFill>
                  <a:srgbClr val="63636E"/>
                </a:solidFill>
                <a:latin typeface="Arial"/>
              </a:rPr>
              <a:t>Fontana</a:t>
            </a:r>
            <a:r>
              <a:rPr lang="cs-CZ" sz="3200" i="1" spc="-1" dirty="0" smtClean="0">
                <a:solidFill>
                  <a:srgbClr val="63636E"/>
                </a:solidFill>
                <a:latin typeface="Arial"/>
              </a:rPr>
              <a:t>)</a:t>
            </a:r>
          </a:p>
          <a:p>
            <a:endParaRPr lang="cs-CZ" sz="3200" i="1" spc="-1" dirty="0">
              <a:solidFill>
                <a:srgbClr val="63636E"/>
              </a:solidFill>
              <a:latin typeface="Arial"/>
            </a:endParaRPr>
          </a:p>
          <a:p>
            <a:endParaRPr lang="cs-CZ" sz="3200" i="1" spc="-1" dirty="0" smtClean="0">
              <a:solidFill>
                <a:srgbClr val="63636E"/>
              </a:solidFill>
              <a:latin typeface="Arial"/>
            </a:endParaRPr>
          </a:p>
        </p:txBody>
      </p:sp>
      <p:sp>
        <p:nvSpPr>
          <p:cNvPr id="99" name="TextShape 2"/>
          <p:cNvSpPr txBox="1"/>
          <p:nvPr/>
        </p:nvSpPr>
        <p:spPr>
          <a:xfrm>
            <a:off x="966960" y="587070"/>
            <a:ext cx="16506360" cy="645840"/>
          </a:xfrm>
          <a:prstGeom prst="rect">
            <a:avLst/>
          </a:prstGeom>
          <a:noFill/>
          <a:ln>
            <a:noFill/>
          </a:ln>
        </p:spPr>
        <p:txBody>
          <a:bodyPr lIns="90000" tIns="45000" rIns="90000" bIns="45000"/>
          <a:lstStyle/>
          <a:p>
            <a:pPr>
              <a:lnSpc>
                <a:spcPct val="100000"/>
              </a:lnSpc>
            </a:pPr>
            <a:r>
              <a:rPr lang="cs-CZ" sz="4000" b="1" spc="-1" dirty="0" smtClean="0">
                <a:solidFill>
                  <a:srgbClr val="2BC3E1"/>
                </a:solidFill>
                <a:ea typeface="Roboto Condensed"/>
              </a:rPr>
              <a:t>2/ Co s tím ve školské praxi?</a:t>
            </a:r>
            <a:endParaRPr lang="cs-CZ" sz="4000" b="1" spc="-1" dirty="0">
              <a:solidFill>
                <a:srgbClr val="2BC3E1"/>
              </a:solidFill>
              <a:ea typeface="Roboto Condensed"/>
            </a:endParaRPr>
          </a:p>
        </p:txBody>
      </p:sp>
    </p:spTree>
    <p:extLst>
      <p:ext uri="{BB962C8B-B14F-4D97-AF65-F5344CB8AC3E}">
        <p14:creationId xmlns:p14="http://schemas.microsoft.com/office/powerpoint/2010/main" val="3322166457"/>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8" name="CustomShape 1"/>
          <p:cNvSpPr/>
          <p:nvPr/>
        </p:nvSpPr>
        <p:spPr>
          <a:xfrm rot="620192">
            <a:off x="1969432" y="709206"/>
            <a:ext cx="15910380" cy="2039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cs-CZ" sz="3200" spc="-1" dirty="0" smtClean="0">
                <a:solidFill>
                  <a:schemeClr val="accent6"/>
                </a:solidFill>
              </a:rPr>
              <a:t>                                                                                   </a:t>
            </a:r>
            <a:r>
              <a:rPr lang="cs-CZ" sz="4000" spc="-1" dirty="0" smtClean="0">
                <a:solidFill>
                  <a:schemeClr val="accent6"/>
                </a:solidFill>
              </a:rPr>
              <a:t>Žák </a:t>
            </a:r>
            <a:r>
              <a:rPr lang="cs-CZ" sz="4000" spc="-1" dirty="0">
                <a:solidFill>
                  <a:schemeClr val="accent6"/>
                </a:solidFill>
              </a:rPr>
              <a:t>s mentálním </a:t>
            </a:r>
            <a:r>
              <a:rPr lang="cs-CZ" sz="4000" spc="-1" dirty="0" smtClean="0">
                <a:solidFill>
                  <a:schemeClr val="accent6"/>
                </a:solidFill>
              </a:rPr>
              <a:t>postižením</a:t>
            </a:r>
            <a:endParaRPr lang="cs-CZ" sz="4000" b="0" strike="noStrike" spc="-1" dirty="0" smtClean="0">
              <a:solidFill>
                <a:schemeClr val="accent6"/>
              </a:solidFill>
              <a:latin typeface="Arial"/>
            </a:endParaRPr>
          </a:p>
          <a:p>
            <a:pPr>
              <a:lnSpc>
                <a:spcPct val="100000"/>
              </a:lnSpc>
            </a:pPr>
            <a:r>
              <a:rPr lang="cs-CZ" sz="3200" i="1" spc="-1" dirty="0" smtClean="0">
                <a:solidFill>
                  <a:schemeClr val="accent3"/>
                </a:solidFill>
                <a:latin typeface="Agency FB" panose="020B0503020202020204" pitchFamily="34" charset="0"/>
              </a:rPr>
              <a:t>                                                           </a:t>
            </a:r>
          </a:p>
          <a:p>
            <a:pPr>
              <a:lnSpc>
                <a:spcPct val="100000"/>
              </a:lnSpc>
            </a:pPr>
            <a:r>
              <a:rPr lang="cs-CZ" sz="3200" b="1" i="1" spc="-1" dirty="0" smtClean="0">
                <a:solidFill>
                  <a:schemeClr val="bg1">
                    <a:lumMod val="50000"/>
                  </a:schemeClr>
                </a:solidFill>
                <a:latin typeface="+mj-lt"/>
              </a:rPr>
              <a:t>Běžný žák  </a:t>
            </a:r>
            <a:r>
              <a:rPr lang="cs-CZ" sz="3200" i="1" spc="-1" dirty="0" smtClean="0">
                <a:solidFill>
                  <a:schemeClr val="bg1">
                    <a:lumMod val="50000"/>
                  </a:schemeClr>
                </a:solidFill>
                <a:latin typeface="+mj-lt"/>
              </a:rPr>
              <a:t>                        </a:t>
            </a:r>
            <a:r>
              <a:rPr lang="cs-CZ" sz="3200" i="1" spc="-1" dirty="0" err="1" smtClean="0">
                <a:solidFill>
                  <a:srgbClr val="FF0000"/>
                </a:solidFill>
                <a:latin typeface="+mj-lt"/>
              </a:rPr>
              <a:t>Žák</a:t>
            </a:r>
            <a:r>
              <a:rPr lang="cs-CZ" sz="3200" i="1" spc="-1" dirty="0" smtClean="0">
                <a:solidFill>
                  <a:srgbClr val="FF0000"/>
                </a:solidFill>
                <a:latin typeface="+mj-lt"/>
              </a:rPr>
              <a:t> ve střídavé péči                                                                                   </a:t>
            </a:r>
            <a:r>
              <a:rPr lang="cs-CZ" sz="4000" i="1" spc="-1" dirty="0" smtClean="0">
                <a:solidFill>
                  <a:schemeClr val="accent3"/>
                </a:solidFill>
                <a:latin typeface="Agency FB" panose="020B0503020202020204" pitchFamily="34" charset="0"/>
              </a:rPr>
              <a:t>Žák se zrakovým postižením </a:t>
            </a:r>
          </a:p>
          <a:p>
            <a:pPr>
              <a:lnSpc>
                <a:spcPct val="100000"/>
              </a:lnSpc>
            </a:pPr>
            <a:r>
              <a:rPr lang="cs-CZ" sz="3600" spc="-1" dirty="0" smtClean="0">
                <a:solidFill>
                  <a:srgbClr val="63636E"/>
                </a:solidFill>
                <a:latin typeface="Arial Black" panose="020B0A04020102020204" pitchFamily="34" charset="0"/>
              </a:rPr>
              <a:t>                      Žák se sluchovým postižením</a:t>
            </a:r>
          </a:p>
          <a:p>
            <a:pPr>
              <a:lnSpc>
                <a:spcPct val="100000"/>
              </a:lnSpc>
            </a:pPr>
            <a:r>
              <a:rPr lang="cs-CZ" sz="4000" b="1" i="1" spc="-1" dirty="0" smtClean="0">
                <a:solidFill>
                  <a:schemeClr val="accent3">
                    <a:lumMod val="75000"/>
                  </a:schemeClr>
                </a:solidFill>
                <a:latin typeface="Arial Narrow" panose="020B0606020202030204" pitchFamily="34" charset="0"/>
              </a:rPr>
              <a:t>Žák s vadami řeči</a:t>
            </a:r>
            <a:r>
              <a:rPr lang="cs-CZ" sz="4000" b="1" i="1" spc="-1" dirty="0" smtClean="0">
                <a:solidFill>
                  <a:schemeClr val="accent3">
                    <a:lumMod val="75000"/>
                  </a:schemeClr>
                </a:solidFill>
                <a:latin typeface="Algerian" panose="04020705040A02060702" pitchFamily="82" charset="0"/>
              </a:rPr>
              <a:t>                                </a:t>
            </a:r>
            <a:r>
              <a:rPr lang="cs-CZ" sz="4800" i="1" spc="-1" dirty="0" smtClean="0">
                <a:solidFill>
                  <a:srgbClr val="FFC000"/>
                </a:solidFill>
                <a:latin typeface="Algerian" panose="04020705040A02060702" pitchFamily="82" charset="0"/>
              </a:rPr>
              <a:t>Žák s OMJ</a:t>
            </a:r>
          </a:p>
          <a:p>
            <a:pPr>
              <a:lnSpc>
                <a:spcPct val="100000"/>
              </a:lnSpc>
            </a:pPr>
            <a:r>
              <a:rPr lang="cs-CZ" sz="3600" i="1" spc="-1" dirty="0" smtClean="0">
                <a:solidFill>
                  <a:srgbClr val="63636E"/>
                </a:solidFill>
                <a:latin typeface="Goudy Stout" panose="0202090407030B020401" pitchFamily="18" charset="0"/>
              </a:rPr>
              <a:t>                                              Žák s PAS</a:t>
            </a:r>
            <a:endParaRPr lang="cs-CZ" sz="3600" i="1" spc="-1" dirty="0" smtClean="0">
              <a:solidFill>
                <a:srgbClr val="63636E"/>
              </a:solidFill>
              <a:latin typeface="+mj-lt"/>
            </a:endParaRPr>
          </a:p>
          <a:p>
            <a:pPr>
              <a:lnSpc>
                <a:spcPct val="100000"/>
              </a:lnSpc>
            </a:pPr>
            <a:r>
              <a:rPr lang="cs-CZ" sz="3600" i="1" spc="-1" dirty="0" smtClean="0">
                <a:solidFill>
                  <a:schemeClr val="accent6">
                    <a:lumMod val="50000"/>
                  </a:schemeClr>
                </a:solidFill>
                <a:latin typeface="+mj-lt"/>
              </a:rPr>
              <a:t>Žák  nadaný             </a:t>
            </a:r>
            <a:r>
              <a:rPr lang="cs-CZ" sz="3600" i="1" spc="-1" dirty="0" smtClean="0">
                <a:solidFill>
                  <a:schemeClr val="accent4">
                    <a:lumMod val="60000"/>
                    <a:lumOff val="40000"/>
                  </a:schemeClr>
                </a:solidFill>
                <a:latin typeface="Arial" panose="020B0604020202020204" pitchFamily="34" charset="0"/>
                <a:cs typeface="Arial" panose="020B0604020202020204" pitchFamily="34" charset="0"/>
              </a:rPr>
              <a:t>Žák mimořádně nadaný</a:t>
            </a:r>
          </a:p>
          <a:p>
            <a:pPr>
              <a:lnSpc>
                <a:spcPct val="100000"/>
              </a:lnSpc>
            </a:pPr>
            <a:r>
              <a:rPr lang="cs-CZ" sz="4000" i="1" spc="-1" dirty="0" smtClean="0">
                <a:solidFill>
                  <a:srgbClr val="63636E"/>
                </a:solidFill>
                <a:latin typeface="Book Antiqua" panose="02040602050305030304" pitchFamily="18" charset="0"/>
              </a:rPr>
              <a:t>                                                           Žák dlouhodobě nemocný                                                                            </a:t>
            </a:r>
            <a:r>
              <a:rPr lang="cs-CZ" sz="4000" i="1" spc="-1" dirty="0" smtClean="0">
                <a:solidFill>
                  <a:schemeClr val="accent2">
                    <a:lumMod val="75000"/>
                  </a:schemeClr>
                </a:solidFill>
                <a:latin typeface="Book Antiqua" panose="02040602050305030304" pitchFamily="18" charset="0"/>
              </a:rPr>
              <a:t>Žák s poruchami chování</a:t>
            </a:r>
          </a:p>
          <a:p>
            <a:pPr>
              <a:lnSpc>
                <a:spcPct val="100000"/>
              </a:lnSpc>
            </a:pPr>
            <a:r>
              <a:rPr lang="cs-CZ" sz="4000" i="1" spc="-1" dirty="0" smtClean="0">
                <a:solidFill>
                  <a:schemeClr val="accent6">
                    <a:lumMod val="75000"/>
                  </a:schemeClr>
                </a:solidFill>
                <a:latin typeface="Book Antiqua" panose="02040602050305030304" pitchFamily="18" charset="0"/>
              </a:rPr>
              <a:t>                                    </a:t>
            </a:r>
            <a:r>
              <a:rPr lang="cs-CZ" sz="3600" i="1" spc="-1" dirty="0" smtClean="0">
                <a:solidFill>
                  <a:schemeClr val="accent6">
                    <a:lumMod val="75000"/>
                  </a:schemeClr>
                </a:solidFill>
                <a:latin typeface="Book Antiqua" panose="02040602050305030304" pitchFamily="18" charset="0"/>
              </a:rPr>
              <a:t>Žák s psychiatrickým onemocněním</a:t>
            </a:r>
          </a:p>
          <a:p>
            <a:pPr>
              <a:lnSpc>
                <a:spcPct val="100000"/>
              </a:lnSpc>
            </a:pPr>
            <a:r>
              <a:rPr lang="cs-CZ" sz="3600" i="1" spc="-1" dirty="0" smtClean="0">
                <a:solidFill>
                  <a:srgbClr val="63636E"/>
                </a:solidFill>
                <a:latin typeface="Felix Titling" panose="04060505060202020A04" pitchFamily="82" charset="0"/>
              </a:rPr>
              <a:t>                                        </a:t>
            </a:r>
            <a:r>
              <a:rPr lang="cs-CZ" sz="3600" i="1" spc="-1" dirty="0" smtClean="0">
                <a:solidFill>
                  <a:srgbClr val="7030A0"/>
                </a:solidFill>
                <a:latin typeface="Felix Titling" panose="04060505060202020A04" pitchFamily="82" charset="0"/>
              </a:rPr>
              <a:t>Žák s odlišným kulturním prostředím</a:t>
            </a:r>
          </a:p>
          <a:p>
            <a:pPr>
              <a:lnSpc>
                <a:spcPct val="100000"/>
              </a:lnSpc>
            </a:pPr>
            <a:r>
              <a:rPr lang="cs-CZ" sz="3600" i="1" spc="-1" dirty="0" smtClean="0">
                <a:solidFill>
                  <a:srgbClr val="FF0000"/>
                </a:solidFill>
                <a:latin typeface="Book Antiqua" panose="02040602050305030304" pitchFamily="18" charset="0"/>
                <a:ea typeface="MS PGothic" panose="020B0600070205080204" pitchFamily="34" charset="-128"/>
              </a:rPr>
              <a:t>Žák s jinými životními podmínkami</a:t>
            </a:r>
          </a:p>
          <a:p>
            <a:pPr>
              <a:lnSpc>
                <a:spcPct val="100000"/>
              </a:lnSpc>
            </a:pPr>
            <a:r>
              <a:rPr lang="cs-CZ" sz="3600" i="1" spc="-1" dirty="0" smtClean="0">
                <a:solidFill>
                  <a:srgbClr val="63636E"/>
                </a:solidFill>
                <a:latin typeface="Eras Demi ITC" panose="020B0805030504020804" pitchFamily="34" charset="0"/>
              </a:rPr>
              <a:t>                                         </a:t>
            </a:r>
            <a:r>
              <a:rPr lang="cs-CZ" sz="3600" i="1" spc="-1" dirty="0" smtClean="0">
                <a:solidFill>
                  <a:srgbClr val="10DBE0"/>
                </a:solidFill>
                <a:latin typeface="Eras Demi ITC" panose="020B0805030504020804" pitchFamily="34" charset="0"/>
              </a:rPr>
              <a:t>Žák se souběžným postižením více vadami</a:t>
            </a:r>
          </a:p>
          <a:p>
            <a:pPr>
              <a:lnSpc>
                <a:spcPct val="100000"/>
              </a:lnSpc>
            </a:pPr>
            <a:r>
              <a:rPr lang="cs-CZ" sz="3600" b="1" i="1" spc="-1" dirty="0" smtClean="0">
                <a:solidFill>
                  <a:schemeClr val="accent5">
                    <a:lumMod val="75000"/>
                  </a:schemeClr>
                </a:solidFill>
                <a:latin typeface="Arial"/>
              </a:rPr>
              <a:t>           Žák s tělesným postižením</a:t>
            </a:r>
          </a:p>
          <a:p>
            <a:r>
              <a:rPr lang="cs-CZ" sz="4000" i="1" spc="-1" dirty="0" smtClean="0">
                <a:solidFill>
                  <a:srgbClr val="00B050"/>
                </a:solidFill>
                <a:latin typeface="Elephant" panose="02020904090505020303" pitchFamily="18" charset="0"/>
              </a:rPr>
              <a:t>Žák se specifickými poruchami učení</a:t>
            </a:r>
          </a:p>
        </p:txBody>
      </p:sp>
      <p:sp>
        <p:nvSpPr>
          <p:cNvPr id="99" name="TextShape 2"/>
          <p:cNvSpPr txBox="1"/>
          <p:nvPr/>
        </p:nvSpPr>
        <p:spPr>
          <a:xfrm>
            <a:off x="806940" y="735660"/>
            <a:ext cx="16506360" cy="645840"/>
          </a:xfrm>
          <a:prstGeom prst="rect">
            <a:avLst/>
          </a:prstGeom>
          <a:noFill/>
          <a:ln>
            <a:noFill/>
          </a:ln>
        </p:spPr>
        <p:txBody>
          <a:bodyPr lIns="90000" tIns="45000" rIns="90000" bIns="45000"/>
          <a:lstStyle/>
          <a:p>
            <a:pPr>
              <a:lnSpc>
                <a:spcPct val="100000"/>
              </a:lnSpc>
            </a:pPr>
            <a:r>
              <a:rPr lang="cs-CZ" sz="4000" b="1" spc="-1" dirty="0" smtClean="0">
                <a:solidFill>
                  <a:srgbClr val="2BC3E1"/>
                </a:solidFill>
                <a:ea typeface="Roboto Condensed"/>
              </a:rPr>
              <a:t>2/ Co s tím ve školské praxi?</a:t>
            </a:r>
            <a:endParaRPr lang="cs-CZ" sz="4000" b="1" spc="-1" dirty="0">
              <a:solidFill>
                <a:srgbClr val="2BC3E1"/>
              </a:solidFill>
              <a:ea typeface="Roboto Condensed"/>
            </a:endParaRPr>
          </a:p>
        </p:txBody>
      </p:sp>
    </p:spTree>
    <p:extLst>
      <p:ext uri="{BB962C8B-B14F-4D97-AF65-F5344CB8AC3E}">
        <p14:creationId xmlns:p14="http://schemas.microsoft.com/office/powerpoint/2010/main" val="1451565960"/>
      </p:ext>
    </p:extLst>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8">
                                            <p:txEl>
                                              <p:pRg st="0" end="0"/>
                                            </p:txEl>
                                          </p:spTgt>
                                        </p:tgtEl>
                                        <p:attrNameLst>
                                          <p:attrName>style.visibility</p:attrName>
                                        </p:attrNameLst>
                                      </p:cBhvr>
                                      <p:to>
                                        <p:strVal val="visible"/>
                                      </p:to>
                                    </p:set>
                                    <p:animEffect transition="in" filter="fade">
                                      <p:cBhvr>
                                        <p:cTn id="7" dur="1000"/>
                                        <p:tgtEl>
                                          <p:spTgt spid="98">
                                            <p:txEl>
                                              <p:pRg st="0" end="0"/>
                                            </p:txEl>
                                          </p:spTgt>
                                        </p:tgtEl>
                                      </p:cBhvr>
                                    </p:animEffect>
                                    <p:anim calcmode="lin" valueType="num">
                                      <p:cBhvr>
                                        <p:cTn id="8" dur="1000" fill="hold"/>
                                        <p:tgtEl>
                                          <p:spTgt spid="9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8">
                                            <p:txEl>
                                              <p:pRg st="1" end="1"/>
                                            </p:txEl>
                                          </p:spTgt>
                                        </p:tgtEl>
                                        <p:attrNameLst>
                                          <p:attrName>style.visibility</p:attrName>
                                        </p:attrNameLst>
                                      </p:cBhvr>
                                      <p:to>
                                        <p:strVal val="visible"/>
                                      </p:to>
                                    </p:set>
                                    <p:animEffect transition="in" filter="fade">
                                      <p:cBhvr>
                                        <p:cTn id="14" dur="1000"/>
                                        <p:tgtEl>
                                          <p:spTgt spid="98">
                                            <p:txEl>
                                              <p:pRg st="1" end="1"/>
                                            </p:txEl>
                                          </p:spTgt>
                                        </p:tgtEl>
                                      </p:cBhvr>
                                    </p:animEffect>
                                    <p:anim calcmode="lin" valueType="num">
                                      <p:cBhvr>
                                        <p:cTn id="15" dur="1000" fill="hold"/>
                                        <p:tgtEl>
                                          <p:spTgt spid="9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8">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98">
                                            <p:txEl>
                                              <p:pRg st="2" end="2"/>
                                            </p:txEl>
                                          </p:spTgt>
                                        </p:tgtEl>
                                        <p:attrNameLst>
                                          <p:attrName>style.visibility</p:attrName>
                                        </p:attrNameLst>
                                      </p:cBhvr>
                                      <p:to>
                                        <p:strVal val="visible"/>
                                      </p:to>
                                    </p:set>
                                    <p:animEffect transition="in" filter="fade">
                                      <p:cBhvr>
                                        <p:cTn id="19" dur="1000"/>
                                        <p:tgtEl>
                                          <p:spTgt spid="98">
                                            <p:txEl>
                                              <p:pRg st="2" end="2"/>
                                            </p:txEl>
                                          </p:spTgt>
                                        </p:tgtEl>
                                      </p:cBhvr>
                                    </p:animEffect>
                                    <p:anim calcmode="lin" valueType="num">
                                      <p:cBhvr>
                                        <p:cTn id="20" dur="1000" fill="hold"/>
                                        <p:tgtEl>
                                          <p:spTgt spid="98">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98">
                                            <p:txEl>
                                              <p:pRg st="5" end="5"/>
                                            </p:txEl>
                                          </p:spTgt>
                                        </p:tgtEl>
                                        <p:attrNameLst>
                                          <p:attrName>style.visibility</p:attrName>
                                        </p:attrNameLst>
                                      </p:cBhvr>
                                      <p:to>
                                        <p:strVal val="visible"/>
                                      </p:to>
                                    </p:set>
                                    <p:animEffect transition="in" filter="fade">
                                      <p:cBhvr>
                                        <p:cTn id="26" dur="1000"/>
                                        <p:tgtEl>
                                          <p:spTgt spid="98">
                                            <p:txEl>
                                              <p:pRg st="5" end="5"/>
                                            </p:txEl>
                                          </p:spTgt>
                                        </p:tgtEl>
                                      </p:cBhvr>
                                    </p:animEffect>
                                    <p:anim calcmode="lin" valueType="num">
                                      <p:cBhvr>
                                        <p:cTn id="27" dur="1000" fill="hold"/>
                                        <p:tgtEl>
                                          <p:spTgt spid="98">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98">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98">
                                            <p:txEl>
                                              <p:pRg st="6" end="6"/>
                                            </p:txEl>
                                          </p:spTgt>
                                        </p:tgtEl>
                                        <p:attrNameLst>
                                          <p:attrName>style.visibility</p:attrName>
                                        </p:attrNameLst>
                                      </p:cBhvr>
                                      <p:to>
                                        <p:strVal val="visible"/>
                                      </p:to>
                                    </p:set>
                                    <p:animEffect transition="in" filter="fade">
                                      <p:cBhvr>
                                        <p:cTn id="31" dur="1000"/>
                                        <p:tgtEl>
                                          <p:spTgt spid="98">
                                            <p:txEl>
                                              <p:pRg st="6" end="6"/>
                                            </p:txEl>
                                          </p:spTgt>
                                        </p:tgtEl>
                                      </p:cBhvr>
                                    </p:animEffect>
                                    <p:anim calcmode="lin" valueType="num">
                                      <p:cBhvr>
                                        <p:cTn id="32" dur="1000" fill="hold"/>
                                        <p:tgtEl>
                                          <p:spTgt spid="98">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9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98">
                                            <p:txEl>
                                              <p:pRg st="8" end="8"/>
                                            </p:txEl>
                                          </p:spTgt>
                                        </p:tgtEl>
                                        <p:attrNameLst>
                                          <p:attrName>style.visibility</p:attrName>
                                        </p:attrNameLst>
                                      </p:cBhvr>
                                      <p:to>
                                        <p:strVal val="visible"/>
                                      </p:to>
                                    </p:set>
                                    <p:animEffect transition="in" filter="fade">
                                      <p:cBhvr>
                                        <p:cTn id="38" dur="1000"/>
                                        <p:tgtEl>
                                          <p:spTgt spid="98">
                                            <p:txEl>
                                              <p:pRg st="8" end="8"/>
                                            </p:txEl>
                                          </p:spTgt>
                                        </p:tgtEl>
                                      </p:cBhvr>
                                    </p:animEffect>
                                    <p:anim calcmode="lin" valueType="num">
                                      <p:cBhvr>
                                        <p:cTn id="39" dur="1000" fill="hold"/>
                                        <p:tgtEl>
                                          <p:spTgt spid="98">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98">
                                            <p:txEl>
                                              <p:pRg st="8" end="8"/>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98">
                                            <p:txEl>
                                              <p:pRg st="9" end="9"/>
                                            </p:txEl>
                                          </p:spTgt>
                                        </p:tgtEl>
                                        <p:attrNameLst>
                                          <p:attrName>style.visibility</p:attrName>
                                        </p:attrNameLst>
                                      </p:cBhvr>
                                      <p:to>
                                        <p:strVal val="visible"/>
                                      </p:to>
                                    </p:set>
                                    <p:animEffect transition="in" filter="fade">
                                      <p:cBhvr>
                                        <p:cTn id="43" dur="1000"/>
                                        <p:tgtEl>
                                          <p:spTgt spid="98">
                                            <p:txEl>
                                              <p:pRg st="9" end="9"/>
                                            </p:txEl>
                                          </p:spTgt>
                                        </p:tgtEl>
                                      </p:cBhvr>
                                    </p:animEffect>
                                    <p:anim calcmode="lin" valueType="num">
                                      <p:cBhvr>
                                        <p:cTn id="44" dur="1000" fill="hold"/>
                                        <p:tgtEl>
                                          <p:spTgt spid="98">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98">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98">
                                            <p:txEl>
                                              <p:pRg st="4" end="4"/>
                                            </p:txEl>
                                          </p:spTgt>
                                        </p:tgtEl>
                                        <p:attrNameLst>
                                          <p:attrName>style.visibility</p:attrName>
                                        </p:attrNameLst>
                                      </p:cBhvr>
                                      <p:to>
                                        <p:strVal val="visible"/>
                                      </p:to>
                                    </p:set>
                                    <p:animEffect transition="in" filter="fade">
                                      <p:cBhvr>
                                        <p:cTn id="50" dur="1000"/>
                                        <p:tgtEl>
                                          <p:spTgt spid="98">
                                            <p:txEl>
                                              <p:pRg st="4" end="4"/>
                                            </p:txEl>
                                          </p:spTgt>
                                        </p:tgtEl>
                                      </p:cBhvr>
                                    </p:animEffect>
                                    <p:anim calcmode="lin" valueType="num">
                                      <p:cBhvr>
                                        <p:cTn id="51" dur="1000" fill="hold"/>
                                        <p:tgtEl>
                                          <p:spTgt spid="98">
                                            <p:txEl>
                                              <p:pRg st="4" end="4"/>
                                            </p:txEl>
                                          </p:spTgt>
                                        </p:tgtEl>
                                        <p:attrNameLst>
                                          <p:attrName>ppt_x</p:attrName>
                                        </p:attrNameLst>
                                      </p:cBhvr>
                                      <p:tavLst>
                                        <p:tav tm="0">
                                          <p:val>
                                            <p:strVal val="#ppt_x"/>
                                          </p:val>
                                        </p:tav>
                                        <p:tav tm="100000">
                                          <p:val>
                                            <p:strVal val="#ppt_x"/>
                                          </p:val>
                                        </p:tav>
                                      </p:tavLst>
                                    </p:anim>
                                    <p:anim calcmode="lin" valueType="num">
                                      <p:cBhvr>
                                        <p:cTn id="52" dur="1000" fill="hold"/>
                                        <p:tgtEl>
                                          <p:spTgt spid="9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98">
                                            <p:txEl>
                                              <p:pRg st="10" end="10"/>
                                            </p:txEl>
                                          </p:spTgt>
                                        </p:tgtEl>
                                        <p:attrNameLst>
                                          <p:attrName>style.visibility</p:attrName>
                                        </p:attrNameLst>
                                      </p:cBhvr>
                                      <p:to>
                                        <p:strVal val="visible"/>
                                      </p:to>
                                    </p:set>
                                    <p:animEffect transition="in" filter="fade">
                                      <p:cBhvr>
                                        <p:cTn id="57" dur="1000"/>
                                        <p:tgtEl>
                                          <p:spTgt spid="98">
                                            <p:txEl>
                                              <p:pRg st="10" end="10"/>
                                            </p:txEl>
                                          </p:spTgt>
                                        </p:tgtEl>
                                      </p:cBhvr>
                                    </p:animEffect>
                                    <p:anim calcmode="lin" valueType="num">
                                      <p:cBhvr>
                                        <p:cTn id="58" dur="1000" fill="hold"/>
                                        <p:tgtEl>
                                          <p:spTgt spid="98">
                                            <p:txEl>
                                              <p:pRg st="10" end="10"/>
                                            </p:txEl>
                                          </p:spTgt>
                                        </p:tgtEl>
                                        <p:attrNameLst>
                                          <p:attrName>ppt_x</p:attrName>
                                        </p:attrNameLst>
                                      </p:cBhvr>
                                      <p:tavLst>
                                        <p:tav tm="0">
                                          <p:val>
                                            <p:strVal val="#ppt_x"/>
                                          </p:val>
                                        </p:tav>
                                        <p:tav tm="100000">
                                          <p:val>
                                            <p:strVal val="#ppt_x"/>
                                          </p:val>
                                        </p:tav>
                                      </p:tavLst>
                                    </p:anim>
                                    <p:anim calcmode="lin" valueType="num">
                                      <p:cBhvr>
                                        <p:cTn id="59" dur="1000" fill="hold"/>
                                        <p:tgtEl>
                                          <p:spTgt spid="98">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98">
                                            <p:txEl>
                                              <p:pRg st="12" end="12"/>
                                            </p:txEl>
                                          </p:spTgt>
                                        </p:tgtEl>
                                        <p:attrNameLst>
                                          <p:attrName>style.visibility</p:attrName>
                                        </p:attrNameLst>
                                      </p:cBhvr>
                                      <p:to>
                                        <p:strVal val="visible"/>
                                      </p:to>
                                    </p:set>
                                    <p:animEffect transition="in" filter="fade">
                                      <p:cBhvr>
                                        <p:cTn id="64" dur="1000"/>
                                        <p:tgtEl>
                                          <p:spTgt spid="98">
                                            <p:txEl>
                                              <p:pRg st="12" end="12"/>
                                            </p:txEl>
                                          </p:spTgt>
                                        </p:tgtEl>
                                      </p:cBhvr>
                                    </p:animEffect>
                                    <p:anim calcmode="lin" valueType="num">
                                      <p:cBhvr>
                                        <p:cTn id="65" dur="1000" fill="hold"/>
                                        <p:tgtEl>
                                          <p:spTgt spid="98">
                                            <p:txEl>
                                              <p:pRg st="12" end="12"/>
                                            </p:txEl>
                                          </p:spTgt>
                                        </p:tgtEl>
                                        <p:attrNameLst>
                                          <p:attrName>ppt_x</p:attrName>
                                        </p:attrNameLst>
                                      </p:cBhvr>
                                      <p:tavLst>
                                        <p:tav tm="0">
                                          <p:val>
                                            <p:strVal val="#ppt_x"/>
                                          </p:val>
                                        </p:tav>
                                        <p:tav tm="100000">
                                          <p:val>
                                            <p:strVal val="#ppt_x"/>
                                          </p:val>
                                        </p:tav>
                                      </p:tavLst>
                                    </p:anim>
                                    <p:anim calcmode="lin" valueType="num">
                                      <p:cBhvr>
                                        <p:cTn id="66" dur="1000" fill="hold"/>
                                        <p:tgtEl>
                                          <p:spTgt spid="98">
                                            <p:txEl>
                                              <p:pRg st="12" end="12"/>
                                            </p:txEl>
                                          </p:spTgt>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98">
                                            <p:txEl>
                                              <p:pRg st="13" end="13"/>
                                            </p:txEl>
                                          </p:spTgt>
                                        </p:tgtEl>
                                        <p:attrNameLst>
                                          <p:attrName>style.visibility</p:attrName>
                                        </p:attrNameLst>
                                      </p:cBhvr>
                                      <p:to>
                                        <p:strVal val="visible"/>
                                      </p:to>
                                    </p:set>
                                    <p:animEffect transition="in" filter="fade">
                                      <p:cBhvr>
                                        <p:cTn id="69" dur="1000"/>
                                        <p:tgtEl>
                                          <p:spTgt spid="98">
                                            <p:txEl>
                                              <p:pRg st="13" end="13"/>
                                            </p:txEl>
                                          </p:spTgt>
                                        </p:tgtEl>
                                      </p:cBhvr>
                                    </p:animEffect>
                                    <p:anim calcmode="lin" valueType="num">
                                      <p:cBhvr>
                                        <p:cTn id="70" dur="1000" fill="hold"/>
                                        <p:tgtEl>
                                          <p:spTgt spid="98">
                                            <p:txEl>
                                              <p:pRg st="13" end="13"/>
                                            </p:txEl>
                                          </p:spTgt>
                                        </p:tgtEl>
                                        <p:attrNameLst>
                                          <p:attrName>ppt_x</p:attrName>
                                        </p:attrNameLst>
                                      </p:cBhvr>
                                      <p:tavLst>
                                        <p:tav tm="0">
                                          <p:val>
                                            <p:strVal val="#ppt_x"/>
                                          </p:val>
                                        </p:tav>
                                        <p:tav tm="100000">
                                          <p:val>
                                            <p:strVal val="#ppt_x"/>
                                          </p:val>
                                        </p:tav>
                                      </p:tavLst>
                                    </p:anim>
                                    <p:anim calcmode="lin" valueType="num">
                                      <p:cBhvr>
                                        <p:cTn id="71" dur="1000" fill="hold"/>
                                        <p:tgtEl>
                                          <p:spTgt spid="98">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nodeType="clickEffect">
                                  <p:stCondLst>
                                    <p:cond delay="0"/>
                                  </p:stCondLst>
                                  <p:childTnLst>
                                    <p:set>
                                      <p:cBhvr>
                                        <p:cTn id="75" dur="1" fill="hold">
                                          <p:stCondLst>
                                            <p:cond delay="0"/>
                                          </p:stCondLst>
                                        </p:cTn>
                                        <p:tgtEl>
                                          <p:spTgt spid="98">
                                            <p:txEl>
                                              <p:pRg st="7" end="7"/>
                                            </p:txEl>
                                          </p:spTgt>
                                        </p:tgtEl>
                                        <p:attrNameLst>
                                          <p:attrName>style.visibility</p:attrName>
                                        </p:attrNameLst>
                                      </p:cBhvr>
                                      <p:to>
                                        <p:strVal val="visible"/>
                                      </p:to>
                                    </p:set>
                                    <p:animEffect transition="in" filter="fade">
                                      <p:cBhvr>
                                        <p:cTn id="76" dur="1000"/>
                                        <p:tgtEl>
                                          <p:spTgt spid="98">
                                            <p:txEl>
                                              <p:pRg st="7" end="7"/>
                                            </p:txEl>
                                          </p:spTgt>
                                        </p:tgtEl>
                                      </p:cBhvr>
                                    </p:animEffect>
                                    <p:anim calcmode="lin" valueType="num">
                                      <p:cBhvr>
                                        <p:cTn id="77" dur="1000" fill="hold"/>
                                        <p:tgtEl>
                                          <p:spTgt spid="98">
                                            <p:txEl>
                                              <p:pRg st="7" end="7"/>
                                            </p:txEl>
                                          </p:spTgt>
                                        </p:tgtEl>
                                        <p:attrNameLst>
                                          <p:attrName>ppt_x</p:attrName>
                                        </p:attrNameLst>
                                      </p:cBhvr>
                                      <p:tavLst>
                                        <p:tav tm="0">
                                          <p:val>
                                            <p:strVal val="#ppt_x"/>
                                          </p:val>
                                        </p:tav>
                                        <p:tav tm="100000">
                                          <p:val>
                                            <p:strVal val="#ppt_x"/>
                                          </p:val>
                                        </p:tav>
                                      </p:tavLst>
                                    </p:anim>
                                    <p:anim calcmode="lin" valueType="num">
                                      <p:cBhvr>
                                        <p:cTn id="78" dur="1000" fill="hold"/>
                                        <p:tgtEl>
                                          <p:spTgt spid="98">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99">
                                            <p:txEl>
                                              <p:pRg st="0" end="0"/>
                                            </p:txEl>
                                          </p:spTgt>
                                        </p:tgtEl>
                                        <p:attrNameLst>
                                          <p:attrName>style.visibility</p:attrName>
                                        </p:attrNameLst>
                                      </p:cBhvr>
                                      <p:to>
                                        <p:strVal val="visible"/>
                                      </p:to>
                                    </p:set>
                                    <p:animEffect transition="in" filter="fade">
                                      <p:cBhvr>
                                        <p:cTn id="83" dur="1000"/>
                                        <p:tgtEl>
                                          <p:spTgt spid="99">
                                            <p:txEl>
                                              <p:pRg st="0" end="0"/>
                                            </p:txEl>
                                          </p:spTgt>
                                        </p:tgtEl>
                                      </p:cBhvr>
                                    </p:animEffect>
                                    <p:anim calcmode="lin" valueType="num">
                                      <p:cBhvr>
                                        <p:cTn id="84" dur="1000" fill="hold"/>
                                        <p:tgtEl>
                                          <p:spTgt spid="99">
                                            <p:txEl>
                                              <p:pRg st="0" end="0"/>
                                            </p:txEl>
                                          </p:spTgt>
                                        </p:tgtEl>
                                        <p:attrNameLst>
                                          <p:attrName>ppt_x</p:attrName>
                                        </p:attrNameLst>
                                      </p:cBhvr>
                                      <p:tavLst>
                                        <p:tav tm="0">
                                          <p:val>
                                            <p:strVal val="#ppt_x"/>
                                          </p:val>
                                        </p:tav>
                                        <p:tav tm="100000">
                                          <p:val>
                                            <p:strVal val="#ppt_x"/>
                                          </p:val>
                                        </p:tav>
                                      </p:tavLst>
                                    </p:anim>
                                    <p:anim calcmode="lin" valueType="num">
                                      <p:cBhvr>
                                        <p:cTn id="85" dur="1000" fill="hold"/>
                                        <p:tgtEl>
                                          <p:spTgt spid="9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3" name="TextShape 2"/>
          <p:cNvSpPr txBox="1"/>
          <p:nvPr/>
        </p:nvSpPr>
        <p:spPr>
          <a:xfrm>
            <a:off x="966960" y="647031"/>
            <a:ext cx="16506360" cy="645840"/>
          </a:xfrm>
          <a:prstGeom prst="rect">
            <a:avLst/>
          </a:prstGeom>
          <a:noFill/>
          <a:ln>
            <a:noFill/>
          </a:ln>
        </p:spPr>
        <p:txBody>
          <a:bodyPr lIns="90000" tIns="45000" rIns="90000" bIns="45000"/>
          <a:lstStyle/>
          <a:p>
            <a:pPr>
              <a:lnSpc>
                <a:spcPct val="100000"/>
              </a:lnSpc>
            </a:pPr>
            <a:r>
              <a:rPr lang="cs-CZ" sz="4000" b="1" spc="-1" dirty="0" smtClean="0">
                <a:solidFill>
                  <a:srgbClr val="2BC3E1"/>
                </a:solidFill>
                <a:ea typeface="Roboto Condensed"/>
              </a:rPr>
              <a:t>2/ Co s tím ve školské praxi?</a:t>
            </a:r>
            <a:endParaRPr lang="cs-CZ" sz="4000" b="1" spc="-1" dirty="0">
              <a:solidFill>
                <a:srgbClr val="2BC3E1"/>
              </a:solidFill>
              <a:ea typeface="Roboto Condensed"/>
            </a:endParaRPr>
          </a:p>
        </p:txBody>
      </p:sp>
      <p:sp>
        <p:nvSpPr>
          <p:cNvPr id="92" name="CustomShape 1"/>
          <p:cNvSpPr/>
          <p:nvPr/>
        </p:nvSpPr>
        <p:spPr>
          <a:xfrm>
            <a:off x="140976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cs-CZ" sz="3200" b="1" spc="-1" dirty="0">
                <a:ea typeface="Roboto Condensed"/>
              </a:rPr>
              <a:t>Co vidíte? </a:t>
            </a:r>
          </a:p>
          <a:p>
            <a:pPr>
              <a:lnSpc>
                <a:spcPct val="100000"/>
              </a:lnSpc>
            </a:pPr>
            <a:endParaRPr lang="cs-CZ" sz="3200" b="1" spc="-1" dirty="0" smtClean="0">
              <a:latin typeface="Arial"/>
              <a:ea typeface="Roboto Condensed"/>
            </a:endParaRPr>
          </a:p>
          <a:p>
            <a:pPr>
              <a:lnSpc>
                <a:spcPct val="100000"/>
              </a:lnSpc>
            </a:pPr>
            <a:endParaRPr lang="cs-CZ" sz="3200" spc="-1" dirty="0">
              <a:solidFill>
                <a:srgbClr val="00B0F0"/>
              </a:solidFill>
              <a:latin typeface="Arial"/>
            </a:endParaRPr>
          </a:p>
          <a:p>
            <a:pPr>
              <a:lnSpc>
                <a:spcPct val="100000"/>
              </a:lnSpc>
            </a:pPr>
            <a:endParaRPr lang="cs-CZ" sz="3200" b="0" strike="noStrike" spc="-1" dirty="0" smtClean="0">
              <a:solidFill>
                <a:srgbClr val="00B0F0"/>
              </a:solidFill>
              <a:latin typeface="Arial"/>
            </a:endParaRPr>
          </a:p>
          <a:p>
            <a:pPr marL="457200" indent="-457200">
              <a:lnSpc>
                <a:spcPct val="100000"/>
              </a:lnSpc>
              <a:buFont typeface="Arial" panose="020B0604020202020204" pitchFamily="34" charset="0"/>
              <a:buChar char="•"/>
            </a:pPr>
            <a:endParaRPr lang="cs-CZ" sz="3200" spc="-1" dirty="0">
              <a:solidFill>
                <a:srgbClr val="00B0F0"/>
              </a:solidFill>
              <a:latin typeface="Arial"/>
            </a:endParaRPr>
          </a:p>
          <a:p>
            <a:pPr marL="457200" indent="-457200">
              <a:lnSpc>
                <a:spcPct val="100000"/>
              </a:lnSpc>
              <a:buFont typeface="Arial" panose="020B0604020202020204" pitchFamily="34" charset="0"/>
              <a:buChar char="•"/>
            </a:pPr>
            <a:endParaRPr lang="cs-CZ" sz="3200" spc="-1" dirty="0" smtClean="0">
              <a:solidFill>
                <a:srgbClr val="00B0F0"/>
              </a:solidFill>
              <a:latin typeface="Arial"/>
            </a:endParaRPr>
          </a:p>
          <a:p>
            <a:pPr marL="457200" indent="-457200">
              <a:lnSpc>
                <a:spcPct val="100000"/>
              </a:lnSpc>
              <a:buFont typeface="Arial" panose="020B0604020202020204" pitchFamily="34" charset="0"/>
              <a:buChar char="•"/>
            </a:pPr>
            <a:endParaRPr lang="cs-CZ" sz="3200" spc="-1" dirty="0">
              <a:solidFill>
                <a:srgbClr val="00B0F0"/>
              </a:solidFill>
              <a:latin typeface="Arial"/>
            </a:endParaRPr>
          </a:p>
          <a:p>
            <a:pPr marL="457200" indent="-457200">
              <a:lnSpc>
                <a:spcPct val="100000"/>
              </a:lnSpc>
              <a:buFont typeface="Arial" panose="020B0604020202020204" pitchFamily="34" charset="0"/>
              <a:buChar char="•"/>
            </a:pPr>
            <a:endParaRPr lang="cs-CZ" sz="3200" spc="-1" dirty="0" smtClean="0">
              <a:solidFill>
                <a:srgbClr val="00B0F0"/>
              </a:solidFill>
              <a:latin typeface="Arial"/>
            </a:endParaRPr>
          </a:p>
          <a:p>
            <a:pPr marL="457200" indent="-457200">
              <a:lnSpc>
                <a:spcPct val="100000"/>
              </a:lnSpc>
              <a:buFont typeface="Arial" panose="020B0604020202020204" pitchFamily="34" charset="0"/>
              <a:buChar char="•"/>
            </a:pPr>
            <a:r>
              <a:rPr lang="cs-CZ" sz="3200" spc="-1" dirty="0" smtClean="0">
                <a:latin typeface="Arial"/>
              </a:rPr>
              <a:t>Modrý</a:t>
            </a:r>
            <a:r>
              <a:rPr lang="cs-CZ" sz="3200" b="0" strike="noStrike" spc="-1" dirty="0" smtClean="0">
                <a:latin typeface="Arial"/>
              </a:rPr>
              <a:t> čtyřúhelník?</a:t>
            </a:r>
          </a:p>
          <a:p>
            <a:pPr marL="457200" indent="-457200">
              <a:lnSpc>
                <a:spcPct val="100000"/>
              </a:lnSpc>
              <a:buFont typeface="Arial" panose="020B0604020202020204" pitchFamily="34" charset="0"/>
              <a:buChar char="•"/>
            </a:pPr>
            <a:r>
              <a:rPr lang="cs-CZ" sz="3200" spc="-1" dirty="0" smtClean="0">
                <a:latin typeface="Arial"/>
              </a:rPr>
              <a:t>Bazén </a:t>
            </a:r>
            <a:r>
              <a:rPr lang="cs-CZ" sz="3200" spc="-1" dirty="0" smtClean="0">
                <a:latin typeface="Arial"/>
                <a:sym typeface="Wingdings" panose="05000000000000000000" pitchFamily="2" charset="2"/>
              </a:rPr>
              <a:t></a:t>
            </a:r>
            <a:r>
              <a:rPr lang="cs-CZ" sz="3200" spc="-1" dirty="0" smtClean="0">
                <a:latin typeface="Arial"/>
              </a:rPr>
              <a:t>?</a:t>
            </a:r>
          </a:p>
          <a:p>
            <a:pPr marL="457200" indent="-457200">
              <a:lnSpc>
                <a:spcPct val="100000"/>
              </a:lnSpc>
              <a:buFont typeface="Arial" panose="020B0604020202020204" pitchFamily="34" charset="0"/>
              <a:buChar char="•"/>
            </a:pPr>
            <a:r>
              <a:rPr lang="cs-CZ" sz="3200" spc="-1" dirty="0" smtClean="0">
                <a:latin typeface="Arial"/>
              </a:rPr>
              <a:t>Tyrkysový čtverec?</a:t>
            </a:r>
          </a:p>
          <a:p>
            <a:pPr marL="457200" indent="-457200">
              <a:lnSpc>
                <a:spcPct val="100000"/>
              </a:lnSpc>
              <a:buFont typeface="Arial" panose="020B0604020202020204" pitchFamily="34" charset="0"/>
              <a:buChar char="•"/>
            </a:pPr>
            <a:r>
              <a:rPr lang="cs-CZ" sz="3200" spc="-1" dirty="0" smtClean="0">
                <a:latin typeface="Arial"/>
              </a:rPr>
              <a:t>Zelený obdélník?</a:t>
            </a:r>
          </a:p>
          <a:p>
            <a:pPr marL="457200" indent="-457200">
              <a:lnSpc>
                <a:spcPct val="100000"/>
              </a:lnSpc>
              <a:buFont typeface="Arial" panose="020B0604020202020204" pitchFamily="34" charset="0"/>
              <a:buChar char="•"/>
            </a:pPr>
            <a:r>
              <a:rPr lang="cs-CZ" sz="3200" spc="-1" dirty="0" smtClean="0">
                <a:latin typeface="Arial"/>
              </a:rPr>
              <a:t>Jednobarevný kapesník </a:t>
            </a:r>
            <a:r>
              <a:rPr lang="cs-CZ" sz="3200" spc="-1" dirty="0" smtClean="0">
                <a:latin typeface="Arial"/>
                <a:sym typeface="Wingdings" panose="05000000000000000000" pitchFamily="2" charset="2"/>
              </a:rPr>
              <a:t></a:t>
            </a:r>
            <a:r>
              <a:rPr lang="cs-CZ" sz="3200" spc="-1" dirty="0" smtClean="0">
                <a:latin typeface="Arial"/>
              </a:rPr>
              <a:t>?</a:t>
            </a:r>
          </a:p>
          <a:p>
            <a:pPr>
              <a:lnSpc>
                <a:spcPct val="100000"/>
              </a:lnSpc>
            </a:pPr>
            <a:endParaRPr lang="cs-CZ" sz="3200" spc="-1" dirty="0" smtClean="0">
              <a:solidFill>
                <a:srgbClr val="00B0F0"/>
              </a:solidFill>
              <a:latin typeface="Arial"/>
            </a:endParaRPr>
          </a:p>
          <a:p>
            <a:pPr marL="457200" indent="-457200">
              <a:lnSpc>
                <a:spcPct val="100000"/>
              </a:lnSpc>
              <a:buFont typeface="Arial" panose="020B0604020202020204" pitchFamily="34" charset="0"/>
              <a:buChar char="•"/>
            </a:pPr>
            <a:endParaRPr lang="cs-CZ" sz="3200" spc="-1" dirty="0" smtClean="0">
              <a:solidFill>
                <a:srgbClr val="00B0F0"/>
              </a:solidFill>
              <a:latin typeface="Arial"/>
            </a:endParaRPr>
          </a:p>
          <a:p>
            <a:pPr marL="457200" indent="-457200">
              <a:lnSpc>
                <a:spcPct val="100000"/>
              </a:lnSpc>
              <a:buFont typeface="Arial" panose="020B0604020202020204" pitchFamily="34" charset="0"/>
              <a:buChar char="•"/>
            </a:pPr>
            <a:endParaRPr lang="cs-CZ" sz="3200" spc="-1" dirty="0" smtClean="0">
              <a:solidFill>
                <a:srgbClr val="00B0F0"/>
              </a:solidFill>
              <a:latin typeface="Arial"/>
            </a:endParaRPr>
          </a:p>
          <a:p>
            <a:pPr marL="457200" indent="-457200">
              <a:lnSpc>
                <a:spcPct val="100000"/>
              </a:lnSpc>
              <a:buFont typeface="Arial" panose="020B0604020202020204" pitchFamily="34" charset="0"/>
              <a:buChar char="•"/>
            </a:pPr>
            <a:endParaRPr lang="cs-CZ" sz="3200" b="0" strike="noStrike" spc="-1" dirty="0">
              <a:latin typeface="Arial"/>
            </a:endParaRPr>
          </a:p>
        </p:txBody>
      </p:sp>
      <p:sp>
        <p:nvSpPr>
          <p:cNvPr id="3" name="Obdélník 2"/>
          <p:cNvSpPr/>
          <p:nvPr/>
        </p:nvSpPr>
        <p:spPr>
          <a:xfrm>
            <a:off x="3658790" y="1533901"/>
            <a:ext cx="4407108" cy="3522688"/>
          </a:xfrm>
          <a:prstGeom prst="rect">
            <a:avLst/>
          </a:prstGeom>
          <a:solidFill>
            <a:srgbClr val="1EEEB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409760" y="1738440"/>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endParaRPr lang="cs-CZ" sz="3200" spc="-1" dirty="0">
              <a:solidFill>
                <a:srgbClr val="63636E"/>
              </a:solidFill>
              <a:latin typeface="Arial"/>
            </a:endParaRPr>
          </a:p>
          <a:p>
            <a:pPr>
              <a:lnSpc>
                <a:spcPct val="100000"/>
              </a:lnSpc>
            </a:pPr>
            <a:r>
              <a:rPr lang="cs-CZ" sz="3200" spc="-1" dirty="0" smtClean="0">
                <a:solidFill>
                  <a:srgbClr val="00B0F0"/>
                </a:solidFill>
              </a:rPr>
              <a:t>Lze </a:t>
            </a:r>
            <a:r>
              <a:rPr lang="cs-CZ" sz="3200" spc="-1" dirty="0">
                <a:solidFill>
                  <a:srgbClr val="00B0F0"/>
                </a:solidFill>
              </a:rPr>
              <a:t>pracovat s jednotlivými žáky </a:t>
            </a:r>
            <a:r>
              <a:rPr lang="cs-CZ" sz="3200" spc="-1" dirty="0" smtClean="0">
                <a:solidFill>
                  <a:srgbClr val="00B0F0"/>
                </a:solidFill>
              </a:rPr>
              <a:t>v heterogenní třídě natolik individuálně?</a:t>
            </a:r>
            <a:endParaRPr lang="cs-CZ" sz="3200" spc="-1" dirty="0">
              <a:solidFill>
                <a:srgbClr val="00B0F0"/>
              </a:solidFil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2BC3E1"/>
                </a:solidFill>
                <a:latin typeface="Arial"/>
                <a:ea typeface="Roboto Condensed"/>
              </a:rPr>
              <a:t>Aktivita</a:t>
            </a:r>
            <a:endParaRPr lang="uk-UA" sz="4000" b="0" strike="noStrike" spc="-1" dirty="0">
              <a:solidFill>
                <a:srgbClr val="0A091B"/>
              </a:solidFill>
              <a:latin typeface="Roboto"/>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943200" y="2712800"/>
            <a:ext cx="15620760" cy="692587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457200" indent="-457200">
              <a:lnSpc>
                <a:spcPct val="100000"/>
              </a:lnSpc>
              <a:buFont typeface="Arial" panose="020B0604020202020204" pitchFamily="34" charset="0"/>
              <a:buChar char="•"/>
            </a:pPr>
            <a:r>
              <a:rPr lang="cs-CZ" sz="3200" spc="-1" dirty="0" smtClean="0">
                <a:solidFill>
                  <a:srgbClr val="63636E"/>
                </a:solidFill>
              </a:rPr>
              <a:t>A/ umožnit </a:t>
            </a:r>
            <a:r>
              <a:rPr lang="cs-CZ" sz="3200" spc="-1" dirty="0">
                <a:solidFill>
                  <a:srgbClr val="63636E"/>
                </a:solidFill>
              </a:rPr>
              <a:t>žákům v průběhu výuky možnost volby </a:t>
            </a:r>
            <a:r>
              <a:rPr lang="cs-CZ" sz="3200" b="1" spc="-1" dirty="0" smtClean="0">
                <a:solidFill>
                  <a:srgbClr val="63636E"/>
                </a:solidFill>
              </a:rPr>
              <a:t>uplatňování různých stylů učení; </a:t>
            </a:r>
            <a:r>
              <a:rPr lang="cs-CZ" sz="3200" spc="-1" dirty="0" smtClean="0">
                <a:solidFill>
                  <a:srgbClr val="63636E"/>
                </a:solidFill>
              </a:rPr>
              <a:t>jednat </a:t>
            </a:r>
            <a:r>
              <a:rPr lang="cs-CZ" sz="3200" spc="-1" dirty="0">
                <a:solidFill>
                  <a:srgbClr val="63636E"/>
                </a:solidFill>
              </a:rPr>
              <a:t>o učebních strategiích se žáky nebo </a:t>
            </a:r>
            <a:r>
              <a:rPr lang="cs-CZ" sz="3200" spc="-1" dirty="0" smtClean="0">
                <a:solidFill>
                  <a:srgbClr val="63636E"/>
                </a:solidFill>
              </a:rPr>
              <a:t>je nechat si je volit</a:t>
            </a:r>
            <a:r>
              <a:rPr lang="cs-CZ" sz="3200" spc="-1" dirty="0">
                <a:solidFill>
                  <a:srgbClr val="63636E"/>
                </a:solidFill>
              </a:rPr>
              <a:t>; používat </a:t>
            </a:r>
            <a:r>
              <a:rPr lang="cs-CZ" sz="3200" spc="-1" dirty="0" smtClean="0">
                <a:solidFill>
                  <a:srgbClr val="63636E"/>
                </a:solidFill>
              </a:rPr>
              <a:t>k tomu celou </a:t>
            </a:r>
            <a:r>
              <a:rPr lang="cs-CZ" sz="3200" b="1" spc="-1" dirty="0">
                <a:solidFill>
                  <a:srgbClr val="63636E"/>
                </a:solidFill>
              </a:rPr>
              <a:t>škálu vyučovacích </a:t>
            </a:r>
            <a:r>
              <a:rPr lang="cs-CZ" sz="3200" b="1" spc="-1" dirty="0" smtClean="0">
                <a:solidFill>
                  <a:srgbClr val="63636E"/>
                </a:solidFill>
              </a:rPr>
              <a:t>metod – </a:t>
            </a:r>
            <a:r>
              <a:rPr lang="cs-CZ" sz="3200" b="1" spc="-1" dirty="0" smtClean="0">
                <a:solidFill>
                  <a:srgbClr val="00B0F0"/>
                </a:solidFill>
              </a:rPr>
              <a:t>variabilní pojetí výuky</a:t>
            </a:r>
            <a:endParaRPr lang="cs-CZ" sz="3200" b="1" spc="-1" dirty="0">
              <a:solidFill>
                <a:srgbClr val="00B0F0"/>
              </a:solidFill>
            </a:endParaRPr>
          </a:p>
          <a:p>
            <a:pPr marL="457200" indent="-457200">
              <a:lnSpc>
                <a:spcPct val="100000"/>
              </a:lnSpc>
              <a:buFont typeface="Arial" panose="020B0604020202020204" pitchFamily="34" charset="0"/>
              <a:buChar char="•"/>
            </a:pPr>
            <a:endParaRPr lang="cs-CZ" sz="3200" spc="-1" dirty="0">
              <a:solidFill>
                <a:srgbClr val="63636E"/>
              </a:solidFill>
            </a:endParaRPr>
          </a:p>
          <a:p>
            <a:pPr marL="457200" indent="-457200">
              <a:lnSpc>
                <a:spcPct val="100000"/>
              </a:lnSpc>
              <a:buFont typeface="Arial" panose="020B0604020202020204" pitchFamily="34" charset="0"/>
              <a:buChar char="•"/>
            </a:pPr>
            <a:r>
              <a:rPr lang="cs-CZ" sz="3200" spc="-1" dirty="0" smtClean="0">
                <a:solidFill>
                  <a:srgbClr val="63636E"/>
                </a:solidFill>
              </a:rPr>
              <a:t>B/ nabídnout </a:t>
            </a:r>
            <a:r>
              <a:rPr lang="cs-CZ" sz="3200" spc="-1" dirty="0">
                <a:solidFill>
                  <a:srgbClr val="63636E"/>
                </a:solidFill>
              </a:rPr>
              <a:t>žákům </a:t>
            </a:r>
            <a:r>
              <a:rPr lang="cs-CZ" sz="3200" b="1" spc="-1" dirty="0">
                <a:solidFill>
                  <a:srgbClr val="00B0F0"/>
                </a:solidFill>
              </a:rPr>
              <a:t>diferencované učební úlohy</a:t>
            </a:r>
            <a:r>
              <a:rPr lang="cs-CZ" sz="3200" spc="-1" dirty="0">
                <a:solidFill>
                  <a:srgbClr val="00B0F0"/>
                </a:solidFill>
              </a:rPr>
              <a:t> </a:t>
            </a:r>
            <a:r>
              <a:rPr lang="cs-CZ" sz="3200" spc="-1" dirty="0">
                <a:solidFill>
                  <a:srgbClr val="63636E"/>
                </a:solidFill>
              </a:rPr>
              <a:t>a </a:t>
            </a:r>
            <a:r>
              <a:rPr lang="cs-CZ" sz="3200" spc="-1" dirty="0" smtClean="0">
                <a:solidFill>
                  <a:srgbClr val="63636E"/>
                </a:solidFill>
              </a:rPr>
              <a:t>umožnit </a:t>
            </a:r>
            <a:r>
              <a:rPr lang="cs-CZ" sz="3200" spc="-1" dirty="0">
                <a:solidFill>
                  <a:srgbClr val="63636E"/>
                </a:solidFill>
              </a:rPr>
              <a:t>žákům sami si volit jejich </a:t>
            </a:r>
            <a:r>
              <a:rPr lang="cs-CZ" sz="3200" spc="-1" dirty="0" smtClean="0">
                <a:solidFill>
                  <a:srgbClr val="63636E"/>
                </a:solidFill>
              </a:rPr>
              <a:t>obtížnost</a:t>
            </a:r>
            <a:endParaRPr lang="cs-CZ" sz="3200" spc="-1" dirty="0">
              <a:solidFill>
                <a:srgbClr val="63636E"/>
              </a:solidFill>
            </a:endParaRPr>
          </a:p>
          <a:p>
            <a:pPr marL="457200" indent="-457200">
              <a:lnSpc>
                <a:spcPct val="100000"/>
              </a:lnSpc>
              <a:buFont typeface="Arial" panose="020B0604020202020204" pitchFamily="34" charset="0"/>
              <a:buChar char="•"/>
            </a:pPr>
            <a:endParaRPr lang="cs-CZ" sz="3200" spc="-1" dirty="0">
              <a:solidFill>
                <a:srgbClr val="63636E"/>
              </a:solidFill>
            </a:endParaRPr>
          </a:p>
          <a:p>
            <a:pPr marL="457200" indent="-457200">
              <a:lnSpc>
                <a:spcPct val="100000"/>
              </a:lnSpc>
              <a:buFont typeface="Arial" panose="020B0604020202020204" pitchFamily="34" charset="0"/>
              <a:buChar char="•"/>
            </a:pPr>
            <a:r>
              <a:rPr lang="cs-CZ" sz="3200" spc="-1" dirty="0" smtClean="0">
                <a:solidFill>
                  <a:srgbClr val="63636E"/>
                </a:solidFill>
              </a:rPr>
              <a:t>C</a:t>
            </a:r>
            <a:r>
              <a:rPr lang="cs-CZ" sz="3200" b="1" spc="-1" dirty="0" smtClean="0">
                <a:solidFill>
                  <a:srgbClr val="63636E"/>
                </a:solidFill>
              </a:rPr>
              <a:t>/ </a:t>
            </a:r>
            <a:r>
              <a:rPr lang="cs-CZ" sz="3200" b="1" spc="-1" dirty="0" smtClean="0">
                <a:solidFill>
                  <a:srgbClr val="00B0F0"/>
                </a:solidFill>
              </a:rPr>
              <a:t>hodnotit </a:t>
            </a:r>
            <a:r>
              <a:rPr lang="cs-CZ" sz="3200" b="1" spc="-1" dirty="0">
                <a:solidFill>
                  <a:srgbClr val="00B0F0"/>
                </a:solidFill>
              </a:rPr>
              <a:t>žáky </a:t>
            </a:r>
            <a:r>
              <a:rPr lang="cs-CZ" sz="3200" spc="-1" dirty="0">
                <a:solidFill>
                  <a:srgbClr val="63636E"/>
                </a:solidFill>
              </a:rPr>
              <a:t>podle předem nastavených kritérií tak, aby hodnocení splňovalo především svou funkci zpětné vazby </a:t>
            </a:r>
            <a:r>
              <a:rPr lang="cs-CZ" sz="3200" spc="-1" dirty="0" smtClean="0">
                <a:solidFill>
                  <a:srgbClr val="63636E"/>
                </a:solidFill>
              </a:rPr>
              <a:t>a </a:t>
            </a:r>
            <a:r>
              <a:rPr lang="cs-CZ" sz="3200" spc="-1" dirty="0">
                <a:solidFill>
                  <a:srgbClr val="63636E"/>
                </a:solidFill>
              </a:rPr>
              <a:t>bylo </a:t>
            </a:r>
            <a:r>
              <a:rPr lang="cs-CZ" sz="3200" b="1" spc="-1" dirty="0">
                <a:solidFill>
                  <a:srgbClr val="00B0F0"/>
                </a:solidFill>
              </a:rPr>
              <a:t>motivující</a:t>
            </a:r>
            <a:r>
              <a:rPr lang="cs-CZ" sz="3200" spc="-1" dirty="0" smtClean="0">
                <a:solidFill>
                  <a:srgbClr val="00B0F0"/>
                </a:solidFill>
              </a:rPr>
              <a:t>;</a:t>
            </a:r>
            <a:r>
              <a:rPr lang="cs-CZ" sz="3200" spc="-1" dirty="0" smtClean="0">
                <a:solidFill>
                  <a:srgbClr val="63636E"/>
                </a:solidFill>
              </a:rPr>
              <a:t> umožnit zažít </a:t>
            </a:r>
            <a:r>
              <a:rPr lang="cs-CZ" sz="3200" spc="-1" dirty="0">
                <a:solidFill>
                  <a:srgbClr val="63636E"/>
                </a:solidFill>
              </a:rPr>
              <a:t>žákům úspěch </a:t>
            </a:r>
            <a:r>
              <a:rPr lang="cs-CZ" sz="3200" spc="-1" dirty="0" smtClean="0">
                <a:solidFill>
                  <a:srgbClr val="63636E"/>
                </a:solidFill>
              </a:rPr>
              <a:t>stanovením kritérií </a:t>
            </a:r>
            <a:r>
              <a:rPr lang="cs-CZ" sz="3200" spc="-1" dirty="0">
                <a:solidFill>
                  <a:srgbClr val="63636E"/>
                </a:solidFill>
              </a:rPr>
              <a:t>hodnocení, která nejsou zaměřená jen na jejich </a:t>
            </a:r>
            <a:r>
              <a:rPr lang="cs-CZ" sz="3200" spc="-1" dirty="0" smtClean="0">
                <a:solidFill>
                  <a:srgbClr val="63636E"/>
                </a:solidFill>
              </a:rPr>
              <a:t>výkon</a:t>
            </a:r>
          </a:p>
          <a:p>
            <a:pPr marL="457200" indent="-457200">
              <a:lnSpc>
                <a:spcPct val="100000"/>
              </a:lnSpc>
              <a:buFont typeface="Arial" panose="020B0604020202020204" pitchFamily="34" charset="0"/>
              <a:buChar char="•"/>
            </a:pPr>
            <a:endParaRPr lang="cs-CZ" sz="3200" spc="-1" dirty="0">
              <a:solidFill>
                <a:srgbClr val="63636E"/>
              </a:solidFill>
            </a:endParaRPr>
          </a:p>
          <a:p>
            <a:r>
              <a:rPr lang="cs-CZ" sz="3200" spc="-1" dirty="0">
                <a:solidFill>
                  <a:srgbClr val="63636E"/>
                </a:solidFill>
              </a:rPr>
              <a:t>Více </a:t>
            </a:r>
            <a:r>
              <a:rPr lang="cs-CZ" sz="3200" spc="-1" dirty="0">
                <a:solidFill>
                  <a:srgbClr val="63636E"/>
                </a:solidFill>
                <a:hlinkClick r:id="rId3"/>
              </a:rPr>
              <a:t>https://clanky.rvp.cz/clanek/s/Z/21996/ROZVOJ-GRAMOTNOSTI-ZAKU-V-HETEROGENNI-TRIDE.html/</a:t>
            </a:r>
            <a:endParaRPr lang="cs-CZ" sz="3200" spc="-1" dirty="0">
              <a:solidFill>
                <a:srgbClr val="63636E"/>
              </a:solidFill>
            </a:endParaRPr>
          </a:p>
          <a:p>
            <a:pPr>
              <a:lnSpc>
                <a:spcPct val="100000"/>
              </a:lnSpc>
            </a:pPr>
            <a:endParaRPr lang="cs-CZ" sz="3200" b="0" strike="noStrike" spc="-1" dirty="0">
              <a:latin typeface="Aria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00B0F0"/>
                </a:solidFill>
                <a:latin typeface="Arial"/>
                <a:ea typeface="Roboto Condensed"/>
              </a:rPr>
              <a:t>Co s tím ve školské praxi?</a:t>
            </a:r>
          </a:p>
          <a:p>
            <a:pPr>
              <a:lnSpc>
                <a:spcPct val="100000"/>
              </a:lnSpc>
            </a:pPr>
            <a:endParaRPr lang="cs-CZ" sz="4000" b="1" spc="-1" dirty="0" smtClean="0">
              <a:solidFill>
                <a:srgbClr val="00B0F0"/>
              </a:solidFill>
              <a:latin typeface="Arial"/>
            </a:endParaRPr>
          </a:p>
          <a:p>
            <a:pPr>
              <a:lnSpc>
                <a:spcPct val="100000"/>
              </a:lnSpc>
            </a:pPr>
            <a:r>
              <a:rPr lang="cs-CZ" sz="4000" b="1" spc="-1" dirty="0" smtClean="0">
                <a:solidFill>
                  <a:srgbClr val="00B0F0"/>
                </a:solidFill>
                <a:latin typeface="Arial"/>
              </a:rPr>
              <a:t>Řešení?</a:t>
            </a:r>
          </a:p>
          <a:p>
            <a:pPr>
              <a:lnSpc>
                <a:spcPct val="100000"/>
              </a:lnSpc>
            </a:pPr>
            <a:endParaRPr lang="cs-CZ" sz="4000" b="1" spc="-1" dirty="0" smtClean="0">
              <a:solidFill>
                <a:srgbClr val="00B0F0"/>
              </a:solidFill>
              <a:latin typeface="Arial"/>
            </a:endParaRPr>
          </a:p>
          <a:p>
            <a:pPr>
              <a:lnSpc>
                <a:spcPct val="100000"/>
              </a:lnSpc>
            </a:pPr>
            <a:endParaRPr lang="cs-CZ" sz="4000" b="1" spc="-1" dirty="0" smtClean="0">
              <a:solidFill>
                <a:srgbClr val="2BC3E1"/>
              </a:solidFill>
              <a:latin typeface="Arial"/>
            </a:endParaRPr>
          </a:p>
          <a:p>
            <a:pPr>
              <a:lnSpc>
                <a:spcPct val="100000"/>
              </a:lnSpc>
            </a:pPr>
            <a:endParaRPr lang="cs-CZ" sz="4000" b="1" spc="-1" dirty="0" smtClean="0">
              <a:solidFill>
                <a:srgbClr val="2BC3E1"/>
              </a:solidFill>
              <a:latin typeface="Arial"/>
            </a:endParaRPr>
          </a:p>
          <a:p>
            <a:pPr>
              <a:lnSpc>
                <a:spcPct val="100000"/>
              </a:lnSpc>
            </a:pPr>
            <a:endParaRPr lang="cs-CZ" sz="4000" b="1" spc="-1" dirty="0" smtClean="0">
              <a:solidFill>
                <a:srgbClr val="2BC3E1"/>
              </a:solidFill>
              <a:latin typeface="Arial"/>
            </a:endParaRPr>
          </a:p>
          <a:p>
            <a:pPr>
              <a:lnSpc>
                <a:spcPct val="100000"/>
              </a:lnSpc>
            </a:pPr>
            <a:endParaRPr lang="uk-UA" sz="4000" b="0" strike="noStrike" spc="-1" dirty="0">
              <a:solidFill>
                <a:srgbClr val="0A091B"/>
              </a:solidFill>
              <a:latin typeface="Roboto"/>
            </a:endParaRPr>
          </a:p>
        </p:txBody>
      </p:sp>
    </p:spTree>
    <p:extLst>
      <p:ext uri="{BB962C8B-B14F-4D97-AF65-F5344CB8AC3E}">
        <p14:creationId xmlns:p14="http://schemas.microsoft.com/office/powerpoint/2010/main" val="318223305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pic>
        <p:nvPicPr>
          <p:cNvPr id="3" name="Obrázek 2"/>
          <p:cNvPicPr>
            <a:picLocks noChangeAspect="1"/>
          </p:cNvPicPr>
          <p:nvPr/>
        </p:nvPicPr>
        <p:blipFill>
          <a:blip r:embed="rId2"/>
          <a:stretch>
            <a:fillRect/>
          </a:stretch>
        </p:blipFill>
        <p:spPr>
          <a:xfrm>
            <a:off x="0" y="0"/>
            <a:ext cx="18287998" cy="10287000"/>
          </a:xfrm>
          <a:prstGeom prst="rect">
            <a:avLst/>
          </a:prstGeom>
        </p:spPr>
      </p:pic>
    </p:spTree>
    <p:extLst>
      <p:ext uri="{BB962C8B-B14F-4D97-AF65-F5344CB8AC3E}">
        <p14:creationId xmlns:p14="http://schemas.microsoft.com/office/powerpoint/2010/main" val="534770972"/>
      </p:ext>
    </p:extLst>
  </p:cSld>
  <p:clrMapOvr>
    <a:masterClrMapping/>
  </p:clrMapOvr>
  <mc:AlternateContent xmlns:mc="http://schemas.openxmlformats.org/markup-compatibility/2006" xmlns:p14="http://schemas.microsoft.com/office/powerpoint/2010/main">
    <mc:Choice Requires="p14">
      <p:transition spd="slow" p14:dur="1750">
        <p14:flip dir="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386000" y="1738440"/>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endParaRPr lang="cs-CZ" sz="3200" spc="-1" dirty="0">
              <a:solidFill>
                <a:srgbClr val="63636E"/>
              </a:solidFill>
            </a:endParaRPr>
          </a:p>
          <a:p>
            <a:pPr>
              <a:lnSpc>
                <a:spcPct val="100000"/>
              </a:lnSpc>
            </a:pPr>
            <a:r>
              <a:rPr lang="cs-CZ" sz="3200" spc="-1" dirty="0" smtClean="0">
                <a:solidFill>
                  <a:srgbClr val="63636E"/>
                </a:solidFill>
              </a:rPr>
              <a:t>V </a:t>
            </a:r>
            <a:r>
              <a:rPr lang="cs-CZ" sz="3200" spc="-1" dirty="0">
                <a:solidFill>
                  <a:srgbClr val="63636E"/>
                </a:solidFill>
              </a:rPr>
              <a:t>průběhu výuky </a:t>
            </a:r>
            <a:r>
              <a:rPr lang="cs-CZ" sz="3200" spc="-1" dirty="0" smtClean="0">
                <a:solidFill>
                  <a:srgbClr val="63636E"/>
                </a:solidFill>
              </a:rPr>
              <a:t>používat </a:t>
            </a:r>
            <a:r>
              <a:rPr lang="cs-CZ" sz="3200" b="1" spc="-1" dirty="0" smtClean="0">
                <a:solidFill>
                  <a:srgbClr val="63636E"/>
                </a:solidFill>
              </a:rPr>
              <a:t>celou škálu metod s tím, že učitel zohledňuje odlišné styly učení žáků </a:t>
            </a:r>
            <a:r>
              <a:rPr lang="cs-CZ" sz="3200" spc="-1" dirty="0" smtClean="0">
                <a:solidFill>
                  <a:srgbClr val="63636E"/>
                </a:solidFill>
              </a:rPr>
              <a:t>(sluchově mluvní, zrakový, hmatový – pohybový, slovně pojmový). </a:t>
            </a:r>
          </a:p>
          <a:p>
            <a:pPr>
              <a:lnSpc>
                <a:spcPct val="100000"/>
              </a:lnSpc>
            </a:pPr>
            <a:endParaRPr lang="cs-CZ" sz="3200" spc="-1" dirty="0">
              <a:solidFill>
                <a:srgbClr val="63636E"/>
              </a:solidFill>
            </a:endParaRPr>
          </a:p>
          <a:p>
            <a:pPr>
              <a:lnSpc>
                <a:spcPct val="100000"/>
              </a:lnSpc>
            </a:pPr>
            <a:endParaRPr lang="cs-CZ" sz="3200" spc="-1" dirty="0">
              <a:solidFill>
                <a:srgbClr val="63636E"/>
              </a:solidFill>
            </a:endParaRPr>
          </a:p>
          <a:p>
            <a:r>
              <a:rPr lang="cs-CZ" sz="3200" spc="-1" dirty="0" smtClean="0">
                <a:solidFill>
                  <a:srgbClr val="63636E"/>
                </a:solidFill>
              </a:rPr>
              <a:t>Lze </a:t>
            </a:r>
            <a:r>
              <a:rPr lang="cs-CZ" sz="3200" spc="-1" dirty="0">
                <a:solidFill>
                  <a:srgbClr val="63636E"/>
                </a:solidFill>
              </a:rPr>
              <a:t>připravit pro žáky několik způsobů výuky jednoho tématu </a:t>
            </a:r>
            <a:r>
              <a:rPr lang="cs-CZ" sz="3200" spc="-1" dirty="0" smtClean="0">
                <a:solidFill>
                  <a:srgbClr val="63636E"/>
                </a:solidFill>
              </a:rPr>
              <a:t>obměňujícími se metodami a  zároveň </a:t>
            </a:r>
            <a:r>
              <a:rPr lang="cs-CZ" sz="3200" b="1" spc="-1" dirty="0" smtClean="0">
                <a:solidFill>
                  <a:srgbClr val="63636E"/>
                </a:solidFill>
              </a:rPr>
              <a:t>zohledňujícími </a:t>
            </a:r>
            <a:r>
              <a:rPr lang="cs-CZ" sz="3200" b="1" spc="-1" dirty="0">
                <a:solidFill>
                  <a:srgbClr val="63636E"/>
                </a:solidFill>
              </a:rPr>
              <a:t>odlišné styly </a:t>
            </a:r>
            <a:r>
              <a:rPr lang="cs-CZ" sz="3200" b="1" spc="-1" dirty="0" smtClean="0">
                <a:solidFill>
                  <a:srgbClr val="63636E"/>
                </a:solidFill>
              </a:rPr>
              <a:t>učení  </a:t>
            </a:r>
            <a:r>
              <a:rPr lang="cs-CZ" sz="3200" spc="-1" dirty="0">
                <a:solidFill>
                  <a:srgbClr val="63636E"/>
                </a:solidFill>
              </a:rPr>
              <a:t>a nabídnout jim individuální výběr – </a:t>
            </a:r>
            <a:r>
              <a:rPr lang="cs-CZ" sz="3200" i="1" spc="-1" dirty="0">
                <a:solidFill>
                  <a:srgbClr val="63636E"/>
                </a:solidFill>
              </a:rPr>
              <a:t>vyhledej v literatuře a zhotov prezentaci, vytvoř model, diskutuj o tématu, vyjádři beze </a:t>
            </a:r>
            <a:r>
              <a:rPr lang="cs-CZ" sz="3200" i="1" spc="-1" dirty="0" smtClean="0">
                <a:solidFill>
                  <a:srgbClr val="63636E"/>
                </a:solidFill>
              </a:rPr>
              <a:t>slov, dramatizuj, vytvoř myšlenkovou mapu, popiš situaci, vysvětli spolužákovi, …   </a:t>
            </a:r>
          </a:p>
          <a:p>
            <a:endParaRPr lang="cs-CZ" sz="3200" i="1" spc="-1" dirty="0">
              <a:solidFill>
                <a:srgbClr val="63636E"/>
              </a:solidFill>
            </a:endParaRPr>
          </a:p>
          <a:p>
            <a:pPr>
              <a:lnSpc>
                <a:spcPct val="100000"/>
              </a:lnSpc>
            </a:pPr>
            <a:r>
              <a:rPr lang="cs-CZ" sz="3200" spc="-1" dirty="0">
                <a:solidFill>
                  <a:srgbClr val="63636E"/>
                </a:solidFill>
              </a:rPr>
              <a:t>Upřednostňovat ty pedagogické postupy, které umožní </a:t>
            </a:r>
            <a:r>
              <a:rPr lang="cs-CZ" sz="3200" b="1" spc="-1" dirty="0">
                <a:solidFill>
                  <a:srgbClr val="63636E"/>
                </a:solidFill>
              </a:rPr>
              <a:t>vrstevnické učení žáků.</a:t>
            </a:r>
          </a:p>
          <a:p>
            <a:pPr>
              <a:lnSpc>
                <a:spcPct val="100000"/>
              </a:lnSpc>
            </a:pPr>
            <a:endParaRPr lang="cs-CZ" sz="3200" spc="-1" dirty="0">
              <a:solidFill>
                <a:srgbClr val="63636E"/>
              </a:solidFill>
            </a:endParaRPr>
          </a:p>
          <a:p>
            <a:pPr>
              <a:lnSpc>
                <a:spcPct val="100000"/>
              </a:lnSpc>
            </a:pPr>
            <a:endParaRPr lang="cs-CZ" sz="3200" b="0" strike="noStrike" spc="-1" dirty="0">
              <a:latin typeface="Aria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00B0F0"/>
                </a:solidFill>
                <a:latin typeface="Arial"/>
                <a:ea typeface="Roboto Condensed"/>
              </a:rPr>
              <a:t>A/Variabilní pojetí výuky</a:t>
            </a:r>
            <a:endParaRPr lang="uk-UA" sz="4000" b="0" strike="noStrike" spc="-1" dirty="0">
              <a:solidFill>
                <a:srgbClr val="00B0F0"/>
              </a:solidFill>
              <a:latin typeface="Roboto"/>
            </a:endParaRPr>
          </a:p>
        </p:txBody>
      </p:sp>
    </p:spTree>
    <p:extLst>
      <p:ext uri="{BB962C8B-B14F-4D97-AF65-F5344CB8AC3E}">
        <p14:creationId xmlns:p14="http://schemas.microsoft.com/office/powerpoint/2010/main" val="104330757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14400" y="369525"/>
            <a:ext cx="16506360" cy="1807920"/>
          </a:xfrm>
        </p:spPr>
        <p:txBody>
          <a:bodyPr/>
          <a:lstStyle/>
          <a:p>
            <a:pPr>
              <a:lnSpc>
                <a:spcPct val="100000"/>
              </a:lnSpc>
            </a:pPr>
            <a:r>
              <a:rPr lang="cs-CZ" b="1" spc="-1" dirty="0" smtClean="0">
                <a:solidFill>
                  <a:srgbClr val="00B0F0"/>
                </a:solidFill>
                <a:ea typeface="Roboto Condensed"/>
              </a:rPr>
              <a:t>Aktivita</a:t>
            </a:r>
            <a:endParaRPr lang="uk-UA" spc="-1" dirty="0">
              <a:solidFill>
                <a:srgbClr val="00B0F0"/>
              </a:solidFill>
              <a:latin typeface="Roboto"/>
            </a:endParaRPr>
          </a:p>
        </p:txBody>
      </p:sp>
      <p:sp>
        <p:nvSpPr>
          <p:cNvPr id="3" name="Podnadpis 2"/>
          <p:cNvSpPr>
            <a:spLocks noGrp="1"/>
          </p:cNvSpPr>
          <p:nvPr>
            <p:ph type="subTitle"/>
          </p:nvPr>
        </p:nvSpPr>
        <p:spPr/>
        <p:txBody>
          <a:bodyPr>
            <a:normAutofit/>
          </a:bodyPr>
          <a:lstStyle/>
          <a:p>
            <a:endParaRPr lang="cs-CZ" sz="3200" dirty="0" smtClean="0"/>
          </a:p>
          <a:p>
            <a:endParaRPr lang="cs-CZ" sz="3200" dirty="0"/>
          </a:p>
          <a:p>
            <a:endParaRPr lang="cs-CZ" sz="3200" dirty="0" smtClean="0"/>
          </a:p>
          <a:p>
            <a:endParaRPr lang="cs-CZ" sz="3200" dirty="0"/>
          </a:p>
          <a:p>
            <a:endParaRPr lang="cs-CZ" sz="3200" dirty="0" smtClean="0"/>
          </a:p>
          <a:p>
            <a:endParaRPr lang="cs-CZ" sz="3200" dirty="0"/>
          </a:p>
          <a:p>
            <a:endParaRPr lang="cs-CZ" sz="3200" dirty="0" smtClean="0"/>
          </a:p>
          <a:p>
            <a:endParaRPr lang="cs-CZ" sz="3200" dirty="0"/>
          </a:p>
          <a:p>
            <a:endParaRPr lang="cs-CZ" sz="3200" dirty="0" smtClean="0"/>
          </a:p>
          <a:p>
            <a:endParaRPr lang="cs-CZ" sz="3200" dirty="0"/>
          </a:p>
          <a:p>
            <a:endParaRPr lang="cs-CZ" sz="3200" dirty="0" smtClean="0"/>
          </a:p>
          <a:p>
            <a:r>
              <a:rPr lang="cs-CZ" sz="3200" dirty="0" smtClean="0"/>
              <a:t>Napište si na lístek tři pedagogické postupy (výukové metody), které ve výuce rádi využíváte. </a:t>
            </a:r>
          </a:p>
          <a:p>
            <a:endParaRPr lang="cs-CZ" sz="3200" dirty="0" smtClean="0"/>
          </a:p>
          <a:p>
            <a:r>
              <a:rPr lang="cs-CZ" sz="3200" dirty="0" smtClean="0"/>
              <a:t>Vyměňte si svůj lístek se sousedem a pokud je na něm metoda, kterou neznáte, nechte si její využití ve výuce popsat.</a:t>
            </a:r>
          </a:p>
          <a:p>
            <a:endParaRPr lang="cs-CZ" sz="3200" dirty="0" smtClean="0"/>
          </a:p>
        </p:txBody>
      </p:sp>
    </p:spTree>
    <p:extLst>
      <p:ext uri="{BB962C8B-B14F-4D97-AF65-F5344CB8AC3E}">
        <p14:creationId xmlns:p14="http://schemas.microsoft.com/office/powerpoint/2010/main" val="589819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anim calcmode="lin" valueType="num">
                                      <p:cBhvr additive="base">
                                        <p:cTn id="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3" end="13"/>
                                            </p:txEl>
                                          </p:spTgt>
                                        </p:tgtEl>
                                        <p:attrNameLst>
                                          <p:attrName>style.visibility</p:attrName>
                                        </p:attrNameLst>
                                      </p:cBhvr>
                                      <p:to>
                                        <p:strVal val="visible"/>
                                      </p:to>
                                    </p:set>
                                    <p:anim calcmode="lin" valueType="num">
                                      <p:cBhvr additive="base">
                                        <p:cTn id="1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8" name="CustomShape 1"/>
          <p:cNvSpPr/>
          <p:nvPr/>
        </p:nvSpPr>
        <p:spPr>
          <a:xfrm>
            <a:off x="1386000" y="1450080"/>
            <a:ext cx="15620760" cy="2039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cs-CZ" sz="3200" spc="-1" dirty="0" smtClean="0">
                <a:solidFill>
                  <a:srgbClr val="63636E"/>
                </a:solidFill>
                <a:hlinkClick r:id="rId3"/>
              </a:rPr>
              <a:t>https</a:t>
            </a:r>
            <a:r>
              <a:rPr lang="cs-CZ" sz="3200" spc="-1" dirty="0">
                <a:solidFill>
                  <a:srgbClr val="63636E"/>
                </a:solidFill>
                <a:hlinkClick r:id="rId3"/>
              </a:rPr>
              <a:t>://</a:t>
            </a:r>
            <a:r>
              <a:rPr lang="cs-CZ" sz="3200" spc="-1" dirty="0" smtClean="0">
                <a:solidFill>
                  <a:srgbClr val="63636E"/>
                </a:solidFill>
                <a:hlinkClick r:id="rId3"/>
              </a:rPr>
              <a:t>digifolio.rvp.cz/view/view.php?id=10466</a:t>
            </a:r>
            <a:endParaRPr lang="cs-CZ" sz="3200" spc="-1" dirty="0" smtClean="0">
              <a:solidFill>
                <a:srgbClr val="63636E"/>
              </a:solidFill>
            </a:endParaRPr>
          </a:p>
          <a:p>
            <a:pPr marL="457200" indent="-457200">
              <a:lnSpc>
                <a:spcPct val="100000"/>
              </a:lnSpc>
              <a:buFont typeface="Arial" panose="020B0604020202020204" pitchFamily="34" charset="0"/>
              <a:buChar char="•"/>
            </a:pPr>
            <a:endParaRPr lang="cs-CZ" sz="3200" b="0" strike="noStrike" spc="-1" dirty="0" smtClean="0">
              <a:solidFill>
                <a:srgbClr val="63636E"/>
              </a:solidFill>
              <a:latin typeface="Arial"/>
            </a:endParaRPr>
          </a:p>
          <a:p>
            <a:pPr marL="457200" indent="-457200">
              <a:lnSpc>
                <a:spcPct val="100000"/>
              </a:lnSpc>
              <a:buFont typeface="Arial" panose="020B0604020202020204" pitchFamily="34" charset="0"/>
              <a:buChar char="•"/>
            </a:pPr>
            <a:endParaRPr lang="cs-CZ" sz="3200" spc="-1" dirty="0">
              <a:solidFill>
                <a:srgbClr val="63636E"/>
              </a:solidFill>
              <a:latin typeface="Arial"/>
            </a:endParaRPr>
          </a:p>
          <a:p>
            <a:pPr marL="457200" indent="-457200">
              <a:lnSpc>
                <a:spcPct val="100000"/>
              </a:lnSpc>
              <a:buFont typeface="Arial" panose="020B0604020202020204" pitchFamily="34" charset="0"/>
              <a:buChar char="•"/>
            </a:pPr>
            <a:r>
              <a:rPr lang="cs-CZ" sz="3200" b="0" strike="noStrike" spc="-1" dirty="0" smtClean="0">
                <a:solidFill>
                  <a:srgbClr val="63636E"/>
                </a:solidFill>
                <a:latin typeface="Arial"/>
              </a:rPr>
              <a:t>Výukové metody/pedagogické postupy/ </a:t>
            </a:r>
            <a:r>
              <a:rPr lang="cs-CZ" sz="3200" b="0" i="1" strike="noStrike" spc="-1" dirty="0" smtClean="0">
                <a:solidFill>
                  <a:srgbClr val="63636E"/>
                </a:solidFill>
                <a:latin typeface="Arial"/>
              </a:rPr>
              <a:t>příklad pohybové metody výuky</a:t>
            </a:r>
          </a:p>
          <a:p>
            <a:pPr>
              <a:lnSpc>
                <a:spcPct val="100000"/>
              </a:lnSpc>
            </a:pPr>
            <a:r>
              <a:rPr lang="cs-CZ" sz="3200" i="1" spc="-1" dirty="0" smtClean="0">
                <a:solidFill>
                  <a:srgbClr val="63636E"/>
                </a:solidFill>
              </a:rPr>
              <a:t>   </a:t>
            </a:r>
            <a:r>
              <a:rPr lang="cs-CZ" sz="3200" i="1" spc="-1" dirty="0" smtClean="0">
                <a:solidFill>
                  <a:srgbClr val="63636E"/>
                </a:solidFill>
                <a:hlinkClick r:id="rId4"/>
              </a:rPr>
              <a:t>https</a:t>
            </a:r>
            <a:r>
              <a:rPr lang="cs-CZ" sz="3200" i="1" spc="-1" dirty="0">
                <a:solidFill>
                  <a:srgbClr val="63636E"/>
                </a:solidFill>
                <a:hlinkClick r:id="rId4"/>
              </a:rPr>
              <a:t>://</a:t>
            </a:r>
            <a:r>
              <a:rPr lang="cs-CZ" sz="3200" i="1" spc="-1" dirty="0" smtClean="0">
                <a:solidFill>
                  <a:srgbClr val="63636E"/>
                </a:solidFill>
                <a:hlinkClick r:id="rId4"/>
              </a:rPr>
              <a:t>www.youtube.com/watch?v=bYARhiD6ORc</a:t>
            </a:r>
            <a:endParaRPr lang="cs-CZ" sz="3200" i="1" spc="-1" dirty="0" smtClean="0">
              <a:solidFill>
                <a:srgbClr val="63636E"/>
              </a:solidFill>
            </a:endParaRPr>
          </a:p>
          <a:p>
            <a:pPr marL="457200" indent="-457200">
              <a:lnSpc>
                <a:spcPct val="100000"/>
              </a:lnSpc>
              <a:buFont typeface="Arial" panose="020B0604020202020204" pitchFamily="34" charset="0"/>
              <a:buChar char="•"/>
            </a:pPr>
            <a:r>
              <a:rPr lang="cs-CZ" sz="3200" spc="-1" dirty="0" smtClean="0">
                <a:solidFill>
                  <a:srgbClr val="63636E"/>
                </a:solidFill>
                <a:latin typeface="Arial"/>
              </a:rPr>
              <a:t>Organizace výuky / </a:t>
            </a:r>
            <a:r>
              <a:rPr lang="cs-CZ" sz="3200" i="1" spc="-1" dirty="0" smtClean="0">
                <a:solidFill>
                  <a:srgbClr val="63636E"/>
                </a:solidFill>
                <a:latin typeface="Arial"/>
              </a:rPr>
              <a:t>příklad práce v ICT učebně</a:t>
            </a:r>
          </a:p>
          <a:p>
            <a:pPr>
              <a:lnSpc>
                <a:spcPct val="100000"/>
              </a:lnSpc>
            </a:pPr>
            <a:r>
              <a:rPr lang="cs-CZ" sz="3200" i="1" spc="-1" dirty="0" smtClean="0">
                <a:solidFill>
                  <a:srgbClr val="63636E"/>
                </a:solidFill>
              </a:rPr>
              <a:t>    </a:t>
            </a:r>
            <a:r>
              <a:rPr lang="cs-CZ" sz="3200" i="1" spc="-1" dirty="0" smtClean="0">
                <a:solidFill>
                  <a:srgbClr val="63636E"/>
                </a:solidFill>
                <a:hlinkClick r:id="rId5"/>
              </a:rPr>
              <a:t>https</a:t>
            </a:r>
            <a:r>
              <a:rPr lang="cs-CZ" sz="3200" i="1" spc="-1" dirty="0">
                <a:solidFill>
                  <a:srgbClr val="63636E"/>
                </a:solidFill>
                <a:hlinkClick r:id="rId5"/>
              </a:rPr>
              <a:t>://</a:t>
            </a:r>
            <a:r>
              <a:rPr lang="cs-CZ" sz="3200" i="1" spc="-1" dirty="0" smtClean="0">
                <a:solidFill>
                  <a:srgbClr val="63636E"/>
                </a:solidFill>
                <a:hlinkClick r:id="rId5"/>
              </a:rPr>
              <a:t>www.youtube.com/watch?v=MD7bHVsst9s</a:t>
            </a:r>
            <a:endParaRPr lang="cs-CZ" sz="3200" i="1" spc="-1" dirty="0" smtClean="0">
              <a:solidFill>
                <a:srgbClr val="63636E"/>
              </a:solidFill>
            </a:endParaRPr>
          </a:p>
          <a:p>
            <a:pPr marL="457200" indent="-457200">
              <a:lnSpc>
                <a:spcPct val="100000"/>
              </a:lnSpc>
              <a:buFont typeface="Arial" panose="020B0604020202020204" pitchFamily="34" charset="0"/>
              <a:buChar char="•"/>
            </a:pPr>
            <a:r>
              <a:rPr lang="cs-CZ" sz="3200" spc="-1" dirty="0" smtClean="0">
                <a:solidFill>
                  <a:srgbClr val="63636E"/>
                </a:solidFill>
                <a:latin typeface="Arial"/>
              </a:rPr>
              <a:t>Úpravy </a:t>
            </a:r>
            <a:r>
              <a:rPr lang="cs-CZ" sz="3200" spc="-1" dirty="0">
                <a:solidFill>
                  <a:srgbClr val="63636E"/>
                </a:solidFill>
                <a:latin typeface="Arial"/>
              </a:rPr>
              <a:t>obsahu vzdělávání; Úprava očekávaných výstupů vzdělávání</a:t>
            </a:r>
          </a:p>
          <a:p>
            <a:pPr marL="457200" indent="-457200">
              <a:buFont typeface="Arial" panose="020B0604020202020204" pitchFamily="34" charset="0"/>
              <a:buChar char="•"/>
            </a:pPr>
            <a:r>
              <a:rPr lang="cs-CZ" sz="3200" spc="-1" dirty="0" smtClean="0">
                <a:solidFill>
                  <a:srgbClr val="63636E"/>
                </a:solidFill>
                <a:latin typeface="Arial"/>
              </a:rPr>
              <a:t>Způsob </a:t>
            </a:r>
            <a:r>
              <a:rPr lang="cs-CZ" sz="3200" spc="-1" dirty="0">
                <a:solidFill>
                  <a:srgbClr val="63636E"/>
                </a:solidFill>
                <a:latin typeface="Arial"/>
              </a:rPr>
              <a:t>zadávání a plnění </a:t>
            </a:r>
            <a:r>
              <a:rPr lang="cs-CZ" sz="3200" spc="-1" dirty="0" smtClean="0">
                <a:solidFill>
                  <a:srgbClr val="63636E"/>
                </a:solidFill>
                <a:latin typeface="Arial"/>
              </a:rPr>
              <a:t>úkolů / </a:t>
            </a:r>
            <a:r>
              <a:rPr lang="cs-CZ" sz="3200" i="1" spc="-1" dirty="0" smtClean="0">
                <a:solidFill>
                  <a:srgbClr val="63636E"/>
                </a:solidFill>
                <a:latin typeface="Arial"/>
              </a:rPr>
              <a:t>příklad sebekontrola v průběhu procesu učení</a:t>
            </a:r>
          </a:p>
          <a:p>
            <a:r>
              <a:rPr lang="cs-CZ" sz="3200" i="1" spc="-1" dirty="0" smtClean="0">
                <a:solidFill>
                  <a:srgbClr val="63636E"/>
                </a:solidFill>
              </a:rPr>
              <a:t>    </a:t>
            </a:r>
            <a:r>
              <a:rPr lang="cs-CZ" sz="3200" i="1" spc="-1" dirty="0" smtClean="0">
                <a:solidFill>
                  <a:srgbClr val="63636E"/>
                </a:solidFill>
                <a:hlinkClick r:id="rId6"/>
              </a:rPr>
              <a:t>https</a:t>
            </a:r>
            <a:r>
              <a:rPr lang="cs-CZ" sz="3200" i="1" spc="-1" dirty="0">
                <a:solidFill>
                  <a:srgbClr val="63636E"/>
                </a:solidFill>
                <a:hlinkClick r:id="rId6"/>
              </a:rPr>
              <a:t>://</a:t>
            </a:r>
            <a:r>
              <a:rPr lang="cs-CZ" sz="3200" i="1" spc="-1" dirty="0" smtClean="0">
                <a:solidFill>
                  <a:srgbClr val="63636E"/>
                </a:solidFill>
                <a:hlinkClick r:id="rId6"/>
              </a:rPr>
              <a:t>www.youtube.com/watch?v=xfuH0h-Lmu0</a:t>
            </a:r>
            <a:endParaRPr lang="cs-CZ" sz="3200" i="1" spc="-1" dirty="0" smtClean="0">
              <a:solidFill>
                <a:srgbClr val="63636E"/>
              </a:solidFill>
            </a:endParaRPr>
          </a:p>
          <a:p>
            <a:pPr marL="457200" indent="-457200">
              <a:buFont typeface="Arial" panose="020B0604020202020204" pitchFamily="34" charset="0"/>
              <a:buChar char="•"/>
            </a:pPr>
            <a:r>
              <a:rPr lang="cs-CZ" sz="3200" spc="-1" dirty="0" smtClean="0">
                <a:solidFill>
                  <a:srgbClr val="63636E"/>
                </a:solidFill>
                <a:latin typeface="Arial"/>
              </a:rPr>
              <a:t>Způsob </a:t>
            </a:r>
            <a:r>
              <a:rPr lang="cs-CZ" sz="3200" spc="-1" dirty="0">
                <a:solidFill>
                  <a:srgbClr val="63636E"/>
                </a:solidFill>
                <a:latin typeface="Arial"/>
              </a:rPr>
              <a:t>ověřování vědomostí a dovedností</a:t>
            </a:r>
          </a:p>
          <a:p>
            <a:pPr marL="457200" indent="-457200">
              <a:buFont typeface="Arial" panose="020B0604020202020204" pitchFamily="34" charset="0"/>
              <a:buChar char="•"/>
            </a:pPr>
            <a:r>
              <a:rPr lang="cs-CZ" sz="3200" spc="-1" dirty="0" smtClean="0">
                <a:solidFill>
                  <a:srgbClr val="63636E"/>
                </a:solidFill>
                <a:latin typeface="Arial"/>
              </a:rPr>
              <a:t>Hodnocení žáka / </a:t>
            </a:r>
            <a:r>
              <a:rPr lang="cs-CZ" sz="3200" i="1" spc="-1" dirty="0" smtClean="0">
                <a:solidFill>
                  <a:srgbClr val="63636E"/>
                </a:solidFill>
                <a:latin typeface="Arial"/>
              </a:rPr>
              <a:t>příklad hodnocení skupinové práce učitelem</a:t>
            </a:r>
          </a:p>
          <a:p>
            <a:r>
              <a:rPr lang="cs-CZ" sz="3200" i="1" spc="-1" dirty="0" smtClean="0">
                <a:solidFill>
                  <a:srgbClr val="63636E"/>
                </a:solidFill>
              </a:rPr>
              <a:t>    </a:t>
            </a:r>
            <a:r>
              <a:rPr lang="cs-CZ" sz="3200" i="1" spc="-1" dirty="0" smtClean="0">
                <a:solidFill>
                  <a:srgbClr val="63636E"/>
                </a:solidFill>
                <a:hlinkClick r:id="rId7"/>
              </a:rPr>
              <a:t>https://www.youtube.com/watch?v=4Geu5o_mKhg</a:t>
            </a:r>
            <a:endParaRPr lang="cs-CZ" sz="3200" i="1" spc="-1" dirty="0" smtClean="0">
              <a:solidFill>
                <a:srgbClr val="63636E"/>
              </a:solidFill>
            </a:endParaRPr>
          </a:p>
          <a:p>
            <a:pPr marL="457200" indent="-457200">
              <a:buFont typeface="Arial" panose="020B0604020202020204" pitchFamily="34" charset="0"/>
              <a:buChar char="•"/>
            </a:pPr>
            <a:r>
              <a:rPr lang="cs-CZ" sz="3200" spc="-1" dirty="0" smtClean="0">
                <a:solidFill>
                  <a:srgbClr val="63636E"/>
                </a:solidFill>
                <a:latin typeface="Arial"/>
              </a:rPr>
              <a:t>Pomůcky </a:t>
            </a:r>
            <a:r>
              <a:rPr lang="cs-CZ" sz="3200" spc="-1" dirty="0">
                <a:solidFill>
                  <a:srgbClr val="63636E"/>
                </a:solidFill>
                <a:latin typeface="Arial"/>
              </a:rPr>
              <a:t>a učební materiály</a:t>
            </a:r>
          </a:p>
          <a:p>
            <a:pPr marL="457200" indent="-457200">
              <a:buFont typeface="Arial" panose="020B0604020202020204" pitchFamily="34" charset="0"/>
              <a:buChar char="•"/>
            </a:pPr>
            <a:r>
              <a:rPr lang="cs-CZ" sz="3200" spc="-1" dirty="0" smtClean="0">
                <a:solidFill>
                  <a:srgbClr val="63636E"/>
                </a:solidFill>
                <a:latin typeface="Arial"/>
              </a:rPr>
              <a:t>Šablony, příklady </a:t>
            </a:r>
            <a:r>
              <a:rPr lang="cs-CZ" sz="3200" spc="-1" dirty="0">
                <a:solidFill>
                  <a:srgbClr val="63636E"/>
                </a:solidFill>
                <a:latin typeface="Arial"/>
              </a:rPr>
              <a:t>ke </a:t>
            </a:r>
            <a:r>
              <a:rPr lang="cs-CZ" sz="3200" spc="-1" dirty="0" smtClean="0">
                <a:solidFill>
                  <a:srgbClr val="63636E"/>
                </a:solidFill>
                <a:latin typeface="Arial"/>
              </a:rPr>
              <a:t>stažení, vyhodnocení IVP</a:t>
            </a:r>
          </a:p>
        </p:txBody>
      </p:sp>
      <p:sp>
        <p:nvSpPr>
          <p:cNvPr id="99"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00B0F0"/>
                </a:solidFill>
                <a:latin typeface="Arial"/>
                <a:ea typeface="Roboto Condensed"/>
              </a:rPr>
              <a:t>Pomůžeme vám se sestavením IVP</a:t>
            </a:r>
            <a:endParaRPr lang="uk-UA" sz="4000" b="0" strike="noStrike" spc="-1" dirty="0">
              <a:solidFill>
                <a:srgbClr val="00B0F0"/>
              </a:solidFill>
              <a:latin typeface="Roboto"/>
            </a:endParaRPr>
          </a:p>
        </p:txBody>
      </p:sp>
    </p:spTree>
    <p:extLst>
      <p:ext uri="{BB962C8B-B14F-4D97-AF65-F5344CB8AC3E}">
        <p14:creationId xmlns:p14="http://schemas.microsoft.com/office/powerpoint/2010/main" val="105459380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409760" y="1738440"/>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cs-CZ" sz="3200" b="1" spc="-1" dirty="0" smtClean="0">
                <a:solidFill>
                  <a:srgbClr val="00B0F0"/>
                </a:solidFill>
              </a:rPr>
              <a:t>Tip </a:t>
            </a:r>
            <a:r>
              <a:rPr lang="cs-CZ" sz="3200" b="1" spc="-1" dirty="0">
                <a:solidFill>
                  <a:srgbClr val="00B0F0"/>
                </a:solidFill>
              </a:rPr>
              <a:t>do praxe</a:t>
            </a:r>
          </a:p>
          <a:p>
            <a:pPr>
              <a:lnSpc>
                <a:spcPct val="100000"/>
              </a:lnSpc>
            </a:pPr>
            <a:r>
              <a:rPr lang="cs-CZ" sz="3200" b="1" spc="-1" dirty="0" smtClean="0">
                <a:solidFill>
                  <a:srgbClr val="63636E"/>
                </a:solidFill>
              </a:rPr>
              <a:t>Možnosti pedagogických postupů při dosahování </a:t>
            </a:r>
            <a:r>
              <a:rPr lang="cs-CZ" sz="3200" b="1" spc="-1" dirty="0">
                <a:solidFill>
                  <a:srgbClr val="63636E"/>
                </a:solidFill>
              </a:rPr>
              <a:t>OVU </a:t>
            </a:r>
            <a:r>
              <a:rPr lang="cs-CZ" sz="3200" i="1" spc="-1" dirty="0" smtClean="0">
                <a:solidFill>
                  <a:srgbClr val="63636E"/>
                </a:solidFill>
              </a:rPr>
              <a:t>žák </a:t>
            </a:r>
            <a:r>
              <a:rPr lang="cs-CZ" sz="3200" i="1" spc="-1" dirty="0">
                <a:solidFill>
                  <a:srgbClr val="63636E"/>
                </a:solidFill>
              </a:rPr>
              <a:t>čte s porozuměním přiměřeně náročné texty potichu i </a:t>
            </a:r>
            <a:r>
              <a:rPr lang="cs-CZ" sz="3200" i="1" spc="-1" dirty="0" smtClean="0">
                <a:solidFill>
                  <a:srgbClr val="63636E"/>
                </a:solidFill>
              </a:rPr>
              <a:t>nahlas</a:t>
            </a:r>
            <a:r>
              <a:rPr lang="cs-CZ" sz="3200" spc="-1" dirty="0" smtClean="0">
                <a:solidFill>
                  <a:srgbClr val="63636E"/>
                </a:solidFill>
              </a:rPr>
              <a:t>:  </a:t>
            </a:r>
          </a:p>
          <a:p>
            <a:pPr marL="457200" indent="-457200">
              <a:lnSpc>
                <a:spcPct val="100000"/>
              </a:lnSpc>
              <a:buFont typeface="Wingdings" panose="05000000000000000000" pitchFamily="2" charset="2"/>
              <a:buChar char="ü"/>
            </a:pPr>
            <a:r>
              <a:rPr lang="cs-CZ" sz="3200" spc="-1" dirty="0" smtClean="0">
                <a:solidFill>
                  <a:srgbClr val="63636E"/>
                </a:solidFill>
              </a:rPr>
              <a:t>je </a:t>
            </a:r>
            <a:r>
              <a:rPr lang="cs-CZ" sz="3200" spc="-1" dirty="0">
                <a:solidFill>
                  <a:srgbClr val="63636E"/>
                </a:solidFill>
              </a:rPr>
              <a:t>možné pracovat s </a:t>
            </a:r>
            <a:r>
              <a:rPr lang="cs-CZ" sz="3200" spc="-1" dirty="0" smtClean="0">
                <a:solidFill>
                  <a:srgbClr val="63636E"/>
                </a:solidFill>
              </a:rPr>
              <a:t>elektronickým textem, který umožní variabilnější způsob práce</a:t>
            </a:r>
          </a:p>
          <a:p>
            <a:pPr marL="457200" indent="-457200">
              <a:lnSpc>
                <a:spcPct val="100000"/>
              </a:lnSpc>
              <a:buFont typeface="Wingdings" panose="05000000000000000000" pitchFamily="2" charset="2"/>
              <a:buChar char="ü"/>
            </a:pPr>
            <a:r>
              <a:rPr lang="cs-CZ" sz="3200" spc="-1" dirty="0" smtClean="0">
                <a:solidFill>
                  <a:srgbClr val="63636E"/>
                </a:solidFill>
              </a:rPr>
              <a:t>žákům </a:t>
            </a:r>
            <a:r>
              <a:rPr lang="cs-CZ" sz="3200" spc="-1" dirty="0">
                <a:solidFill>
                  <a:srgbClr val="63636E"/>
                </a:solidFill>
              </a:rPr>
              <a:t>lze umožnit graficky si v textu zvýrazňovat jeho části, vytvářet si strukturu </a:t>
            </a:r>
            <a:r>
              <a:rPr lang="cs-CZ" sz="3200" spc="-1" dirty="0" smtClean="0">
                <a:solidFill>
                  <a:srgbClr val="63636E"/>
                </a:solidFill>
              </a:rPr>
              <a:t>tištěného textu </a:t>
            </a:r>
          </a:p>
          <a:p>
            <a:pPr marL="457200" indent="-457200">
              <a:lnSpc>
                <a:spcPct val="100000"/>
              </a:lnSpc>
              <a:buFont typeface="Wingdings" panose="05000000000000000000" pitchFamily="2" charset="2"/>
              <a:buChar char="ü"/>
            </a:pPr>
            <a:r>
              <a:rPr lang="cs-CZ" sz="3200" spc="-1" dirty="0" smtClean="0">
                <a:solidFill>
                  <a:srgbClr val="63636E"/>
                </a:solidFill>
              </a:rPr>
              <a:t>části </a:t>
            </a:r>
            <a:r>
              <a:rPr lang="cs-CZ" sz="3200" spc="-1" dirty="0">
                <a:solidFill>
                  <a:srgbClr val="63636E"/>
                </a:solidFill>
              </a:rPr>
              <a:t>textu mohou žáci vyslechnout předčítané v podání učitele, </a:t>
            </a:r>
            <a:r>
              <a:rPr lang="cs-CZ" sz="3200" spc="-1" dirty="0" smtClean="0">
                <a:solidFill>
                  <a:srgbClr val="63636E"/>
                </a:solidFill>
              </a:rPr>
              <a:t>spolužáka, na zvukovém záznamu s oporou o text.</a:t>
            </a:r>
            <a:endParaRPr lang="cs-CZ" sz="3200" spc="-1" dirty="0">
              <a:solidFill>
                <a:srgbClr val="63636E"/>
              </a:solidFill>
            </a:endParaRPr>
          </a:p>
          <a:p>
            <a:pPr marL="457200" indent="-457200">
              <a:lnSpc>
                <a:spcPct val="100000"/>
              </a:lnSpc>
              <a:buFont typeface="Wingdings" panose="05000000000000000000" pitchFamily="2" charset="2"/>
              <a:buChar char="ü"/>
            </a:pPr>
            <a:r>
              <a:rPr lang="cs-CZ" sz="3200" spc="-1" dirty="0" smtClean="0">
                <a:solidFill>
                  <a:srgbClr val="63636E"/>
                </a:solidFill>
              </a:rPr>
              <a:t>pro </a:t>
            </a:r>
            <a:r>
              <a:rPr lang="cs-CZ" sz="3200" spc="-1" dirty="0">
                <a:solidFill>
                  <a:srgbClr val="63636E"/>
                </a:solidFill>
              </a:rPr>
              <a:t>porozumění obsáhlého textu lze u některých žáků např. volit metodu párového čtení, otázky na porozumění textu umísťovat za příslušné </a:t>
            </a:r>
            <a:r>
              <a:rPr lang="cs-CZ" sz="3200" spc="-1" dirty="0" smtClean="0">
                <a:solidFill>
                  <a:srgbClr val="63636E"/>
                </a:solidFill>
              </a:rPr>
              <a:t>odstavce</a:t>
            </a:r>
          </a:p>
          <a:p>
            <a:pPr marL="457200" indent="-457200">
              <a:lnSpc>
                <a:spcPct val="100000"/>
              </a:lnSpc>
              <a:buFont typeface="Wingdings" panose="05000000000000000000" pitchFamily="2" charset="2"/>
              <a:buChar char="ü"/>
            </a:pPr>
            <a:r>
              <a:rPr lang="cs-CZ" sz="3200" spc="-1" dirty="0" smtClean="0">
                <a:solidFill>
                  <a:srgbClr val="63636E"/>
                </a:solidFill>
              </a:rPr>
              <a:t>s textem lze pracovat ve skupině, kdy žáci se seznamují s obsahem svých částí </a:t>
            </a:r>
          </a:p>
          <a:p>
            <a:pPr marL="457200" indent="-457200">
              <a:lnSpc>
                <a:spcPct val="100000"/>
              </a:lnSpc>
              <a:buFont typeface="Wingdings" panose="05000000000000000000" pitchFamily="2" charset="2"/>
              <a:buChar char="ü"/>
            </a:pPr>
            <a:r>
              <a:rPr lang="cs-CZ" sz="3200" spc="-1" dirty="0" smtClean="0">
                <a:solidFill>
                  <a:srgbClr val="63636E"/>
                </a:solidFill>
              </a:rPr>
              <a:t>text lze skládat, třídit, přiřazovat, prostě s ním manipulovat </a:t>
            </a:r>
          </a:p>
          <a:p>
            <a:pPr marL="457200" indent="-457200">
              <a:lnSpc>
                <a:spcPct val="100000"/>
              </a:lnSpc>
              <a:buFont typeface="Wingdings" panose="05000000000000000000" pitchFamily="2" charset="2"/>
              <a:buChar char="ü"/>
            </a:pPr>
            <a:r>
              <a:rPr lang="cs-CZ" sz="3200" spc="-1" dirty="0" smtClean="0">
                <a:solidFill>
                  <a:srgbClr val="63636E"/>
                </a:solidFill>
              </a:rPr>
              <a:t>text lze opatřit značkami INSERT</a:t>
            </a:r>
          </a:p>
          <a:p>
            <a:pPr marL="457200" indent="-457200">
              <a:lnSpc>
                <a:spcPct val="100000"/>
              </a:lnSpc>
              <a:buFont typeface="Wingdings" panose="05000000000000000000" pitchFamily="2" charset="2"/>
              <a:buChar char="ü"/>
            </a:pPr>
            <a:r>
              <a:rPr lang="cs-CZ" sz="3200" spc="-1" dirty="0" smtClean="0">
                <a:solidFill>
                  <a:srgbClr val="63636E"/>
                </a:solidFill>
              </a:rPr>
              <a:t>možné </a:t>
            </a:r>
            <a:r>
              <a:rPr lang="cs-CZ" sz="3200" spc="-1" dirty="0">
                <a:solidFill>
                  <a:srgbClr val="63636E"/>
                </a:solidFill>
              </a:rPr>
              <a:t>je připravit pro vybrané čtenáře upravený kratší text nebo jim poskytnout na text v celém rozsahu více času na úkor jiných aktivit</a:t>
            </a:r>
            <a:r>
              <a:rPr lang="cs-CZ" sz="3200" spc="-1" dirty="0" smtClean="0">
                <a:solidFill>
                  <a:srgbClr val="63636E"/>
                </a:solidFill>
              </a:rPr>
              <a:t>.</a:t>
            </a:r>
          </a:p>
          <a:p>
            <a:r>
              <a:rPr lang="cs-CZ" sz="3200" spc="-1" dirty="0">
                <a:solidFill>
                  <a:schemeClr val="tx1">
                    <a:lumMod val="50000"/>
                    <a:lumOff val="50000"/>
                  </a:schemeClr>
                </a:solidFill>
                <a:ea typeface="Roboto Condensed"/>
              </a:rPr>
              <a:t>Více na </a:t>
            </a:r>
            <a:r>
              <a:rPr lang="cs-CZ" sz="3200" spc="-1" dirty="0" smtClean="0">
                <a:solidFill>
                  <a:srgbClr val="63636E"/>
                </a:solidFill>
                <a:hlinkClick r:id="rId3"/>
              </a:rPr>
              <a:t>https</a:t>
            </a:r>
            <a:r>
              <a:rPr lang="cs-CZ" sz="3200" spc="-1" dirty="0">
                <a:solidFill>
                  <a:srgbClr val="63636E"/>
                </a:solidFill>
                <a:hlinkClick r:id="rId3"/>
              </a:rPr>
              <a:t>://digifolio.rvp.cz/view/view.php?id=10466</a:t>
            </a:r>
            <a:endParaRPr lang="cs-CZ" sz="3200" spc="-1" dirty="0">
              <a:solidFill>
                <a:srgbClr val="63636E"/>
              </a:solidFill>
            </a:endParaRPr>
          </a:p>
          <a:p>
            <a:endParaRPr lang="cs-CZ" sz="3200" i="1" spc="-1" dirty="0">
              <a:solidFill>
                <a:srgbClr val="63636E"/>
              </a:solidFill>
            </a:endParaRPr>
          </a:p>
          <a:p>
            <a:pPr>
              <a:lnSpc>
                <a:spcPct val="100000"/>
              </a:lnSpc>
            </a:pPr>
            <a:endParaRPr lang="cs-CZ" sz="3200" spc="-1" dirty="0" smtClean="0">
              <a:solidFill>
                <a:srgbClr val="63636E"/>
              </a:solidFil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pc="-1" dirty="0">
                <a:solidFill>
                  <a:srgbClr val="00B0F0"/>
                </a:solidFill>
                <a:ea typeface="Roboto Condensed"/>
              </a:rPr>
              <a:t>A/Variabilní pojetí výuky</a:t>
            </a:r>
            <a:endParaRPr lang="uk-UA" sz="4000" spc="-1" dirty="0">
              <a:solidFill>
                <a:srgbClr val="00B0F0"/>
              </a:solidFill>
              <a:latin typeface="Roboto"/>
            </a:endParaRPr>
          </a:p>
        </p:txBody>
      </p:sp>
    </p:spTree>
    <p:extLst>
      <p:ext uri="{BB962C8B-B14F-4D97-AF65-F5344CB8AC3E}">
        <p14:creationId xmlns:p14="http://schemas.microsoft.com/office/powerpoint/2010/main" val="1111907926"/>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244869" y="2338046"/>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spc="-1" dirty="0" smtClean="0">
              <a:solidFill>
                <a:srgbClr val="63636E"/>
              </a:solidFill>
            </a:endParaRPr>
          </a:p>
          <a:p>
            <a:pPr>
              <a:lnSpc>
                <a:spcPct val="100000"/>
              </a:lnSpc>
            </a:pPr>
            <a:r>
              <a:rPr lang="cs-CZ" sz="3200" b="1" spc="-1" dirty="0" smtClean="0">
                <a:solidFill>
                  <a:srgbClr val="63636E"/>
                </a:solidFill>
              </a:rPr>
              <a:t>Od </a:t>
            </a:r>
            <a:r>
              <a:rPr lang="cs-CZ" sz="3200" b="1" spc="-1" dirty="0">
                <a:solidFill>
                  <a:srgbClr val="63636E"/>
                </a:solidFill>
              </a:rPr>
              <a:t>cílů na nižších úrovních </a:t>
            </a:r>
            <a:r>
              <a:rPr lang="cs-CZ" sz="3200" spc="-1" dirty="0">
                <a:solidFill>
                  <a:srgbClr val="63636E"/>
                </a:solidFill>
              </a:rPr>
              <a:t>(např. v oblasti kognitivní na úrovni zapamatování, porozumění) </a:t>
            </a:r>
            <a:r>
              <a:rPr lang="cs-CZ" sz="3200" spc="-1" dirty="0" smtClean="0">
                <a:solidFill>
                  <a:srgbClr val="63636E"/>
                </a:solidFill>
              </a:rPr>
              <a:t>směřujeme </a:t>
            </a:r>
            <a:r>
              <a:rPr lang="cs-CZ" sz="3200" spc="-1" dirty="0">
                <a:solidFill>
                  <a:srgbClr val="63636E"/>
                </a:solidFill>
              </a:rPr>
              <a:t>u vybraných žáků </a:t>
            </a:r>
            <a:r>
              <a:rPr lang="cs-CZ" sz="3200" b="1" spc="-1" dirty="0">
                <a:solidFill>
                  <a:srgbClr val="63636E"/>
                </a:solidFill>
              </a:rPr>
              <a:t>k aplikaci a k řešení problémových úloh</a:t>
            </a:r>
            <a:r>
              <a:rPr lang="cs-CZ" sz="3200" spc="-1" dirty="0">
                <a:solidFill>
                  <a:srgbClr val="63636E"/>
                </a:solidFill>
              </a:rPr>
              <a:t>. </a:t>
            </a:r>
            <a:endParaRPr lang="cs-CZ" sz="3200" spc="-1" dirty="0" smtClean="0">
              <a:solidFill>
                <a:srgbClr val="63636E"/>
              </a:solidFill>
            </a:endParaRPr>
          </a:p>
          <a:p>
            <a:pPr>
              <a:lnSpc>
                <a:spcPct val="100000"/>
              </a:lnSpc>
            </a:pPr>
            <a:endParaRPr lang="cs-CZ" sz="3200" spc="-1" dirty="0">
              <a:solidFill>
                <a:srgbClr val="63636E"/>
              </a:solidFill>
            </a:endParaRPr>
          </a:p>
          <a:p>
            <a:pPr>
              <a:lnSpc>
                <a:spcPct val="100000"/>
              </a:lnSpc>
            </a:pPr>
            <a:r>
              <a:rPr lang="cs-CZ" sz="3200" spc="-1" dirty="0" smtClean="0">
                <a:solidFill>
                  <a:srgbClr val="63636E"/>
                </a:solidFill>
              </a:rPr>
              <a:t>Žákům </a:t>
            </a:r>
            <a:r>
              <a:rPr lang="cs-CZ" sz="3200" spc="-1" dirty="0">
                <a:solidFill>
                  <a:srgbClr val="63636E"/>
                </a:solidFill>
              </a:rPr>
              <a:t>učitel jejich diferencované </a:t>
            </a:r>
            <a:r>
              <a:rPr lang="cs-CZ" sz="3200" b="1" spc="-1" dirty="0">
                <a:solidFill>
                  <a:srgbClr val="63636E"/>
                </a:solidFill>
              </a:rPr>
              <a:t>učební cíle sděluje</a:t>
            </a:r>
            <a:r>
              <a:rPr lang="cs-CZ" sz="3200" spc="-1" dirty="0">
                <a:solidFill>
                  <a:srgbClr val="63636E"/>
                </a:solidFill>
              </a:rPr>
              <a:t>. </a:t>
            </a:r>
            <a:endParaRPr lang="cs-CZ" sz="3200" spc="-1" dirty="0" smtClean="0">
              <a:solidFill>
                <a:srgbClr val="63636E"/>
              </a:solidFill>
            </a:endParaRPr>
          </a:p>
          <a:p>
            <a:pPr>
              <a:lnSpc>
                <a:spcPct val="100000"/>
              </a:lnSpc>
            </a:pPr>
            <a:endParaRPr lang="cs-CZ" sz="3200" spc="-1" dirty="0">
              <a:solidFill>
                <a:srgbClr val="63636E"/>
              </a:solidFill>
            </a:endParaRPr>
          </a:p>
          <a:p>
            <a:pPr>
              <a:lnSpc>
                <a:spcPct val="100000"/>
              </a:lnSpc>
            </a:pPr>
            <a:r>
              <a:rPr lang="cs-CZ" sz="3200" spc="-1" dirty="0" smtClean="0">
                <a:solidFill>
                  <a:srgbClr val="63636E"/>
                </a:solidFill>
              </a:rPr>
              <a:t>V </a:t>
            </a:r>
            <a:r>
              <a:rPr lang="cs-CZ" sz="3200" spc="-1" dirty="0">
                <a:solidFill>
                  <a:srgbClr val="63636E"/>
                </a:solidFill>
              </a:rPr>
              <a:t>některých případech dává žákům dokonce na </a:t>
            </a:r>
            <a:r>
              <a:rPr lang="cs-CZ" sz="3200" b="1" spc="-1" dirty="0">
                <a:solidFill>
                  <a:srgbClr val="63636E"/>
                </a:solidFill>
              </a:rPr>
              <a:t>výběr,</a:t>
            </a:r>
            <a:r>
              <a:rPr lang="cs-CZ" sz="3200" spc="-1" dirty="0">
                <a:solidFill>
                  <a:srgbClr val="63636E"/>
                </a:solidFill>
              </a:rPr>
              <a:t> které cíle (na základě svého sebehodnocení) si zvolí. V případě této individuální selekce obtížnosti je žák veden k tomu, aby sám posoudil vlastní schopnosti</a:t>
            </a:r>
            <a:r>
              <a:rPr lang="cs-CZ" sz="3200" spc="-1" dirty="0" smtClean="0">
                <a:solidFill>
                  <a:srgbClr val="63636E"/>
                </a:solidFill>
              </a:rPr>
              <a:t>.</a:t>
            </a:r>
          </a:p>
          <a:p>
            <a:pPr>
              <a:lnSpc>
                <a:spcPct val="100000"/>
              </a:lnSpc>
            </a:pPr>
            <a:endParaRPr lang="cs-CZ" sz="3200" spc="-1" dirty="0">
              <a:solidFill>
                <a:srgbClr val="63636E"/>
              </a:solidFill>
            </a:endParaRPr>
          </a:p>
          <a:p>
            <a:pPr>
              <a:lnSpc>
                <a:spcPct val="100000"/>
              </a:lnSpc>
            </a:pPr>
            <a:r>
              <a:rPr lang="cs-CZ" sz="3200" spc="-1" dirty="0" smtClean="0">
                <a:solidFill>
                  <a:srgbClr val="63636E"/>
                </a:solidFill>
              </a:rPr>
              <a:t>Učitel často pracuje ve třídě </a:t>
            </a:r>
            <a:r>
              <a:rPr lang="cs-CZ" sz="3200" b="1" spc="-1" dirty="0" smtClean="0">
                <a:solidFill>
                  <a:srgbClr val="63636E"/>
                </a:solidFill>
              </a:rPr>
              <a:t>s časovou dotací na řešení úlohy  a počtem úloh</a:t>
            </a:r>
            <a:r>
              <a:rPr lang="cs-CZ" sz="3200" spc="-1" dirty="0" smtClean="0">
                <a:solidFill>
                  <a:srgbClr val="63636E"/>
                </a:solidFill>
              </a:rPr>
              <a:t>.</a:t>
            </a:r>
            <a:endParaRPr lang="cs-CZ" sz="3200" spc="-1" dirty="0">
              <a:solidFill>
                <a:srgbClr val="63636E"/>
              </a:solidFill>
            </a:endParaRPr>
          </a:p>
        </p:txBody>
      </p:sp>
      <p:sp>
        <p:nvSpPr>
          <p:cNvPr id="95" name="TextShape 2"/>
          <p:cNvSpPr txBox="1"/>
          <p:nvPr/>
        </p:nvSpPr>
        <p:spPr>
          <a:xfrm>
            <a:off x="802069" y="369525"/>
            <a:ext cx="16506360" cy="645840"/>
          </a:xfrm>
          <a:prstGeom prst="rect">
            <a:avLst/>
          </a:prstGeom>
          <a:noFill/>
          <a:ln>
            <a:noFill/>
          </a:ln>
        </p:spPr>
        <p:txBody>
          <a:bodyPr lIns="90000" tIns="45000" rIns="90000" bIns="45000"/>
          <a:lstStyle/>
          <a:p>
            <a:pPr>
              <a:lnSpc>
                <a:spcPct val="100000"/>
              </a:lnSpc>
            </a:pPr>
            <a:endParaRPr lang="cs-CZ" sz="4000" b="1" spc="-1" dirty="0">
              <a:solidFill>
                <a:srgbClr val="00B0F0"/>
              </a:solidFill>
              <a:ea typeface="Roboto Condensed"/>
            </a:endParaRPr>
          </a:p>
          <a:p>
            <a:pPr>
              <a:lnSpc>
                <a:spcPct val="100000"/>
              </a:lnSpc>
            </a:pPr>
            <a:r>
              <a:rPr lang="cs-CZ" sz="4000" b="1" spc="-1" dirty="0">
                <a:solidFill>
                  <a:srgbClr val="00B0F0"/>
                </a:solidFill>
                <a:ea typeface="Roboto Condensed"/>
              </a:rPr>
              <a:t>B/ Diferenciace učebních cílů</a:t>
            </a:r>
          </a:p>
        </p:txBody>
      </p:sp>
    </p:spTree>
    <p:extLst>
      <p:ext uri="{BB962C8B-B14F-4D97-AF65-F5344CB8AC3E}">
        <p14:creationId xmlns:p14="http://schemas.microsoft.com/office/powerpoint/2010/main" val="24688957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409760" y="1738440"/>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cs-CZ" sz="3200" b="1" spc="-1" dirty="0" smtClean="0">
                <a:solidFill>
                  <a:srgbClr val="00B0F0"/>
                </a:solidFill>
              </a:rPr>
              <a:t>Tip do praxe</a:t>
            </a:r>
          </a:p>
          <a:p>
            <a:pPr algn="just">
              <a:lnSpc>
                <a:spcPct val="100000"/>
              </a:lnSpc>
            </a:pPr>
            <a:endParaRPr lang="cs-CZ" sz="3200" b="1" spc="-1" dirty="0" smtClean="0">
              <a:solidFill>
                <a:srgbClr val="00B0F0"/>
              </a:solidFil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00B0F0"/>
                </a:solidFill>
                <a:latin typeface="Arial"/>
                <a:ea typeface="Roboto Condensed"/>
              </a:rPr>
              <a:t>B/Diferenciace učebních cílů</a:t>
            </a:r>
            <a:endParaRPr lang="uk-UA" sz="4000" b="0" strike="noStrike" spc="-1" dirty="0">
              <a:solidFill>
                <a:srgbClr val="00B0F0"/>
              </a:solidFill>
              <a:latin typeface="Roboto"/>
            </a:endParaRPr>
          </a:p>
        </p:txBody>
      </p:sp>
      <p:graphicFrame>
        <p:nvGraphicFramePr>
          <p:cNvPr id="2" name="Tabulka 1"/>
          <p:cNvGraphicFramePr>
            <a:graphicFrameLocks noGrp="1"/>
          </p:cNvGraphicFramePr>
          <p:nvPr>
            <p:extLst>
              <p:ext uri="{D42A27DB-BD31-4B8C-83A1-F6EECF244321}">
                <p14:modId xmlns:p14="http://schemas.microsoft.com/office/powerpoint/2010/main" val="4122718804"/>
              </p:ext>
            </p:extLst>
          </p:nvPr>
        </p:nvGraphicFramePr>
        <p:xfrm>
          <a:off x="1664593" y="2413417"/>
          <a:ext cx="12725965" cy="6929436"/>
        </p:xfrm>
        <a:graphic>
          <a:graphicData uri="http://schemas.openxmlformats.org/drawingml/2006/table">
            <a:tbl>
              <a:tblPr/>
              <a:tblGrid>
                <a:gridCol w="6998332">
                  <a:extLst>
                    <a:ext uri="{9D8B030D-6E8A-4147-A177-3AD203B41FA5}">
                      <a16:colId xmlns:a16="http://schemas.microsoft.com/office/drawing/2014/main" val="3959121545"/>
                    </a:ext>
                  </a:extLst>
                </a:gridCol>
                <a:gridCol w="5727633">
                  <a:extLst>
                    <a:ext uri="{9D8B030D-6E8A-4147-A177-3AD203B41FA5}">
                      <a16:colId xmlns:a16="http://schemas.microsoft.com/office/drawing/2014/main" val="1540327587"/>
                    </a:ext>
                  </a:extLst>
                </a:gridCol>
              </a:tblGrid>
              <a:tr h="888958">
                <a:tc>
                  <a:txBody>
                    <a:bodyPr/>
                    <a:lstStyle/>
                    <a:p>
                      <a:r>
                        <a:rPr lang="cs-CZ" sz="3200" b="1" kern="1200" spc="-1" dirty="0">
                          <a:solidFill>
                            <a:srgbClr val="63636E"/>
                          </a:solidFill>
                          <a:latin typeface="+mn-lt"/>
                          <a:ea typeface="+mn-ea"/>
                          <a:cs typeface="+mn-cs"/>
                        </a:rPr>
                        <a:t>Pojmenovaná škála výstupů – dovedností žáka</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cs-CZ" sz="3200" b="1" kern="1200" spc="-1" dirty="0" err="1">
                          <a:solidFill>
                            <a:srgbClr val="63636E"/>
                          </a:solidFill>
                          <a:latin typeface="+mn-lt"/>
                          <a:ea typeface="+mn-ea"/>
                          <a:cs typeface="+mn-cs"/>
                        </a:rPr>
                        <a:t>Bloomova</a:t>
                      </a:r>
                      <a:r>
                        <a:rPr lang="cs-CZ" sz="3200" b="1" kern="1200" spc="-1" dirty="0">
                          <a:solidFill>
                            <a:srgbClr val="63636E"/>
                          </a:solidFill>
                          <a:latin typeface="+mn-lt"/>
                          <a:ea typeface="+mn-ea"/>
                          <a:cs typeface="+mn-cs"/>
                        </a:rPr>
                        <a:t> taxonomie</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729508719"/>
                  </a:ext>
                </a:extLst>
              </a:tr>
              <a:tr h="945925">
                <a:tc>
                  <a:txBody>
                    <a:bodyPr/>
                    <a:lstStyle/>
                    <a:p>
                      <a:r>
                        <a:rPr lang="cs-CZ" sz="3200" kern="1200" spc="-1" dirty="0">
                          <a:solidFill>
                            <a:srgbClr val="63636E"/>
                          </a:solidFill>
                          <a:latin typeface="+mn-lt"/>
                          <a:ea typeface="+mn-ea"/>
                          <a:cs typeface="+mn-cs"/>
                        </a:rPr>
                        <a:t>Zapíše správně zlomek</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tc>
                  <a:txBody>
                    <a:bodyPr/>
                    <a:lstStyle/>
                    <a:p>
                      <a:r>
                        <a:rPr lang="cs-CZ" sz="3200" kern="1200" spc="-1" dirty="0" smtClean="0">
                          <a:solidFill>
                            <a:srgbClr val="63636E"/>
                          </a:solidFill>
                          <a:latin typeface="+mn-lt"/>
                          <a:ea typeface="+mn-ea"/>
                          <a:cs typeface="+mn-cs"/>
                        </a:rPr>
                        <a:t>Znalost/pojmenuje, napíše, přiřadí, doplní, vysvětlí</a:t>
                      </a:r>
                      <a:endParaRPr lang="cs-CZ" sz="3200" kern="1200" spc="-1" dirty="0">
                        <a:solidFill>
                          <a:srgbClr val="63636E"/>
                        </a:solidFill>
                        <a:latin typeface="+mn-lt"/>
                        <a:ea typeface="+mn-ea"/>
                        <a:cs typeface="+mn-cs"/>
                      </a:endParaRP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extLst>
                  <a:ext uri="{0D108BD9-81ED-4DB2-BD59-A6C34878D82A}">
                    <a16:rowId xmlns:a16="http://schemas.microsoft.com/office/drawing/2014/main" val="3239653031"/>
                  </a:ext>
                </a:extLst>
              </a:tr>
              <a:tr h="945925">
                <a:tc>
                  <a:txBody>
                    <a:bodyPr/>
                    <a:lstStyle/>
                    <a:p>
                      <a:r>
                        <a:rPr lang="cs-CZ" sz="3200" kern="1200" spc="-1" dirty="0">
                          <a:solidFill>
                            <a:srgbClr val="63636E"/>
                          </a:solidFill>
                          <a:latin typeface="+mn-lt"/>
                          <a:ea typeface="+mn-ea"/>
                          <a:cs typeface="+mn-cs"/>
                        </a:rPr>
                        <a:t>Znázorní správně zlomek</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tc rowSpan="2">
                  <a:txBody>
                    <a:bodyPr/>
                    <a:lstStyle/>
                    <a:p>
                      <a:r>
                        <a:rPr lang="cs-CZ" sz="3200" kern="1200" spc="-1" dirty="0" smtClean="0">
                          <a:solidFill>
                            <a:srgbClr val="63636E"/>
                          </a:solidFill>
                          <a:latin typeface="+mn-lt"/>
                          <a:ea typeface="+mn-ea"/>
                          <a:cs typeface="+mn-cs"/>
                        </a:rPr>
                        <a:t>Porozumění/objasní, zdůvodní, zkontroluje, opraví, dokáže, zobecní, vysvětlí </a:t>
                      </a:r>
                      <a:r>
                        <a:rPr lang="cs-CZ" sz="3200" kern="1200" spc="-1" dirty="0" err="1" smtClean="0">
                          <a:solidFill>
                            <a:srgbClr val="63636E"/>
                          </a:solidFill>
                          <a:latin typeface="+mn-lt"/>
                          <a:ea typeface="+mn-ea"/>
                          <a:cs typeface="+mn-cs"/>
                        </a:rPr>
                        <a:t>rozdíky</a:t>
                      </a:r>
                      <a:endParaRPr lang="cs-CZ" sz="3200" kern="1200" spc="-1" dirty="0">
                        <a:solidFill>
                          <a:srgbClr val="63636E"/>
                        </a:solidFill>
                        <a:latin typeface="+mn-lt"/>
                        <a:ea typeface="+mn-ea"/>
                        <a:cs typeface="+mn-cs"/>
                      </a:endParaRP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extLst>
                  <a:ext uri="{0D108BD9-81ED-4DB2-BD59-A6C34878D82A}">
                    <a16:rowId xmlns:a16="http://schemas.microsoft.com/office/drawing/2014/main" val="1387740185"/>
                  </a:ext>
                </a:extLst>
              </a:tr>
              <a:tr h="945925">
                <a:tc>
                  <a:txBody>
                    <a:bodyPr/>
                    <a:lstStyle/>
                    <a:p>
                      <a:r>
                        <a:rPr lang="cs-CZ" sz="3200" kern="1200" spc="-1" dirty="0">
                          <a:solidFill>
                            <a:srgbClr val="63636E"/>
                          </a:solidFill>
                          <a:latin typeface="+mn-lt"/>
                          <a:ea typeface="+mn-ea"/>
                          <a:cs typeface="+mn-cs"/>
                        </a:rPr>
                        <a:t>Porovná zlomek se stejným jmenovatelem</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tc vMerge="1">
                  <a:txBody>
                    <a:bodyPr/>
                    <a:lstStyle/>
                    <a:p>
                      <a:endParaRPr lang="cs-CZ" sz="3200" kern="1200" spc="-1" dirty="0">
                        <a:solidFill>
                          <a:srgbClr val="63636E"/>
                        </a:solidFill>
                        <a:latin typeface="+mn-lt"/>
                        <a:ea typeface="+mn-ea"/>
                        <a:cs typeface="+mn-cs"/>
                      </a:endParaRP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extLst>
                  <a:ext uri="{0D108BD9-81ED-4DB2-BD59-A6C34878D82A}">
                    <a16:rowId xmlns:a16="http://schemas.microsoft.com/office/drawing/2014/main" val="269165512"/>
                  </a:ext>
                </a:extLst>
              </a:tr>
              <a:tr h="1369826">
                <a:tc>
                  <a:txBody>
                    <a:bodyPr/>
                    <a:lstStyle/>
                    <a:p>
                      <a:r>
                        <a:rPr lang="cs-CZ" sz="3200" kern="1200" spc="-1" dirty="0">
                          <a:solidFill>
                            <a:srgbClr val="63636E"/>
                          </a:solidFill>
                          <a:latin typeface="+mn-lt"/>
                          <a:ea typeface="+mn-ea"/>
                          <a:cs typeface="+mn-cs"/>
                        </a:rPr>
                        <a:t>Sečte a odečte zlomky se stejným jmenovatelem</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tc>
                  <a:txBody>
                    <a:bodyPr/>
                    <a:lstStyle/>
                    <a:p>
                      <a:r>
                        <a:rPr lang="cs-CZ" sz="3200" kern="1200" spc="-1" dirty="0" smtClean="0">
                          <a:solidFill>
                            <a:srgbClr val="63636E"/>
                          </a:solidFill>
                          <a:latin typeface="+mn-lt"/>
                          <a:ea typeface="+mn-ea"/>
                          <a:cs typeface="+mn-cs"/>
                        </a:rPr>
                        <a:t>Aplikace/ navrhne, naplánuje, prokáže, diskutuje, řeší </a:t>
                      </a:r>
                      <a:endParaRPr lang="cs-CZ" sz="3200" kern="1200" spc="-1" dirty="0">
                        <a:solidFill>
                          <a:srgbClr val="63636E"/>
                        </a:solidFill>
                        <a:latin typeface="+mn-lt"/>
                        <a:ea typeface="+mn-ea"/>
                        <a:cs typeface="+mn-cs"/>
                      </a:endParaRP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extLst>
                  <a:ext uri="{0D108BD9-81ED-4DB2-BD59-A6C34878D82A}">
                    <a16:rowId xmlns:a16="http://schemas.microsoft.com/office/drawing/2014/main" val="1305066130"/>
                  </a:ext>
                </a:extLst>
              </a:tr>
              <a:tr h="522026">
                <a:tc>
                  <a:txBody>
                    <a:bodyPr/>
                    <a:lstStyle/>
                    <a:p>
                      <a:r>
                        <a:rPr lang="cs-CZ" sz="3200" kern="1200" spc="-1">
                          <a:solidFill>
                            <a:srgbClr val="63636E"/>
                          </a:solidFill>
                          <a:latin typeface="+mn-lt"/>
                          <a:ea typeface="+mn-ea"/>
                          <a:cs typeface="+mn-cs"/>
                        </a:rPr>
                        <a:t>Dokončí řadu zlomků</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tc>
                  <a:txBody>
                    <a:bodyPr/>
                    <a:lstStyle/>
                    <a:p>
                      <a:r>
                        <a:rPr lang="cs-CZ" sz="3200" kern="1200" spc="-1" dirty="0" smtClean="0">
                          <a:solidFill>
                            <a:srgbClr val="63636E"/>
                          </a:solidFill>
                          <a:latin typeface="+mn-lt"/>
                          <a:ea typeface="+mn-ea"/>
                          <a:cs typeface="+mn-cs"/>
                        </a:rPr>
                        <a:t>Analýza/ vysvětlí proč, rozliší</a:t>
                      </a:r>
                      <a:endParaRPr lang="cs-CZ" sz="3200" kern="1200" spc="-1" dirty="0">
                        <a:solidFill>
                          <a:srgbClr val="63636E"/>
                        </a:solidFill>
                        <a:latin typeface="+mn-lt"/>
                        <a:ea typeface="+mn-ea"/>
                        <a:cs typeface="+mn-cs"/>
                      </a:endParaRP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extLst>
                  <a:ext uri="{0D108BD9-81ED-4DB2-BD59-A6C34878D82A}">
                    <a16:rowId xmlns:a16="http://schemas.microsoft.com/office/drawing/2014/main" val="1406847390"/>
                  </a:ext>
                </a:extLst>
              </a:tr>
              <a:tr h="945925">
                <a:tc>
                  <a:txBody>
                    <a:bodyPr/>
                    <a:lstStyle/>
                    <a:p>
                      <a:r>
                        <a:rPr lang="cs-CZ" sz="3200" kern="1200" spc="-1">
                          <a:solidFill>
                            <a:srgbClr val="63636E"/>
                          </a:solidFill>
                          <a:latin typeface="+mn-lt"/>
                          <a:ea typeface="+mn-ea"/>
                          <a:cs typeface="+mn-cs"/>
                        </a:rPr>
                        <a:t>Najde zlomek dle stanovených kritérií</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tc>
                  <a:txBody>
                    <a:bodyPr/>
                    <a:lstStyle/>
                    <a:p>
                      <a:r>
                        <a:rPr lang="cs-CZ" sz="3200" kern="1200" spc="-1" dirty="0" smtClean="0">
                          <a:solidFill>
                            <a:srgbClr val="63636E"/>
                          </a:solidFill>
                          <a:latin typeface="+mn-lt"/>
                          <a:ea typeface="+mn-ea"/>
                          <a:cs typeface="+mn-cs"/>
                        </a:rPr>
                        <a:t>Vyhodnocení/provést kritiku</a:t>
                      </a:r>
                      <a:endParaRPr lang="cs-CZ" sz="3200" kern="1200" spc="-1" dirty="0">
                        <a:solidFill>
                          <a:srgbClr val="63636E"/>
                        </a:solidFill>
                        <a:latin typeface="+mn-lt"/>
                        <a:ea typeface="+mn-ea"/>
                        <a:cs typeface="+mn-cs"/>
                      </a:endParaRP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6F6F6"/>
                    </a:solidFill>
                  </a:tcPr>
                </a:tc>
                <a:extLst>
                  <a:ext uri="{0D108BD9-81ED-4DB2-BD59-A6C34878D82A}">
                    <a16:rowId xmlns:a16="http://schemas.microsoft.com/office/drawing/2014/main" val="2420508135"/>
                  </a:ext>
                </a:extLst>
              </a:tr>
            </a:tbl>
          </a:graphicData>
        </a:graphic>
      </p:graphicFrame>
      <p:sp>
        <p:nvSpPr>
          <p:cNvPr id="3" name="Rectangle 1"/>
          <p:cNvSpPr>
            <a:spLocks noChangeArrowheads="1"/>
          </p:cNvSpPr>
          <p:nvPr/>
        </p:nvSpPr>
        <p:spPr bwMode="auto">
          <a:xfrm>
            <a:off x="4898196" y="2854251"/>
            <a:ext cx="3274870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altLang="cs-CZ"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800" b="0" i="0" u="none" strike="noStrike" cap="none" normalizeH="0" baseline="0" dirty="0" smtClean="0">
                <a:ln>
                  <a:noFill/>
                </a:ln>
                <a:solidFill>
                  <a:schemeClr val="tx1"/>
                </a:solidFill>
                <a:effectLst/>
                <a:latin typeface="Arial" panose="020B0604020202020204" pitchFamily="34" charset="0"/>
              </a:rPr>
              <a:t/>
            </a:r>
            <a:br>
              <a:rPr kumimoji="0" lang="cs-CZ" altLang="cs-CZ" sz="1800" b="0" i="0" u="none" strike="noStrike" cap="none" normalizeH="0" baseline="0" dirty="0" smtClean="0">
                <a:ln>
                  <a:noFill/>
                </a:ln>
                <a:solidFill>
                  <a:schemeClr val="tx1"/>
                </a:solidFill>
                <a:effectLst/>
                <a:latin typeface="Arial" panose="020B0604020202020204" pitchFamily="34" charset="0"/>
              </a:rPr>
            </a:br>
            <a:endParaRPr kumimoji="0" lang="cs-CZ" altLang="cs-CZ"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2580507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386000" y="1333706"/>
            <a:ext cx="15620760" cy="815506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r>
              <a:rPr lang="cs-CZ" sz="3200" b="1" spc="-1" dirty="0" smtClean="0">
                <a:solidFill>
                  <a:srgbClr val="00B0F0"/>
                </a:solidFill>
              </a:rPr>
              <a:t>Tip do praxe</a:t>
            </a:r>
            <a:endParaRPr lang="cs-CZ" sz="3200" b="1" spc="-1" dirty="0">
              <a:solidFill>
                <a:srgbClr val="00B0F0"/>
              </a:solidFil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pc="-1" dirty="0">
                <a:solidFill>
                  <a:srgbClr val="00B0F0"/>
                </a:solidFill>
                <a:ea typeface="Roboto Condensed"/>
              </a:rPr>
              <a:t>B/Diferenciace učebních cílů</a:t>
            </a:r>
            <a:endParaRPr lang="uk-UA" sz="4000" spc="-1" dirty="0">
              <a:solidFill>
                <a:srgbClr val="00B0F0"/>
              </a:solidFill>
              <a:latin typeface="Roboto"/>
            </a:endParaRPr>
          </a:p>
        </p:txBody>
      </p:sp>
      <p:graphicFrame>
        <p:nvGraphicFramePr>
          <p:cNvPr id="2" name="Tabulka 1"/>
          <p:cNvGraphicFramePr>
            <a:graphicFrameLocks noGrp="1"/>
          </p:cNvGraphicFramePr>
          <p:nvPr>
            <p:extLst>
              <p:ext uri="{D42A27DB-BD31-4B8C-83A1-F6EECF244321}">
                <p14:modId xmlns:p14="http://schemas.microsoft.com/office/powerpoint/2010/main" val="2066230320"/>
              </p:ext>
            </p:extLst>
          </p:nvPr>
        </p:nvGraphicFramePr>
        <p:xfrm>
          <a:off x="1573966" y="2524050"/>
          <a:ext cx="8844197" cy="6583847"/>
        </p:xfrm>
        <a:graphic>
          <a:graphicData uri="http://schemas.openxmlformats.org/drawingml/2006/table">
            <a:tbl>
              <a:tblPr/>
              <a:tblGrid>
                <a:gridCol w="5569127">
                  <a:extLst>
                    <a:ext uri="{9D8B030D-6E8A-4147-A177-3AD203B41FA5}">
                      <a16:colId xmlns:a16="http://schemas.microsoft.com/office/drawing/2014/main" val="1515159198"/>
                    </a:ext>
                  </a:extLst>
                </a:gridCol>
                <a:gridCol w="3275070">
                  <a:extLst>
                    <a:ext uri="{9D8B030D-6E8A-4147-A177-3AD203B41FA5}">
                      <a16:colId xmlns:a16="http://schemas.microsoft.com/office/drawing/2014/main" val="4025112234"/>
                    </a:ext>
                  </a:extLst>
                </a:gridCol>
              </a:tblGrid>
              <a:tr h="918941">
                <a:tc>
                  <a:txBody>
                    <a:bodyPr/>
                    <a:lstStyle/>
                    <a:p>
                      <a:r>
                        <a:rPr lang="cs-CZ" sz="3200" b="1" dirty="0" smtClean="0">
                          <a:solidFill>
                            <a:schemeClr val="tx1">
                              <a:lumMod val="50000"/>
                              <a:lumOff val="50000"/>
                            </a:schemeClr>
                          </a:solidFill>
                          <a:effectLst/>
                        </a:rPr>
                        <a:t>Pojmenovaná </a:t>
                      </a:r>
                      <a:r>
                        <a:rPr lang="cs-CZ" sz="3200" b="1" dirty="0">
                          <a:solidFill>
                            <a:schemeClr val="tx1">
                              <a:lumMod val="50000"/>
                              <a:lumOff val="50000"/>
                            </a:schemeClr>
                          </a:solidFill>
                          <a:effectLst/>
                        </a:rPr>
                        <a:t>škála výstupů – dovedností žáka</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cs-CZ" sz="3200" b="1" dirty="0">
                          <a:solidFill>
                            <a:schemeClr val="tx1">
                              <a:lumMod val="50000"/>
                              <a:lumOff val="50000"/>
                            </a:schemeClr>
                          </a:solidFill>
                          <a:effectLst/>
                        </a:rPr>
                        <a:t>Splněno dne</a:t>
                      </a:r>
                    </a:p>
                  </a:txBody>
                  <a:tcPr marL="31750" marR="31750" marT="31750" marB="317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517765441"/>
                  </a:ext>
                </a:extLst>
              </a:tr>
              <a:tr h="809469">
                <a:tc>
                  <a:txBody>
                    <a:bodyPr/>
                    <a:lstStyle/>
                    <a:p>
                      <a:r>
                        <a:rPr lang="cs-CZ" sz="3200" dirty="0">
                          <a:solidFill>
                            <a:schemeClr val="tx1">
                              <a:lumMod val="50000"/>
                              <a:lumOff val="50000"/>
                            </a:schemeClr>
                          </a:solidFill>
                          <a:effectLst/>
                        </a:rPr>
                        <a:t>Zapíšeš správně zlomek?</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tc>
                  <a:txBody>
                    <a:bodyPr/>
                    <a:lstStyle/>
                    <a:p>
                      <a:r>
                        <a:rPr lang="cs-CZ" sz="3200">
                          <a:solidFill>
                            <a:schemeClr val="tx1">
                              <a:lumMod val="50000"/>
                              <a:lumOff val="50000"/>
                            </a:schemeClr>
                          </a:solidFill>
                          <a:effectLst/>
                        </a:rPr>
                        <a:t> </a:t>
                      </a:r>
                    </a:p>
                  </a:txBody>
                  <a:tcPr marL="31750" marR="31750" marT="31750" marB="317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extLst>
                  <a:ext uri="{0D108BD9-81ED-4DB2-BD59-A6C34878D82A}">
                    <a16:rowId xmlns:a16="http://schemas.microsoft.com/office/drawing/2014/main" val="3948972350"/>
                  </a:ext>
                </a:extLst>
              </a:tr>
              <a:tr h="809469">
                <a:tc>
                  <a:txBody>
                    <a:bodyPr/>
                    <a:lstStyle/>
                    <a:p>
                      <a:r>
                        <a:rPr lang="cs-CZ" sz="3200" dirty="0">
                          <a:solidFill>
                            <a:schemeClr val="tx1">
                              <a:lumMod val="50000"/>
                              <a:lumOff val="50000"/>
                            </a:schemeClr>
                          </a:solidFill>
                          <a:effectLst/>
                        </a:rPr>
                        <a:t>Znázorníš správně zlomek?</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tc>
                  <a:txBody>
                    <a:bodyPr/>
                    <a:lstStyle/>
                    <a:p>
                      <a:r>
                        <a:rPr lang="cs-CZ" sz="3200">
                          <a:solidFill>
                            <a:schemeClr val="tx1">
                              <a:lumMod val="50000"/>
                              <a:lumOff val="50000"/>
                            </a:schemeClr>
                          </a:solidFill>
                          <a:effectLst/>
                        </a:rPr>
                        <a:t> </a:t>
                      </a:r>
                    </a:p>
                  </a:txBody>
                  <a:tcPr marL="31750" marR="31750" marT="31750" marB="317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extLst>
                  <a:ext uri="{0D108BD9-81ED-4DB2-BD59-A6C34878D82A}">
                    <a16:rowId xmlns:a16="http://schemas.microsoft.com/office/drawing/2014/main" val="2572502145"/>
                  </a:ext>
                </a:extLst>
              </a:tr>
              <a:tr h="809469">
                <a:tc>
                  <a:txBody>
                    <a:bodyPr/>
                    <a:lstStyle/>
                    <a:p>
                      <a:r>
                        <a:rPr lang="cs-CZ" sz="3200" dirty="0">
                          <a:solidFill>
                            <a:schemeClr val="tx1">
                              <a:lumMod val="50000"/>
                              <a:lumOff val="50000"/>
                            </a:schemeClr>
                          </a:solidFill>
                          <a:effectLst/>
                        </a:rPr>
                        <a:t>Porovnáš zlomek se stejným jmenovatelem?</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tc>
                  <a:txBody>
                    <a:bodyPr/>
                    <a:lstStyle/>
                    <a:p>
                      <a:r>
                        <a:rPr lang="cs-CZ" sz="3200">
                          <a:solidFill>
                            <a:schemeClr val="tx1">
                              <a:lumMod val="50000"/>
                              <a:lumOff val="50000"/>
                            </a:schemeClr>
                          </a:solidFill>
                          <a:effectLst/>
                        </a:rPr>
                        <a:t> </a:t>
                      </a:r>
                    </a:p>
                  </a:txBody>
                  <a:tcPr marL="31750" marR="31750" marT="31750" marB="317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extLst>
                  <a:ext uri="{0D108BD9-81ED-4DB2-BD59-A6C34878D82A}">
                    <a16:rowId xmlns:a16="http://schemas.microsoft.com/office/drawing/2014/main" val="2093657536"/>
                  </a:ext>
                </a:extLst>
              </a:tr>
              <a:tr h="809469">
                <a:tc>
                  <a:txBody>
                    <a:bodyPr/>
                    <a:lstStyle/>
                    <a:p>
                      <a:r>
                        <a:rPr lang="cs-CZ" sz="3200" dirty="0">
                          <a:solidFill>
                            <a:schemeClr val="tx1">
                              <a:lumMod val="50000"/>
                              <a:lumOff val="50000"/>
                            </a:schemeClr>
                          </a:solidFill>
                          <a:effectLst/>
                        </a:rPr>
                        <a:t>Sečteš a odečteš zlomky se stejným jmenovatelem?</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tc>
                  <a:txBody>
                    <a:bodyPr/>
                    <a:lstStyle/>
                    <a:p>
                      <a:r>
                        <a:rPr lang="cs-CZ" sz="3200" dirty="0">
                          <a:solidFill>
                            <a:schemeClr val="tx1">
                              <a:lumMod val="50000"/>
                              <a:lumOff val="50000"/>
                            </a:schemeClr>
                          </a:solidFill>
                          <a:effectLst/>
                        </a:rPr>
                        <a:t> </a:t>
                      </a:r>
                    </a:p>
                  </a:txBody>
                  <a:tcPr marL="31750" marR="31750" marT="31750" marB="317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extLst>
                  <a:ext uri="{0D108BD9-81ED-4DB2-BD59-A6C34878D82A}">
                    <a16:rowId xmlns:a16="http://schemas.microsoft.com/office/drawing/2014/main" val="1201033905"/>
                  </a:ext>
                </a:extLst>
              </a:tr>
              <a:tr h="809469">
                <a:tc>
                  <a:txBody>
                    <a:bodyPr/>
                    <a:lstStyle/>
                    <a:p>
                      <a:r>
                        <a:rPr lang="cs-CZ" sz="3200">
                          <a:solidFill>
                            <a:schemeClr val="tx1">
                              <a:lumMod val="50000"/>
                              <a:lumOff val="50000"/>
                            </a:schemeClr>
                          </a:solidFill>
                          <a:effectLst/>
                        </a:rPr>
                        <a:t>Dokončíš řadu zlomků?</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tc>
                  <a:txBody>
                    <a:bodyPr/>
                    <a:lstStyle/>
                    <a:p>
                      <a:r>
                        <a:rPr lang="cs-CZ" sz="3200" dirty="0">
                          <a:solidFill>
                            <a:schemeClr val="tx1">
                              <a:lumMod val="50000"/>
                              <a:lumOff val="50000"/>
                            </a:schemeClr>
                          </a:solidFill>
                          <a:effectLst/>
                        </a:rPr>
                        <a:t> </a:t>
                      </a:r>
                    </a:p>
                  </a:txBody>
                  <a:tcPr marL="31750" marR="31750" marT="31750" marB="317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extLst>
                  <a:ext uri="{0D108BD9-81ED-4DB2-BD59-A6C34878D82A}">
                    <a16:rowId xmlns:a16="http://schemas.microsoft.com/office/drawing/2014/main" val="3501892064"/>
                  </a:ext>
                </a:extLst>
              </a:tr>
              <a:tr h="809469">
                <a:tc>
                  <a:txBody>
                    <a:bodyPr/>
                    <a:lstStyle/>
                    <a:p>
                      <a:r>
                        <a:rPr lang="cs-CZ" sz="3200" dirty="0">
                          <a:solidFill>
                            <a:schemeClr val="tx1">
                              <a:lumMod val="50000"/>
                              <a:lumOff val="50000"/>
                            </a:schemeClr>
                          </a:solidFill>
                          <a:effectLst/>
                        </a:rPr>
                        <a:t>Najdeš zlomek dle stanovených kritérií?</a:t>
                      </a:r>
                    </a:p>
                  </a:txBody>
                  <a:tcPr marL="31750" marR="31750" marT="31750" marB="3175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tc>
                  <a:txBody>
                    <a:bodyPr/>
                    <a:lstStyle/>
                    <a:p>
                      <a:r>
                        <a:rPr lang="cs-CZ" sz="3200" dirty="0">
                          <a:solidFill>
                            <a:schemeClr val="tx1">
                              <a:lumMod val="50000"/>
                              <a:lumOff val="50000"/>
                            </a:schemeClr>
                          </a:solidFill>
                          <a:effectLst/>
                        </a:rPr>
                        <a:t> </a:t>
                      </a:r>
                    </a:p>
                  </a:txBody>
                  <a:tcPr marL="31750" marR="31750" marT="31750" marB="3175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6F6F6"/>
                    </a:solidFill>
                  </a:tcPr>
                </a:tc>
                <a:extLst>
                  <a:ext uri="{0D108BD9-81ED-4DB2-BD59-A6C34878D82A}">
                    <a16:rowId xmlns:a16="http://schemas.microsoft.com/office/drawing/2014/main" val="3649594575"/>
                  </a:ext>
                </a:extLst>
              </a:tr>
            </a:tbl>
          </a:graphicData>
        </a:graphic>
      </p:graphicFrame>
    </p:spTree>
    <p:extLst>
      <p:ext uri="{BB962C8B-B14F-4D97-AF65-F5344CB8AC3E}">
        <p14:creationId xmlns:p14="http://schemas.microsoft.com/office/powerpoint/2010/main" val="2663466740"/>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409760" y="1738440"/>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cs-CZ" sz="3200" b="1" spc="-1" dirty="0" smtClean="0">
                <a:solidFill>
                  <a:srgbClr val="00B0F0"/>
                </a:solidFill>
              </a:rPr>
              <a:t>Tip do praxe</a:t>
            </a:r>
          </a:p>
          <a:p>
            <a:pPr marL="457200" indent="-457200" algn="just">
              <a:lnSpc>
                <a:spcPct val="100000"/>
              </a:lnSpc>
              <a:buFont typeface="Wingdings" panose="05000000000000000000" pitchFamily="2" charset="2"/>
              <a:buChar char="ü"/>
            </a:pPr>
            <a:r>
              <a:rPr lang="cs-CZ" sz="3200" b="1" spc="-1" dirty="0" smtClean="0">
                <a:solidFill>
                  <a:srgbClr val="63636E"/>
                </a:solidFill>
              </a:rPr>
              <a:t>Při žákově vlastním výběru </a:t>
            </a:r>
            <a:r>
              <a:rPr lang="cs-CZ" sz="3200" b="1" spc="-1" dirty="0">
                <a:solidFill>
                  <a:srgbClr val="63636E"/>
                </a:solidFill>
              </a:rPr>
              <a:t>obtížnosti úlohy </a:t>
            </a:r>
            <a:r>
              <a:rPr lang="cs-CZ" sz="3200" spc="-1" dirty="0">
                <a:solidFill>
                  <a:srgbClr val="63636E"/>
                </a:solidFill>
              </a:rPr>
              <a:t>z několika variant </a:t>
            </a:r>
            <a:r>
              <a:rPr lang="cs-CZ" sz="3200" spc="-1" dirty="0" smtClean="0">
                <a:solidFill>
                  <a:srgbClr val="63636E"/>
                </a:solidFill>
              </a:rPr>
              <a:t>je využívaná </a:t>
            </a:r>
            <a:r>
              <a:rPr lang="cs-CZ" sz="3200" b="1" spc="-1" dirty="0" smtClean="0">
                <a:solidFill>
                  <a:srgbClr val="63636E"/>
                </a:solidFill>
              </a:rPr>
              <a:t>„</a:t>
            </a:r>
            <a:r>
              <a:rPr lang="cs-CZ" sz="3200" b="1" spc="-1" dirty="0">
                <a:solidFill>
                  <a:srgbClr val="63636E"/>
                </a:solidFill>
              </a:rPr>
              <a:t>obálková metoda</a:t>
            </a:r>
            <a:r>
              <a:rPr lang="cs-CZ" sz="3200" spc="-1" dirty="0">
                <a:solidFill>
                  <a:srgbClr val="63636E"/>
                </a:solidFill>
              </a:rPr>
              <a:t>“, kdy učitel žákům předává </a:t>
            </a:r>
            <a:r>
              <a:rPr lang="cs-CZ" sz="3200" spc="-1" dirty="0" smtClean="0">
                <a:solidFill>
                  <a:srgbClr val="63636E"/>
                </a:solidFill>
              </a:rPr>
              <a:t>žákům obálky </a:t>
            </a:r>
            <a:r>
              <a:rPr lang="cs-CZ" sz="3200" spc="-1" dirty="0">
                <a:solidFill>
                  <a:srgbClr val="63636E"/>
                </a:solidFill>
              </a:rPr>
              <a:t>s úlohami. </a:t>
            </a:r>
            <a:r>
              <a:rPr lang="cs-CZ" sz="3200" spc="-1" dirty="0" smtClean="0">
                <a:solidFill>
                  <a:srgbClr val="63636E"/>
                </a:solidFill>
              </a:rPr>
              <a:t>Úlohy, </a:t>
            </a:r>
            <a:r>
              <a:rPr lang="cs-CZ" sz="3200" spc="-1" dirty="0">
                <a:solidFill>
                  <a:srgbClr val="63636E"/>
                </a:solidFill>
              </a:rPr>
              <a:t>které žák nezvládá, mění učitel za jiné. </a:t>
            </a:r>
            <a:endParaRPr lang="cs-CZ" sz="3200" spc="-1" dirty="0" smtClean="0">
              <a:solidFill>
                <a:srgbClr val="63636E"/>
              </a:solidFill>
            </a:endParaRPr>
          </a:p>
          <a:p>
            <a:pPr marL="457200" indent="-457200" algn="just">
              <a:lnSpc>
                <a:spcPct val="100000"/>
              </a:lnSpc>
              <a:buFont typeface="Wingdings" panose="05000000000000000000" pitchFamily="2" charset="2"/>
              <a:buChar char="ü"/>
            </a:pPr>
            <a:endParaRPr lang="cs-CZ" sz="3200" spc="-1" dirty="0" smtClean="0">
              <a:solidFill>
                <a:srgbClr val="63636E"/>
              </a:solidFill>
            </a:endParaRPr>
          </a:p>
          <a:p>
            <a:pPr marL="457200" indent="-457200" algn="just">
              <a:lnSpc>
                <a:spcPct val="100000"/>
              </a:lnSpc>
              <a:buFont typeface="Wingdings" panose="05000000000000000000" pitchFamily="2" charset="2"/>
              <a:buChar char="ü"/>
            </a:pPr>
            <a:r>
              <a:rPr lang="cs-CZ" sz="3200" spc="-1" dirty="0" smtClean="0">
                <a:solidFill>
                  <a:srgbClr val="63636E"/>
                </a:solidFill>
              </a:rPr>
              <a:t>Při </a:t>
            </a:r>
            <a:r>
              <a:rPr lang="cs-CZ" sz="3200" spc="-1" dirty="0">
                <a:solidFill>
                  <a:srgbClr val="63636E"/>
                </a:solidFill>
              </a:rPr>
              <a:t>„</a:t>
            </a:r>
            <a:r>
              <a:rPr lang="cs-CZ" sz="3200" b="1" spc="-1" dirty="0">
                <a:solidFill>
                  <a:srgbClr val="63636E"/>
                </a:solidFill>
              </a:rPr>
              <a:t>diferenciační cvičení na stanovištích“ </a:t>
            </a:r>
            <a:r>
              <a:rPr lang="cs-CZ" sz="3200" spc="-1" dirty="0">
                <a:solidFill>
                  <a:srgbClr val="63636E"/>
                </a:solidFill>
              </a:rPr>
              <a:t>si žáci vybírají individuálně úlohy podle zájmu a obtížnosti. Metodu cvičení na stanovištích je možné realizovat i ve skupině. O výběru obtížnosti úloh pro jeho jednotlivé členy potom může rozhodovat i tým. </a:t>
            </a:r>
          </a:p>
          <a:p>
            <a:pPr marL="457200" indent="-457200" algn="just">
              <a:lnSpc>
                <a:spcPct val="100000"/>
              </a:lnSpc>
              <a:buFont typeface="Wingdings" panose="05000000000000000000" pitchFamily="2" charset="2"/>
              <a:buChar char="ü"/>
            </a:pPr>
            <a:endParaRPr lang="cs-CZ" sz="3200" spc="-1" dirty="0" smtClean="0">
              <a:solidFill>
                <a:srgbClr val="63636E"/>
              </a:solidFill>
            </a:endParaRPr>
          </a:p>
          <a:p>
            <a:pPr marL="457200" indent="-457200" algn="just">
              <a:lnSpc>
                <a:spcPct val="100000"/>
              </a:lnSpc>
              <a:buFont typeface="Wingdings" panose="05000000000000000000" pitchFamily="2" charset="2"/>
              <a:buChar char="ü"/>
            </a:pPr>
            <a:r>
              <a:rPr lang="cs-CZ" sz="3200" b="1" spc="-1" dirty="0" smtClean="0">
                <a:solidFill>
                  <a:srgbClr val="63636E"/>
                </a:solidFill>
              </a:rPr>
              <a:t>„Vyber </a:t>
            </a:r>
            <a:r>
              <a:rPr lang="cs-CZ" sz="3200" b="1" spc="-1" dirty="0">
                <a:solidFill>
                  <a:srgbClr val="63636E"/>
                </a:solidFill>
              </a:rPr>
              <a:t>si obtížnost“</a:t>
            </a:r>
            <a:r>
              <a:rPr lang="cs-CZ" sz="3200" spc="-1" dirty="0">
                <a:solidFill>
                  <a:srgbClr val="63636E"/>
                </a:solidFill>
              </a:rPr>
              <a:t> </a:t>
            </a:r>
            <a:r>
              <a:rPr lang="cs-CZ" sz="3200" spc="-1" dirty="0" smtClean="0">
                <a:solidFill>
                  <a:srgbClr val="63636E"/>
                </a:solidFill>
              </a:rPr>
              <a:t>– učitel </a:t>
            </a:r>
            <a:r>
              <a:rPr lang="cs-CZ" sz="3200" spc="-1" dirty="0">
                <a:solidFill>
                  <a:srgbClr val="63636E"/>
                </a:solidFill>
              </a:rPr>
              <a:t>rozdá týmům úlohy s označenou obtížností a každý žák řeší úlohy s obtížností, kterou si sám zvolí. Týmu se počítají správná řešení bez ohledu na jejich náročnost. </a:t>
            </a:r>
            <a:r>
              <a:rPr lang="cs-CZ" sz="3200" spc="-1" dirty="0" smtClean="0">
                <a:solidFill>
                  <a:srgbClr val="63636E"/>
                </a:solidFill>
              </a:rPr>
              <a:t>Složení </a:t>
            </a:r>
            <a:r>
              <a:rPr lang="cs-CZ" sz="3200" spc="-1" dirty="0">
                <a:solidFill>
                  <a:srgbClr val="63636E"/>
                </a:solidFill>
              </a:rPr>
              <a:t>týmu, a tedy i zájem o jednotlivé obtížnosti, může učitel svým rozhodnutím ovlivnit</a:t>
            </a:r>
            <a:r>
              <a:rPr lang="cs-CZ" sz="3200" spc="-1" dirty="0" smtClean="0">
                <a:solidFill>
                  <a:srgbClr val="63636E"/>
                </a:solidFill>
              </a:rPr>
              <a:t>.</a:t>
            </a:r>
          </a:p>
          <a:p>
            <a:pPr algn="just">
              <a:lnSpc>
                <a:spcPct val="100000"/>
              </a:lnSpc>
            </a:pPr>
            <a:r>
              <a:rPr lang="cs-CZ" sz="3200" dirty="0">
                <a:hlinkClick r:id="rId3"/>
              </a:rPr>
              <a:t>https://</a:t>
            </a:r>
            <a:r>
              <a:rPr lang="cs-CZ" sz="3200" dirty="0" smtClean="0">
                <a:hlinkClick r:id="rId3"/>
              </a:rPr>
              <a:t>wiki.rvp.cz/Knihovna/1.Pedagogick%C3%BD_lexikon/B/Bloomova_taxonomie</a:t>
            </a:r>
            <a:endParaRPr lang="cs-CZ" sz="3200" dirty="0" smtClean="0"/>
          </a:p>
          <a:p>
            <a:pPr algn="just">
              <a:lnSpc>
                <a:spcPct val="100000"/>
              </a:lnSpc>
            </a:pPr>
            <a:r>
              <a:rPr lang="cs-CZ" sz="3200" dirty="0">
                <a:hlinkClick r:id="rId4"/>
              </a:rPr>
              <a:t>https://clanky.rvp.cz/clanek/c/Z/21887/model-hodnoceni-ve-smysluplne-skole.html/</a:t>
            </a:r>
            <a:endParaRPr lang="cs-CZ" sz="3200" b="0" strike="noStrike" spc="-1" dirty="0">
              <a:latin typeface="Aria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00B0F0"/>
                </a:solidFill>
                <a:latin typeface="Arial"/>
                <a:ea typeface="Roboto Condensed"/>
              </a:rPr>
              <a:t>B/Diferenciace učebních cílů</a:t>
            </a:r>
            <a:endParaRPr lang="uk-UA" sz="4000" b="0" strike="noStrike" spc="-1" dirty="0">
              <a:solidFill>
                <a:srgbClr val="00B0F0"/>
              </a:solidFill>
              <a:latin typeface="Roboto"/>
            </a:endParaRPr>
          </a:p>
        </p:txBody>
      </p:sp>
    </p:spTree>
    <p:extLst>
      <p:ext uri="{BB962C8B-B14F-4D97-AF65-F5344CB8AC3E}">
        <p14:creationId xmlns:p14="http://schemas.microsoft.com/office/powerpoint/2010/main" val="4156300662"/>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409760" y="1738440"/>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endParaRPr lang="cs-CZ" sz="3200" b="1" spc="-1" dirty="0">
              <a:solidFill>
                <a:srgbClr val="00B0F0"/>
              </a:solidFill>
            </a:endParaRPr>
          </a:p>
          <a:p>
            <a:pPr>
              <a:lnSpc>
                <a:spcPct val="100000"/>
              </a:lnSpc>
            </a:pPr>
            <a:r>
              <a:rPr lang="cs-CZ" sz="3200" spc="-1" dirty="0" smtClean="0">
                <a:solidFill>
                  <a:srgbClr val="63636E"/>
                </a:solidFill>
              </a:rPr>
              <a:t>Učitel žákům sděluje (diskutuje s nimi) </a:t>
            </a:r>
            <a:r>
              <a:rPr lang="cs-CZ" sz="3200" b="1" spc="-1" dirty="0" smtClean="0">
                <a:solidFill>
                  <a:srgbClr val="63636E"/>
                </a:solidFill>
              </a:rPr>
              <a:t>nastavení kritérií hodnocení</a:t>
            </a:r>
            <a:r>
              <a:rPr lang="cs-CZ" sz="3200" spc="-1" dirty="0" smtClean="0">
                <a:solidFill>
                  <a:srgbClr val="63636E"/>
                </a:solidFill>
              </a:rPr>
              <a:t>, která ale nejsou zaměřená pouze na výkon (např. kritérium spolupráce v týmu, vyjednávání, pečlivá práce se zdroji, soustavné řešení opakujícího se úkolu). </a:t>
            </a:r>
          </a:p>
          <a:p>
            <a:pPr>
              <a:lnSpc>
                <a:spcPct val="100000"/>
              </a:lnSpc>
            </a:pPr>
            <a:endParaRPr lang="cs-CZ" sz="3200" spc="-1" dirty="0">
              <a:solidFill>
                <a:srgbClr val="63636E"/>
              </a:solidFill>
            </a:endParaRPr>
          </a:p>
          <a:p>
            <a:pPr>
              <a:lnSpc>
                <a:spcPct val="100000"/>
              </a:lnSpc>
            </a:pPr>
            <a:r>
              <a:rPr lang="cs-CZ" sz="3200" spc="-1" dirty="0" smtClean="0">
                <a:solidFill>
                  <a:srgbClr val="63636E"/>
                </a:solidFill>
              </a:rPr>
              <a:t>Stanovení rozmanitých kritérií je nezbytné k tomu, aby každý žák (při školní práci) mohl v průběhu výuky </a:t>
            </a:r>
            <a:r>
              <a:rPr lang="cs-CZ" sz="3200" b="1" spc="-1" dirty="0" smtClean="0">
                <a:solidFill>
                  <a:srgbClr val="63636E"/>
                </a:solidFill>
              </a:rPr>
              <a:t>zažít ze strany pedagoga pozitivní zpětnou vazbu</a:t>
            </a:r>
            <a:r>
              <a:rPr lang="cs-CZ" sz="3200" spc="-1" dirty="0" smtClean="0">
                <a:solidFill>
                  <a:srgbClr val="63636E"/>
                </a:solidFill>
              </a:rPr>
              <a:t>.</a:t>
            </a:r>
          </a:p>
          <a:p>
            <a:pPr>
              <a:lnSpc>
                <a:spcPct val="100000"/>
              </a:lnSpc>
            </a:pPr>
            <a:endParaRPr lang="cs-CZ" sz="3200" spc="-1" dirty="0">
              <a:solidFill>
                <a:srgbClr val="63636E"/>
              </a:solidFill>
            </a:endParaRPr>
          </a:p>
          <a:p>
            <a:pPr>
              <a:lnSpc>
                <a:spcPct val="100000"/>
              </a:lnSpc>
            </a:pPr>
            <a:r>
              <a:rPr lang="cs-CZ" sz="3200" spc="-1" dirty="0" smtClean="0">
                <a:solidFill>
                  <a:srgbClr val="63636E"/>
                </a:solidFill>
              </a:rPr>
              <a:t>Vhodné je ponechat prostor </a:t>
            </a:r>
            <a:r>
              <a:rPr lang="cs-CZ" sz="3200" b="1" spc="-1" dirty="0" smtClean="0">
                <a:solidFill>
                  <a:srgbClr val="63636E"/>
                </a:solidFill>
              </a:rPr>
              <a:t>pro sebehodnocení žáka</a:t>
            </a:r>
            <a:r>
              <a:rPr lang="cs-CZ" sz="3200" spc="-1" dirty="0" smtClean="0">
                <a:solidFill>
                  <a:srgbClr val="63636E"/>
                </a:solidFill>
              </a:rPr>
              <a:t>. Osvědčuje se pracovat s mapou učebního pokroku, knihou cílů nebo sebehodnotícím formulářem</a:t>
            </a:r>
          </a:p>
          <a:p>
            <a:pPr>
              <a:lnSpc>
                <a:spcPct val="100000"/>
              </a:lnSpc>
            </a:pPr>
            <a:endParaRPr lang="cs-CZ" sz="3200" spc="-1" dirty="0" smtClean="0">
              <a:solidFill>
                <a:srgbClr val="63636E"/>
              </a:solidFill>
            </a:endParaRPr>
          </a:p>
          <a:p>
            <a:pPr>
              <a:lnSpc>
                <a:spcPct val="100000"/>
              </a:lnSpc>
            </a:pPr>
            <a:r>
              <a:rPr lang="cs-CZ" sz="3200" spc="-1" dirty="0" smtClean="0">
                <a:solidFill>
                  <a:srgbClr val="63636E"/>
                </a:solidFill>
              </a:rPr>
              <a:t>Více zde </a:t>
            </a:r>
            <a:r>
              <a:rPr lang="cs-CZ" sz="3200" dirty="0">
                <a:hlinkClick r:id="rId3"/>
              </a:rPr>
              <a:t>https://digifolio.rvp.cz/view/view.php?id=11163</a:t>
            </a:r>
            <a:endParaRPr lang="cs-CZ" sz="3200" spc="-1" dirty="0">
              <a:solidFill>
                <a:srgbClr val="63636E"/>
              </a:solidFil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pc="-1" dirty="0" smtClean="0">
                <a:solidFill>
                  <a:srgbClr val="00B0F0"/>
                </a:solidFill>
              </a:rPr>
              <a:t>C/Hodnocení </a:t>
            </a:r>
            <a:r>
              <a:rPr lang="cs-CZ" sz="4000" b="1" spc="-1" dirty="0">
                <a:solidFill>
                  <a:srgbClr val="00B0F0"/>
                </a:solidFill>
              </a:rPr>
              <a:t>žáků, které není založené pouze na </a:t>
            </a:r>
            <a:r>
              <a:rPr lang="cs-CZ" sz="4000" b="1" spc="-1" dirty="0" smtClean="0">
                <a:solidFill>
                  <a:srgbClr val="00B0F0"/>
                </a:solidFill>
              </a:rPr>
              <a:t>výkonu</a:t>
            </a:r>
            <a:endParaRPr lang="cs-CZ" sz="4000" b="1" spc="-1" dirty="0">
              <a:solidFill>
                <a:srgbClr val="00B0F0"/>
              </a:solidFill>
            </a:endParaRPr>
          </a:p>
        </p:txBody>
      </p:sp>
    </p:spTree>
    <p:extLst>
      <p:ext uri="{BB962C8B-B14F-4D97-AF65-F5344CB8AC3E}">
        <p14:creationId xmlns:p14="http://schemas.microsoft.com/office/powerpoint/2010/main" val="1729765953"/>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4" name="CustomShape 1"/>
          <p:cNvSpPr/>
          <p:nvPr/>
        </p:nvSpPr>
        <p:spPr>
          <a:xfrm>
            <a:off x="1409760" y="1738440"/>
            <a:ext cx="15620760" cy="1199632"/>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r>
              <a:rPr lang="cs-CZ" sz="3200" b="1" spc="-1" dirty="0" smtClean="0">
                <a:solidFill>
                  <a:srgbClr val="00B0F0"/>
                </a:solidFill>
              </a:rPr>
              <a:t>Tip do praxe</a:t>
            </a: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pc="-1" dirty="0" smtClean="0">
                <a:solidFill>
                  <a:srgbClr val="00B0F0"/>
                </a:solidFill>
              </a:rPr>
              <a:t>C/Hodnocení </a:t>
            </a:r>
            <a:r>
              <a:rPr lang="cs-CZ" sz="4000" b="1" spc="-1" dirty="0">
                <a:solidFill>
                  <a:srgbClr val="00B0F0"/>
                </a:solidFill>
              </a:rPr>
              <a:t>žáků, které není založené pouze na výkonu</a:t>
            </a:r>
          </a:p>
          <a:p>
            <a:pPr>
              <a:lnSpc>
                <a:spcPct val="100000"/>
              </a:lnSpc>
            </a:pPr>
            <a:endParaRPr lang="cs-CZ" sz="4000" b="1" spc="-1" dirty="0">
              <a:solidFill>
                <a:srgbClr val="00B0F0"/>
              </a:solidFill>
            </a:endParaRPr>
          </a:p>
        </p:txBody>
      </p:sp>
      <p:sp>
        <p:nvSpPr>
          <p:cNvPr id="4" name="Obdélník 3"/>
          <p:cNvSpPr/>
          <p:nvPr/>
        </p:nvSpPr>
        <p:spPr>
          <a:xfrm>
            <a:off x="1409760" y="2938072"/>
            <a:ext cx="16233663" cy="6494085"/>
          </a:xfrm>
          <a:prstGeom prst="rect">
            <a:avLst/>
          </a:prstGeom>
        </p:spPr>
        <p:txBody>
          <a:bodyPr wrap="square">
            <a:spAutoFit/>
          </a:bodyPr>
          <a:lstStyle/>
          <a:p>
            <a:pPr algn="just"/>
            <a:r>
              <a:rPr lang="cs-CZ" sz="3200" b="1" dirty="0" smtClean="0">
                <a:solidFill>
                  <a:srgbClr val="000000"/>
                </a:solidFill>
                <a:latin typeface="Arial" panose="020B0604020202020204" pitchFamily="34" charset="0"/>
              </a:rPr>
              <a:t>Kritéria hodnocení klíčových kompetencí</a:t>
            </a:r>
          </a:p>
          <a:p>
            <a:pPr algn="just"/>
            <a:r>
              <a:rPr lang="cs-CZ" sz="3200" dirty="0" smtClean="0">
                <a:solidFill>
                  <a:srgbClr val="000000"/>
                </a:solidFill>
                <a:latin typeface="Arial" panose="020B0604020202020204" pitchFamily="34" charset="0"/>
              </a:rPr>
              <a:t>Žák pracuje </a:t>
            </a:r>
            <a:r>
              <a:rPr lang="cs-CZ" sz="3200" dirty="0">
                <a:solidFill>
                  <a:srgbClr val="000000"/>
                </a:solidFill>
                <a:latin typeface="Arial" panose="020B0604020202020204" pitchFamily="34" charset="0"/>
              </a:rPr>
              <a:t>samostatně, prokazuje iniciativu, dokončí práci ve stanoveném čase, řídí se instrukcemi a pokyny, setrvá v práci i při potížích, pečlivě prezentuje práci, vyhledává a třídí informace apod.</a:t>
            </a:r>
          </a:p>
          <a:p>
            <a:pPr algn="just"/>
            <a:endParaRPr lang="cs-CZ" sz="3200" dirty="0">
              <a:solidFill>
                <a:srgbClr val="000000"/>
              </a:solidFill>
              <a:latin typeface="Arial" panose="020B0604020202020204" pitchFamily="34" charset="0"/>
            </a:endParaRPr>
          </a:p>
          <a:p>
            <a:pPr algn="just"/>
            <a:r>
              <a:rPr lang="cs-CZ" sz="3200" b="1" dirty="0">
                <a:solidFill>
                  <a:srgbClr val="000000"/>
                </a:solidFill>
                <a:latin typeface="Arial" panose="020B0604020202020204" pitchFamily="34" charset="0"/>
              </a:rPr>
              <a:t>Splnění kritéria </a:t>
            </a:r>
            <a:r>
              <a:rPr lang="cs-CZ" sz="3200" dirty="0">
                <a:solidFill>
                  <a:srgbClr val="000000"/>
                </a:solidFill>
                <a:latin typeface="Arial" panose="020B0604020202020204" pitchFamily="34" charset="0"/>
              </a:rPr>
              <a:t>si učitel jednoduše zaznačí do tabulky: </a:t>
            </a:r>
            <a:endParaRPr lang="cs-CZ" sz="3200" dirty="0" smtClean="0">
              <a:solidFill>
                <a:srgbClr val="000000"/>
              </a:solidFill>
              <a:latin typeface="Arial" panose="020B0604020202020204" pitchFamily="34" charset="0"/>
            </a:endParaRPr>
          </a:p>
          <a:p>
            <a:pPr algn="just"/>
            <a:r>
              <a:rPr lang="cs-CZ" sz="3200" dirty="0" smtClean="0">
                <a:solidFill>
                  <a:srgbClr val="000000"/>
                </a:solidFill>
                <a:latin typeface="Arial" panose="020B0604020202020204" pitchFamily="34" charset="0"/>
              </a:rPr>
              <a:t>výborně </a:t>
            </a:r>
            <a:r>
              <a:rPr lang="cs-CZ" sz="3200" dirty="0">
                <a:solidFill>
                  <a:srgbClr val="000000"/>
                </a:solidFill>
                <a:latin typeface="Arial" panose="020B0604020202020204" pitchFamily="34" charset="0"/>
              </a:rPr>
              <a:t>dovede…; dovede…; někdy dovede…; potřebuje zlepšit… apod.</a:t>
            </a:r>
          </a:p>
          <a:p>
            <a:pPr algn="just"/>
            <a:endParaRPr lang="cs-CZ" sz="3200" dirty="0">
              <a:solidFill>
                <a:srgbClr val="000000"/>
              </a:solidFill>
              <a:latin typeface="Arial" panose="020B0604020202020204" pitchFamily="34" charset="0"/>
            </a:endParaRPr>
          </a:p>
          <a:p>
            <a:pPr algn="just"/>
            <a:r>
              <a:rPr lang="cs-CZ" sz="3200" b="1" dirty="0">
                <a:solidFill>
                  <a:srgbClr val="000000"/>
                </a:solidFill>
                <a:latin typeface="Arial" panose="020B0604020202020204" pitchFamily="34" charset="0"/>
              </a:rPr>
              <a:t>Výsledek pozorování učitel </a:t>
            </a:r>
            <a:r>
              <a:rPr lang="cs-CZ" sz="3200" b="1" dirty="0" smtClean="0">
                <a:solidFill>
                  <a:srgbClr val="000000"/>
                </a:solidFill>
                <a:latin typeface="Arial" panose="020B0604020202020204" pitchFamily="34" charset="0"/>
              </a:rPr>
              <a:t>ohodnotí</a:t>
            </a:r>
            <a:r>
              <a:rPr lang="cs-CZ" sz="3200" b="1" dirty="0">
                <a:solidFill>
                  <a:srgbClr val="000000"/>
                </a:solidFill>
                <a:latin typeface="Arial" panose="020B0604020202020204" pitchFamily="34" charset="0"/>
              </a:rPr>
              <a:t>,</a:t>
            </a:r>
            <a:r>
              <a:rPr lang="cs-CZ" sz="3200" dirty="0">
                <a:solidFill>
                  <a:srgbClr val="000000"/>
                </a:solidFill>
                <a:latin typeface="Arial" panose="020B0604020202020204" pitchFamily="34" charset="0"/>
              </a:rPr>
              <a:t> např</a:t>
            </a:r>
            <a:r>
              <a:rPr lang="cs-CZ" sz="3200" dirty="0" smtClean="0">
                <a:solidFill>
                  <a:srgbClr val="000000"/>
                </a:solidFill>
                <a:latin typeface="Arial" panose="020B0604020202020204" pitchFamily="34" charset="0"/>
              </a:rPr>
              <a:t>.: Výtečně </a:t>
            </a:r>
            <a:r>
              <a:rPr lang="cs-CZ" sz="3200" dirty="0">
                <a:solidFill>
                  <a:srgbClr val="000000"/>
                </a:solidFill>
                <a:latin typeface="Arial" panose="020B0604020202020204" pitchFamily="34" charset="0"/>
              </a:rPr>
              <a:t>prezentuješ svou práci</a:t>
            </a:r>
            <a:r>
              <a:rPr lang="cs-CZ" sz="3200" dirty="0" smtClean="0">
                <a:solidFill>
                  <a:srgbClr val="000000"/>
                </a:solidFill>
                <a:latin typeface="Arial" panose="020B0604020202020204" pitchFamily="34" charset="0"/>
              </a:rPr>
              <a:t>. Práce </a:t>
            </a:r>
            <a:r>
              <a:rPr lang="cs-CZ" sz="3200" dirty="0">
                <a:solidFill>
                  <a:srgbClr val="000000"/>
                </a:solidFill>
                <a:latin typeface="Arial" panose="020B0604020202020204" pitchFamily="34" charset="0"/>
              </a:rPr>
              <a:t>dokončíš a odevzdáváš většinou v stanoveném čase</a:t>
            </a:r>
            <a:r>
              <a:rPr lang="cs-CZ" sz="3200" dirty="0" smtClean="0">
                <a:solidFill>
                  <a:srgbClr val="000000"/>
                </a:solidFill>
                <a:latin typeface="Arial" panose="020B0604020202020204" pitchFamily="34" charset="0"/>
              </a:rPr>
              <a:t>. Při </a:t>
            </a:r>
            <a:r>
              <a:rPr lang="cs-CZ" sz="3200" dirty="0">
                <a:solidFill>
                  <a:srgbClr val="000000"/>
                </a:solidFill>
                <a:latin typeface="Arial" panose="020B0604020202020204" pitchFamily="34" charset="0"/>
              </a:rPr>
              <a:t>práci někdy projevuješ snahu a zájem</a:t>
            </a:r>
            <a:r>
              <a:rPr lang="cs-CZ" sz="3200" dirty="0" smtClean="0">
                <a:solidFill>
                  <a:srgbClr val="000000"/>
                </a:solidFill>
                <a:latin typeface="Arial" panose="020B0604020202020204" pitchFamily="34" charset="0"/>
              </a:rPr>
              <a:t>. Pracuješ </a:t>
            </a:r>
            <a:r>
              <a:rPr lang="cs-CZ" sz="3200" dirty="0">
                <a:solidFill>
                  <a:srgbClr val="000000"/>
                </a:solidFill>
                <a:latin typeface="Arial" panose="020B0604020202020204" pitchFamily="34" charset="0"/>
              </a:rPr>
              <a:t>samostatně a s nadšením, pomohlo by ti, kdybys pracoval trpělivě, i když se objeví potíže</a:t>
            </a:r>
            <a:r>
              <a:rPr lang="cs-CZ" sz="3200" dirty="0" smtClean="0">
                <a:solidFill>
                  <a:srgbClr val="000000"/>
                </a:solidFill>
                <a:latin typeface="Arial" panose="020B0604020202020204" pitchFamily="34" charset="0"/>
              </a:rPr>
              <a:t>.</a:t>
            </a:r>
          </a:p>
          <a:p>
            <a:pPr algn="just"/>
            <a:r>
              <a:rPr lang="cs-CZ" sz="3200" dirty="0">
                <a:hlinkClick r:id="rId3"/>
              </a:rPr>
              <a:t>https://clanky.rvp.cz/clanek/s/Z/18357/SLOVNI-HODNOCENI-NA-1-STUPNI-ZS.html/</a:t>
            </a:r>
            <a:endParaRPr lang="cs-CZ" sz="3200" i="0"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180870954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02970" y="4162842"/>
            <a:ext cx="15944850" cy="5016758"/>
          </a:xfrm>
          <a:prstGeom prst="rect">
            <a:avLst/>
          </a:prstGeom>
          <a:noFill/>
        </p:spPr>
        <p:txBody>
          <a:bodyPr wrap="square" rtlCol="0">
            <a:spAutoFit/>
          </a:bodyPr>
          <a:lstStyle/>
          <a:p>
            <a:pPr lvl="0" algn="ctr" defTabSz="1371600">
              <a:defRPr/>
            </a:pPr>
            <a:r>
              <a:rPr lang="cs-CZ" sz="8000" b="1" dirty="0" smtClean="0">
                <a:latin typeface="Arial" panose="020B0604020202020204" pitchFamily="34" charset="0"/>
                <a:ea typeface="Cambria" panose="02040503050406030204" pitchFamily="18" charset="0"/>
                <a:cs typeface="Arial" panose="020B0604020202020204" pitchFamily="34" charset="0"/>
              </a:rPr>
              <a:t>Individualizace a diferenciace </a:t>
            </a:r>
          </a:p>
          <a:p>
            <a:pPr lvl="0" algn="ctr" defTabSz="1371600">
              <a:defRPr/>
            </a:pPr>
            <a:r>
              <a:rPr lang="cs-CZ" sz="8000" b="1" dirty="0" smtClean="0">
                <a:latin typeface="Arial" panose="020B0604020202020204" pitchFamily="34" charset="0"/>
                <a:ea typeface="Cambria" panose="02040503050406030204" pitchFamily="18" charset="0"/>
                <a:cs typeface="Arial" panose="020B0604020202020204" pitchFamily="34" charset="0"/>
              </a:rPr>
              <a:t>ve vzdělávání</a:t>
            </a:r>
            <a:endParaRPr lang="cs-CZ" sz="4000" b="1" dirty="0" smtClean="0">
              <a:solidFill>
                <a:srgbClr val="2BC3E1"/>
              </a:solidFill>
              <a:latin typeface="Arial" panose="020B0604020202020204" pitchFamily="34" charset="0"/>
              <a:ea typeface="Cambria" panose="02040503050406030204" pitchFamily="18" charset="0"/>
              <a:cs typeface="Arial" panose="020B0604020202020204" pitchFamily="34" charset="0"/>
            </a:endParaRPr>
          </a:p>
          <a:p>
            <a:pPr lvl="0" algn="ctr" defTabSz="1371600">
              <a:defRPr/>
            </a:pPr>
            <a:endParaRPr lang="cs-CZ" sz="4000" b="1" dirty="0" smtClean="0">
              <a:solidFill>
                <a:srgbClr val="2BC3E1"/>
              </a:solidFill>
              <a:latin typeface="Arial" panose="020B0604020202020204" pitchFamily="34" charset="0"/>
              <a:ea typeface="Cambria" panose="02040503050406030204" pitchFamily="18" charset="0"/>
              <a:cs typeface="Arial" panose="020B0604020202020204" pitchFamily="34" charset="0"/>
            </a:endParaRPr>
          </a:p>
          <a:p>
            <a:pPr lvl="0" algn="ctr" defTabSz="1371600">
              <a:defRPr/>
            </a:pPr>
            <a:endParaRPr lang="cs-CZ" sz="4000" b="1" dirty="0">
              <a:solidFill>
                <a:srgbClr val="2BC3E1"/>
              </a:solidFill>
              <a:latin typeface="Arial" panose="020B0604020202020204" pitchFamily="34" charset="0"/>
              <a:ea typeface="Cambria" panose="02040503050406030204" pitchFamily="18" charset="0"/>
              <a:cs typeface="Arial" panose="020B0604020202020204" pitchFamily="34" charset="0"/>
            </a:endParaRPr>
          </a:p>
          <a:p>
            <a:pPr lvl="0" algn="ctr" defTabSz="1371600">
              <a:defRPr/>
            </a:pPr>
            <a:endParaRPr lang="cs-CZ" sz="4000" b="1" dirty="0" smtClean="0">
              <a:solidFill>
                <a:srgbClr val="2BC3E1"/>
              </a:solidFill>
              <a:latin typeface="Arial" panose="020B0604020202020204" pitchFamily="34" charset="0"/>
              <a:ea typeface="Cambria" panose="02040503050406030204" pitchFamily="18" charset="0"/>
              <a:cs typeface="Arial" panose="020B0604020202020204" pitchFamily="34" charset="0"/>
            </a:endParaRPr>
          </a:p>
          <a:p>
            <a:pPr lvl="0" algn="ctr" defTabSz="1371600">
              <a:defRPr/>
            </a:pPr>
            <a:r>
              <a:rPr lang="cs-CZ" sz="4000" b="1" dirty="0" smtClean="0">
                <a:solidFill>
                  <a:srgbClr val="2BC3E1"/>
                </a:solidFill>
                <a:latin typeface="Arial" panose="020B0604020202020204" pitchFamily="34" charset="0"/>
                <a:ea typeface="Cambria" panose="02040503050406030204" pitchFamily="18" charset="0"/>
                <a:cs typeface="Arial" panose="020B0604020202020204" pitchFamily="34" charset="0"/>
              </a:rPr>
              <a:t>PhDr. Renata Votavová</a:t>
            </a:r>
          </a:p>
        </p:txBody>
      </p:sp>
      <p:grpSp>
        <p:nvGrpSpPr>
          <p:cNvPr id="4" name="Group 3"/>
          <p:cNvGrpSpPr/>
          <p:nvPr/>
        </p:nvGrpSpPr>
        <p:grpSpPr>
          <a:xfrm>
            <a:off x="902970" y="4162842"/>
            <a:ext cx="685800" cy="685800"/>
            <a:chOff x="6324600" y="4114799"/>
            <a:chExt cx="685800" cy="685800"/>
          </a:xfrm>
        </p:grpSpPr>
        <p:cxnSp>
          <p:nvCxnSpPr>
            <p:cNvPr id="6" name="Straight Connector 5"/>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rot="10800000">
            <a:off x="15475471" y="5809732"/>
            <a:ext cx="685800" cy="685800"/>
            <a:chOff x="6324600" y="4114799"/>
            <a:chExt cx="685800" cy="685800"/>
          </a:xfrm>
        </p:grpSpPr>
        <p:cxnSp>
          <p:nvCxnSpPr>
            <p:cNvPr id="9" name="Straight Connector 8"/>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sp>
        <p:nvSpPr>
          <p:cNvPr id="11" name="Rectangle 2"/>
          <p:cNvSpPr txBox="1">
            <a:spLocks noChangeArrowheads="1"/>
          </p:cNvSpPr>
          <p:nvPr/>
        </p:nvSpPr>
        <p:spPr>
          <a:xfrm>
            <a:off x="4790606" y="8726149"/>
            <a:ext cx="8218488" cy="1223962"/>
          </a:xfrm>
          <a:prstGeom prst="rect">
            <a:avLst/>
          </a:prstGeom>
        </p:spPr>
        <p:txBody>
          <a:bodyPr/>
          <a:lst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a:lstStyle>
          <a:p>
            <a:pPr marL="342900" marR="0" lvl="0" indent="-319088" algn="ctr" defTabSz="1371600" rtl="0" eaLnBrk="1" fontAlgn="auto" latinLnBrk="0" hangingPunct="1">
              <a:lnSpc>
                <a:spcPct val="90000"/>
              </a:lnSpc>
              <a:spcBef>
                <a:spcPts val="1500"/>
              </a:spcBef>
              <a:spcAft>
                <a:spcPts val="0"/>
              </a:spcAft>
              <a:buClrTx/>
              <a:buSz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cs-CZ" altLang="cs-CZ" sz="4400" b="0" i="0" u="none" strike="noStrike" kern="1200" cap="none" spc="0" normalizeH="0" baseline="0" noProof="0" dirty="0" smtClean="0">
              <a:ln>
                <a:noFill/>
              </a:ln>
              <a:solidFill>
                <a:srgbClr val="00B0F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1876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8" name="CustomShape 1"/>
          <p:cNvSpPr/>
          <p:nvPr/>
        </p:nvSpPr>
        <p:spPr>
          <a:xfrm>
            <a:off x="1386000" y="1450080"/>
            <a:ext cx="15620760" cy="20394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cs-CZ" sz="3200" spc="-1" dirty="0" smtClean="0">
                <a:solidFill>
                  <a:srgbClr val="63636E"/>
                </a:solidFill>
                <a:hlinkClick r:id="rId3"/>
              </a:rPr>
              <a:t>https</a:t>
            </a:r>
            <a:r>
              <a:rPr lang="cs-CZ" sz="3200" spc="-1" dirty="0">
                <a:solidFill>
                  <a:srgbClr val="63636E"/>
                </a:solidFill>
                <a:hlinkClick r:id="rId3"/>
              </a:rPr>
              <a:t>://</a:t>
            </a:r>
            <a:r>
              <a:rPr lang="cs-CZ" sz="3200" spc="-1" dirty="0" smtClean="0">
                <a:solidFill>
                  <a:srgbClr val="63636E"/>
                </a:solidFill>
                <a:hlinkClick r:id="rId3"/>
              </a:rPr>
              <a:t>digifolio.rvp.cz/view/view.php?id=10466</a:t>
            </a:r>
            <a:endParaRPr lang="cs-CZ" sz="3200" spc="-1" dirty="0" smtClean="0">
              <a:solidFill>
                <a:srgbClr val="63636E"/>
              </a:solidFill>
            </a:endParaRPr>
          </a:p>
          <a:p>
            <a:pPr marL="457200" indent="-457200">
              <a:lnSpc>
                <a:spcPct val="100000"/>
              </a:lnSpc>
              <a:buFont typeface="Arial" panose="020B0604020202020204" pitchFamily="34" charset="0"/>
              <a:buChar char="•"/>
            </a:pPr>
            <a:endParaRPr lang="cs-CZ" sz="3200" b="0" strike="noStrike" spc="-1" dirty="0" smtClean="0">
              <a:solidFill>
                <a:srgbClr val="63636E"/>
              </a:solidFill>
              <a:latin typeface="Arial"/>
            </a:endParaRPr>
          </a:p>
          <a:p>
            <a:pPr marL="457200" indent="-457200">
              <a:lnSpc>
                <a:spcPct val="100000"/>
              </a:lnSpc>
              <a:buFont typeface="Arial" panose="020B0604020202020204" pitchFamily="34" charset="0"/>
              <a:buChar char="•"/>
            </a:pPr>
            <a:endParaRPr lang="cs-CZ" sz="3200" spc="-1" dirty="0">
              <a:solidFill>
                <a:srgbClr val="63636E"/>
              </a:solidFill>
              <a:latin typeface="Arial"/>
            </a:endParaRPr>
          </a:p>
          <a:p>
            <a:pPr marL="457200" indent="-457200">
              <a:lnSpc>
                <a:spcPct val="100000"/>
              </a:lnSpc>
              <a:buFont typeface="Arial" panose="020B0604020202020204" pitchFamily="34" charset="0"/>
              <a:buChar char="•"/>
            </a:pPr>
            <a:r>
              <a:rPr lang="cs-CZ" sz="3200" b="0" strike="noStrike" spc="-1" dirty="0" smtClean="0">
                <a:solidFill>
                  <a:srgbClr val="63636E"/>
                </a:solidFill>
                <a:latin typeface="Arial"/>
              </a:rPr>
              <a:t>Výukové metody/pedagogické postupy/ </a:t>
            </a:r>
            <a:r>
              <a:rPr lang="cs-CZ" sz="3200" b="0" i="1" strike="noStrike" spc="-1" dirty="0" smtClean="0">
                <a:solidFill>
                  <a:srgbClr val="63636E"/>
                </a:solidFill>
                <a:latin typeface="Arial"/>
              </a:rPr>
              <a:t>příklad pohybové metody výuky</a:t>
            </a:r>
          </a:p>
          <a:p>
            <a:pPr>
              <a:lnSpc>
                <a:spcPct val="100000"/>
              </a:lnSpc>
            </a:pPr>
            <a:r>
              <a:rPr lang="cs-CZ" sz="3200" i="1" spc="-1" dirty="0" smtClean="0">
                <a:solidFill>
                  <a:srgbClr val="63636E"/>
                </a:solidFill>
              </a:rPr>
              <a:t>   </a:t>
            </a:r>
            <a:r>
              <a:rPr lang="cs-CZ" sz="3200" i="1" spc="-1" dirty="0" smtClean="0">
                <a:solidFill>
                  <a:srgbClr val="63636E"/>
                </a:solidFill>
                <a:hlinkClick r:id="rId4"/>
              </a:rPr>
              <a:t>https</a:t>
            </a:r>
            <a:r>
              <a:rPr lang="cs-CZ" sz="3200" i="1" spc="-1" dirty="0">
                <a:solidFill>
                  <a:srgbClr val="63636E"/>
                </a:solidFill>
                <a:hlinkClick r:id="rId4"/>
              </a:rPr>
              <a:t>://</a:t>
            </a:r>
            <a:r>
              <a:rPr lang="cs-CZ" sz="3200" i="1" spc="-1" dirty="0" smtClean="0">
                <a:solidFill>
                  <a:srgbClr val="63636E"/>
                </a:solidFill>
                <a:hlinkClick r:id="rId4"/>
              </a:rPr>
              <a:t>www.youtube.com/watch?v=bYARhiD6ORc</a:t>
            </a:r>
            <a:endParaRPr lang="cs-CZ" sz="3200" i="1" spc="-1" dirty="0" smtClean="0">
              <a:solidFill>
                <a:srgbClr val="63636E"/>
              </a:solidFill>
            </a:endParaRPr>
          </a:p>
          <a:p>
            <a:pPr marL="457200" indent="-457200">
              <a:lnSpc>
                <a:spcPct val="100000"/>
              </a:lnSpc>
              <a:buFont typeface="Arial" panose="020B0604020202020204" pitchFamily="34" charset="0"/>
              <a:buChar char="•"/>
            </a:pPr>
            <a:r>
              <a:rPr lang="cs-CZ" sz="3200" spc="-1" dirty="0" smtClean="0">
                <a:solidFill>
                  <a:srgbClr val="63636E"/>
                </a:solidFill>
                <a:latin typeface="Arial"/>
              </a:rPr>
              <a:t>Organizace výuky / </a:t>
            </a:r>
            <a:r>
              <a:rPr lang="cs-CZ" sz="3200" i="1" spc="-1" dirty="0" smtClean="0">
                <a:solidFill>
                  <a:srgbClr val="63636E"/>
                </a:solidFill>
                <a:latin typeface="Arial"/>
              </a:rPr>
              <a:t>příklad práce v ICT učebně</a:t>
            </a:r>
          </a:p>
          <a:p>
            <a:pPr>
              <a:lnSpc>
                <a:spcPct val="100000"/>
              </a:lnSpc>
            </a:pPr>
            <a:r>
              <a:rPr lang="cs-CZ" sz="3200" i="1" spc="-1" dirty="0" smtClean="0">
                <a:solidFill>
                  <a:srgbClr val="63636E"/>
                </a:solidFill>
              </a:rPr>
              <a:t>    </a:t>
            </a:r>
            <a:r>
              <a:rPr lang="cs-CZ" sz="3200" i="1" spc="-1" dirty="0" smtClean="0">
                <a:solidFill>
                  <a:srgbClr val="63636E"/>
                </a:solidFill>
                <a:hlinkClick r:id="rId5"/>
              </a:rPr>
              <a:t>https</a:t>
            </a:r>
            <a:r>
              <a:rPr lang="cs-CZ" sz="3200" i="1" spc="-1" dirty="0">
                <a:solidFill>
                  <a:srgbClr val="63636E"/>
                </a:solidFill>
                <a:hlinkClick r:id="rId5"/>
              </a:rPr>
              <a:t>://</a:t>
            </a:r>
            <a:r>
              <a:rPr lang="cs-CZ" sz="3200" i="1" spc="-1" dirty="0" smtClean="0">
                <a:solidFill>
                  <a:srgbClr val="63636E"/>
                </a:solidFill>
                <a:hlinkClick r:id="rId5"/>
              </a:rPr>
              <a:t>www.youtube.com/watch?v=MD7bHVsst9s</a:t>
            </a:r>
            <a:endParaRPr lang="cs-CZ" sz="3200" i="1" spc="-1" dirty="0" smtClean="0">
              <a:solidFill>
                <a:srgbClr val="63636E"/>
              </a:solidFill>
            </a:endParaRPr>
          </a:p>
          <a:p>
            <a:pPr marL="457200" indent="-457200">
              <a:lnSpc>
                <a:spcPct val="100000"/>
              </a:lnSpc>
              <a:buFont typeface="Arial" panose="020B0604020202020204" pitchFamily="34" charset="0"/>
              <a:buChar char="•"/>
            </a:pPr>
            <a:r>
              <a:rPr lang="cs-CZ" sz="3200" spc="-1" dirty="0" smtClean="0">
                <a:solidFill>
                  <a:srgbClr val="63636E"/>
                </a:solidFill>
                <a:latin typeface="Arial"/>
              </a:rPr>
              <a:t>Úpravy </a:t>
            </a:r>
            <a:r>
              <a:rPr lang="cs-CZ" sz="3200" spc="-1" dirty="0">
                <a:solidFill>
                  <a:srgbClr val="63636E"/>
                </a:solidFill>
                <a:latin typeface="Arial"/>
              </a:rPr>
              <a:t>obsahu vzdělávání; Úprava očekávaných výstupů vzdělávání</a:t>
            </a:r>
          </a:p>
          <a:p>
            <a:pPr marL="457200" indent="-457200">
              <a:buFont typeface="Arial" panose="020B0604020202020204" pitchFamily="34" charset="0"/>
              <a:buChar char="•"/>
            </a:pPr>
            <a:r>
              <a:rPr lang="cs-CZ" sz="3200" spc="-1" dirty="0" smtClean="0">
                <a:solidFill>
                  <a:srgbClr val="63636E"/>
                </a:solidFill>
                <a:latin typeface="Arial"/>
              </a:rPr>
              <a:t>Způsob </a:t>
            </a:r>
            <a:r>
              <a:rPr lang="cs-CZ" sz="3200" spc="-1" dirty="0">
                <a:solidFill>
                  <a:srgbClr val="63636E"/>
                </a:solidFill>
                <a:latin typeface="Arial"/>
              </a:rPr>
              <a:t>zadávání a plnění </a:t>
            </a:r>
            <a:r>
              <a:rPr lang="cs-CZ" sz="3200" spc="-1" dirty="0" smtClean="0">
                <a:solidFill>
                  <a:srgbClr val="63636E"/>
                </a:solidFill>
                <a:latin typeface="Arial"/>
              </a:rPr>
              <a:t>úkolů / </a:t>
            </a:r>
            <a:r>
              <a:rPr lang="cs-CZ" sz="3200" i="1" spc="-1" dirty="0" smtClean="0">
                <a:solidFill>
                  <a:srgbClr val="63636E"/>
                </a:solidFill>
                <a:latin typeface="Arial"/>
              </a:rPr>
              <a:t>příklad sebekontrola v průběhu procesu učení</a:t>
            </a:r>
          </a:p>
          <a:p>
            <a:r>
              <a:rPr lang="cs-CZ" sz="3200" i="1" spc="-1" dirty="0" smtClean="0">
                <a:solidFill>
                  <a:srgbClr val="63636E"/>
                </a:solidFill>
              </a:rPr>
              <a:t>    </a:t>
            </a:r>
            <a:r>
              <a:rPr lang="cs-CZ" sz="3200" i="1" spc="-1" dirty="0" smtClean="0">
                <a:solidFill>
                  <a:srgbClr val="63636E"/>
                </a:solidFill>
                <a:hlinkClick r:id="rId6"/>
              </a:rPr>
              <a:t>https</a:t>
            </a:r>
            <a:r>
              <a:rPr lang="cs-CZ" sz="3200" i="1" spc="-1" dirty="0">
                <a:solidFill>
                  <a:srgbClr val="63636E"/>
                </a:solidFill>
                <a:hlinkClick r:id="rId6"/>
              </a:rPr>
              <a:t>://</a:t>
            </a:r>
            <a:r>
              <a:rPr lang="cs-CZ" sz="3200" i="1" spc="-1" dirty="0" smtClean="0">
                <a:solidFill>
                  <a:srgbClr val="63636E"/>
                </a:solidFill>
                <a:hlinkClick r:id="rId6"/>
              </a:rPr>
              <a:t>www.youtube.com/watch?v=xfuH0h-Lmu0</a:t>
            </a:r>
            <a:endParaRPr lang="cs-CZ" sz="3200" i="1" spc="-1" dirty="0" smtClean="0">
              <a:solidFill>
                <a:srgbClr val="63636E"/>
              </a:solidFill>
            </a:endParaRPr>
          </a:p>
          <a:p>
            <a:pPr marL="457200" indent="-457200">
              <a:buFont typeface="Arial" panose="020B0604020202020204" pitchFamily="34" charset="0"/>
              <a:buChar char="•"/>
            </a:pPr>
            <a:r>
              <a:rPr lang="cs-CZ" sz="3200" spc="-1" dirty="0" smtClean="0">
                <a:solidFill>
                  <a:srgbClr val="63636E"/>
                </a:solidFill>
                <a:latin typeface="Arial"/>
              </a:rPr>
              <a:t>Způsob </a:t>
            </a:r>
            <a:r>
              <a:rPr lang="cs-CZ" sz="3200" spc="-1" dirty="0">
                <a:solidFill>
                  <a:srgbClr val="63636E"/>
                </a:solidFill>
                <a:latin typeface="Arial"/>
              </a:rPr>
              <a:t>ověřování vědomostí a dovedností</a:t>
            </a:r>
          </a:p>
          <a:p>
            <a:pPr marL="457200" indent="-457200">
              <a:buFont typeface="Arial" panose="020B0604020202020204" pitchFamily="34" charset="0"/>
              <a:buChar char="•"/>
            </a:pPr>
            <a:r>
              <a:rPr lang="cs-CZ" sz="3200" spc="-1" dirty="0" smtClean="0">
                <a:solidFill>
                  <a:srgbClr val="63636E"/>
                </a:solidFill>
                <a:latin typeface="Arial"/>
              </a:rPr>
              <a:t>Hodnocení žáka / </a:t>
            </a:r>
            <a:r>
              <a:rPr lang="cs-CZ" sz="3200" i="1" spc="-1" dirty="0" smtClean="0">
                <a:solidFill>
                  <a:srgbClr val="63636E"/>
                </a:solidFill>
                <a:latin typeface="Arial"/>
              </a:rPr>
              <a:t>příklad hodnocení skupinové práce učitelem</a:t>
            </a:r>
          </a:p>
          <a:p>
            <a:r>
              <a:rPr lang="cs-CZ" sz="3200" i="1" spc="-1" dirty="0" smtClean="0">
                <a:solidFill>
                  <a:srgbClr val="63636E"/>
                </a:solidFill>
              </a:rPr>
              <a:t>    </a:t>
            </a:r>
            <a:r>
              <a:rPr lang="cs-CZ" sz="3200" i="1" spc="-1" dirty="0" smtClean="0">
                <a:solidFill>
                  <a:srgbClr val="63636E"/>
                </a:solidFill>
                <a:hlinkClick r:id="rId7"/>
              </a:rPr>
              <a:t>https://www.youtube.com/watch?v=4Geu5o_mKhg</a:t>
            </a:r>
            <a:endParaRPr lang="cs-CZ" sz="3200" i="1" spc="-1" dirty="0" smtClean="0">
              <a:solidFill>
                <a:srgbClr val="63636E"/>
              </a:solidFill>
            </a:endParaRPr>
          </a:p>
          <a:p>
            <a:pPr marL="457200" indent="-457200">
              <a:buFont typeface="Arial" panose="020B0604020202020204" pitchFamily="34" charset="0"/>
              <a:buChar char="•"/>
            </a:pPr>
            <a:r>
              <a:rPr lang="cs-CZ" sz="3200" spc="-1" dirty="0" smtClean="0">
                <a:solidFill>
                  <a:srgbClr val="63636E"/>
                </a:solidFill>
                <a:latin typeface="Arial"/>
              </a:rPr>
              <a:t>Pomůcky </a:t>
            </a:r>
            <a:r>
              <a:rPr lang="cs-CZ" sz="3200" spc="-1" dirty="0">
                <a:solidFill>
                  <a:srgbClr val="63636E"/>
                </a:solidFill>
                <a:latin typeface="Arial"/>
              </a:rPr>
              <a:t>a učební materiály</a:t>
            </a:r>
          </a:p>
          <a:p>
            <a:pPr marL="457200" indent="-457200">
              <a:buFont typeface="Arial" panose="020B0604020202020204" pitchFamily="34" charset="0"/>
              <a:buChar char="•"/>
            </a:pPr>
            <a:r>
              <a:rPr lang="cs-CZ" sz="3200" spc="-1" dirty="0" smtClean="0">
                <a:solidFill>
                  <a:srgbClr val="63636E"/>
                </a:solidFill>
                <a:latin typeface="Arial"/>
              </a:rPr>
              <a:t>Šablony, příklady </a:t>
            </a:r>
            <a:r>
              <a:rPr lang="cs-CZ" sz="3200" spc="-1" dirty="0">
                <a:solidFill>
                  <a:srgbClr val="63636E"/>
                </a:solidFill>
                <a:latin typeface="Arial"/>
              </a:rPr>
              <a:t>ke </a:t>
            </a:r>
            <a:r>
              <a:rPr lang="cs-CZ" sz="3200" spc="-1" dirty="0" smtClean="0">
                <a:solidFill>
                  <a:srgbClr val="63636E"/>
                </a:solidFill>
                <a:latin typeface="Arial"/>
              </a:rPr>
              <a:t>stažení, vyhodnocení IVP</a:t>
            </a:r>
          </a:p>
        </p:txBody>
      </p:sp>
      <p:sp>
        <p:nvSpPr>
          <p:cNvPr id="99"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00B0F0"/>
                </a:solidFill>
                <a:latin typeface="Arial"/>
                <a:ea typeface="Roboto Condensed"/>
              </a:rPr>
              <a:t>Pomůžeme vám se sestavením IVP</a:t>
            </a:r>
            <a:endParaRPr lang="uk-UA" sz="4000" b="0" strike="noStrike" spc="-1" dirty="0">
              <a:solidFill>
                <a:srgbClr val="00B0F0"/>
              </a:solidFill>
              <a:latin typeface="Roboto"/>
            </a:endParaRPr>
          </a:p>
        </p:txBody>
      </p:sp>
    </p:spTree>
    <p:extLst>
      <p:ext uri="{BB962C8B-B14F-4D97-AF65-F5344CB8AC3E}">
        <p14:creationId xmlns:p14="http://schemas.microsoft.com/office/powerpoint/2010/main" val="2919217991"/>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CustomShape 1"/>
          <p:cNvSpPr/>
          <p:nvPr/>
        </p:nvSpPr>
        <p:spPr>
          <a:xfrm>
            <a:off x="1409760" y="1738440"/>
            <a:ext cx="15620760" cy="4476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cs-CZ" sz="3200" spc="-1" dirty="0" smtClean="0">
                <a:solidFill>
                  <a:srgbClr val="63636E"/>
                </a:solidFill>
              </a:rPr>
              <a:t>ČAPEK</a:t>
            </a:r>
            <a:r>
              <a:rPr lang="cs-CZ" sz="3200" spc="-1" dirty="0">
                <a:solidFill>
                  <a:srgbClr val="63636E"/>
                </a:solidFill>
              </a:rPr>
              <a:t>, Robert. Moderní didaktika. Praha: </a:t>
            </a:r>
            <a:r>
              <a:rPr lang="cs-CZ" sz="3200" spc="-1" dirty="0" err="1">
                <a:solidFill>
                  <a:srgbClr val="63636E"/>
                </a:solidFill>
              </a:rPr>
              <a:t>Grada</a:t>
            </a:r>
            <a:r>
              <a:rPr lang="cs-CZ" sz="3200" spc="-1" dirty="0">
                <a:solidFill>
                  <a:srgbClr val="63636E"/>
                </a:solidFill>
              </a:rPr>
              <a:t> </a:t>
            </a:r>
            <a:r>
              <a:rPr lang="cs-CZ" sz="3200" spc="-1" dirty="0" err="1">
                <a:solidFill>
                  <a:srgbClr val="63636E"/>
                </a:solidFill>
              </a:rPr>
              <a:t>Publishing</a:t>
            </a:r>
            <a:r>
              <a:rPr lang="cs-CZ" sz="3200" spc="-1" dirty="0">
                <a:solidFill>
                  <a:srgbClr val="63636E"/>
                </a:solidFill>
              </a:rPr>
              <a:t> a.s., 2015. ISBN 978-80-247-3450-7</a:t>
            </a:r>
            <a:r>
              <a:rPr lang="cs-CZ" sz="3200" spc="-1" dirty="0" smtClean="0">
                <a:solidFill>
                  <a:srgbClr val="63636E"/>
                </a:solidFill>
              </a:rPr>
              <a:t>.</a:t>
            </a:r>
          </a:p>
          <a:p>
            <a:pPr>
              <a:lnSpc>
                <a:spcPct val="100000"/>
              </a:lnSpc>
            </a:pPr>
            <a:r>
              <a:rPr lang="cs-CZ" sz="3200" spc="-1" dirty="0" smtClean="0">
                <a:solidFill>
                  <a:srgbClr val="63636E"/>
                </a:solidFill>
              </a:rPr>
              <a:t>FONTANA, David. Psychologie ve školní praxi. Praha: Portál, 2003. ISBN 80-7178-626-8.</a:t>
            </a:r>
            <a:endParaRPr lang="cs-CZ" sz="3200" spc="-1" dirty="0">
              <a:solidFill>
                <a:srgbClr val="63636E"/>
              </a:solidFill>
            </a:endParaRPr>
          </a:p>
          <a:p>
            <a:pPr>
              <a:lnSpc>
                <a:spcPct val="100000"/>
              </a:lnSpc>
            </a:pPr>
            <a:r>
              <a:rPr lang="cs-CZ" sz="3200" spc="-1" dirty="0">
                <a:solidFill>
                  <a:srgbClr val="63636E"/>
                </a:solidFill>
              </a:rPr>
              <a:t>GINNIS, Paul. Efektivní výukové nástroje pro učitele. Strategie pro zvýšení úspěšnosti každého žáka. Praha: Čtení pomáhá, </a:t>
            </a:r>
            <a:r>
              <a:rPr lang="cs-CZ" sz="3200" spc="-1" dirty="0" err="1">
                <a:solidFill>
                  <a:srgbClr val="63636E"/>
                </a:solidFill>
              </a:rPr>
              <a:t>EDUkační</a:t>
            </a:r>
            <a:r>
              <a:rPr lang="cs-CZ" sz="3200" spc="-1" dirty="0">
                <a:solidFill>
                  <a:srgbClr val="63636E"/>
                </a:solidFill>
              </a:rPr>
              <a:t> </a:t>
            </a:r>
            <a:r>
              <a:rPr lang="cs-CZ" sz="3200" spc="-1" dirty="0" err="1">
                <a:solidFill>
                  <a:srgbClr val="63636E"/>
                </a:solidFill>
              </a:rPr>
              <a:t>LABoratoř</a:t>
            </a:r>
            <a:r>
              <a:rPr lang="cs-CZ" sz="3200" spc="-1" dirty="0">
                <a:solidFill>
                  <a:srgbClr val="63636E"/>
                </a:solidFill>
              </a:rPr>
              <a:t> </a:t>
            </a:r>
            <a:r>
              <a:rPr lang="cs-CZ" sz="3200" spc="-1" dirty="0" err="1">
                <a:solidFill>
                  <a:srgbClr val="63636E"/>
                </a:solidFill>
              </a:rPr>
              <a:t>z.s</a:t>
            </a:r>
            <a:r>
              <a:rPr lang="cs-CZ" sz="3200" spc="-1" dirty="0">
                <a:solidFill>
                  <a:srgbClr val="63636E"/>
                </a:solidFill>
              </a:rPr>
              <a:t>., 2017. ISBN 978-80-906082-6-9.</a:t>
            </a:r>
          </a:p>
          <a:p>
            <a:pPr>
              <a:lnSpc>
                <a:spcPct val="100000"/>
              </a:lnSpc>
            </a:pPr>
            <a:r>
              <a:rPr lang="cs-CZ" sz="3200" spc="-1" dirty="0">
                <a:solidFill>
                  <a:srgbClr val="63636E"/>
                </a:solidFill>
              </a:rPr>
              <a:t>FISHER, Robert. Učíme děti myslet a učit se. Praha: Portál, 1997. ISBN 80-7178-966-6</a:t>
            </a:r>
            <a:r>
              <a:rPr lang="cs-CZ" sz="3200" spc="-1" dirty="0" smtClean="0">
                <a:solidFill>
                  <a:srgbClr val="63636E"/>
                </a:solidFill>
              </a:rPr>
              <a:t>.</a:t>
            </a:r>
          </a:p>
          <a:p>
            <a:pPr>
              <a:lnSpc>
                <a:spcPct val="100000"/>
              </a:lnSpc>
            </a:pPr>
            <a:r>
              <a:rPr lang="cs-CZ" sz="3200" spc="-1" dirty="0" smtClean="0">
                <a:solidFill>
                  <a:srgbClr val="63636E"/>
                </a:solidFill>
              </a:rPr>
              <a:t>KASÍKOVÁ, Hana. Kooperativní učení, kooperativní škola. Praha. Portál, 2010. ISBN 978-80-7367-712-1</a:t>
            </a:r>
          </a:p>
          <a:p>
            <a:r>
              <a:rPr lang="cs-CZ" sz="3200" spc="-1" dirty="0">
                <a:solidFill>
                  <a:srgbClr val="63636E"/>
                </a:solidFill>
              </a:rPr>
              <a:t>KRATOCHVÍLOPVÁ, JANA. Systém hodnocení a sebehodnocení žáků. Brno: MSD, spol. s. r. o., 2011. ISBN 978-80-7392-169-9</a:t>
            </a:r>
            <a:r>
              <a:rPr lang="cs-CZ" sz="3200" spc="-1" dirty="0" smtClean="0">
                <a:solidFill>
                  <a:srgbClr val="63636E"/>
                </a:solidFill>
              </a:rPr>
              <a:t>.</a:t>
            </a:r>
          </a:p>
          <a:p>
            <a:pPr>
              <a:lnSpc>
                <a:spcPct val="100000"/>
              </a:lnSpc>
            </a:pPr>
            <a:r>
              <a:rPr lang="cs-CZ" sz="3200" spc="-1" dirty="0" smtClean="0">
                <a:solidFill>
                  <a:srgbClr val="63636E"/>
                </a:solidFill>
              </a:rPr>
              <a:t>KREJČOVÁ, Věra; KAGNEROVÁ, Jana; SYSLOVÁ, Zora.  Individualizace v mateřské škole. Praha: Portál, 2015. ISBN 978-80-262-0842-9.</a:t>
            </a:r>
          </a:p>
          <a:p>
            <a:pPr>
              <a:lnSpc>
                <a:spcPct val="100000"/>
              </a:lnSpc>
            </a:pPr>
            <a:endParaRPr lang="cs-CZ" sz="3200" spc="-1" dirty="0">
              <a:solidFill>
                <a:srgbClr val="63636E"/>
              </a:solidFill>
            </a:endParaRPr>
          </a:p>
        </p:txBody>
      </p:sp>
      <p:sp>
        <p:nvSpPr>
          <p:cNvPr id="95"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rgbClr val="2BC3E1"/>
                </a:solidFill>
                <a:latin typeface="Arial"/>
                <a:ea typeface="Roboto Condensed"/>
              </a:rPr>
              <a:t>Literatura</a:t>
            </a:r>
            <a:endParaRPr lang="uk-UA" sz="4000" b="0" strike="noStrike" spc="-1" dirty="0">
              <a:solidFill>
                <a:srgbClr val="0A091B"/>
              </a:solidFill>
              <a:latin typeface="Roboto"/>
            </a:endParaRPr>
          </a:p>
        </p:txBody>
      </p:sp>
    </p:spTree>
    <p:extLst>
      <p:ext uri="{BB962C8B-B14F-4D97-AF65-F5344CB8AC3E}">
        <p14:creationId xmlns:p14="http://schemas.microsoft.com/office/powerpoint/2010/main" val="2463307785"/>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p:cNvSpPr txBox="1"/>
          <p:nvPr/>
        </p:nvSpPr>
        <p:spPr>
          <a:xfrm>
            <a:off x="3200400" y="4589502"/>
            <a:ext cx="11887200" cy="1107996"/>
          </a:xfrm>
          <a:prstGeom prst="rect">
            <a:avLst/>
          </a:prstGeom>
          <a:noFill/>
        </p:spPr>
        <p:txBody>
          <a:bodyPr wrap="square" rtlCol="0">
            <a:spAutoFit/>
          </a:bodyPr>
          <a:lstStyle/>
          <a:p>
            <a:pPr marL="0" marR="0" lvl="0" indent="0" algn="ctr" defTabSz="1371600" rtl="0" eaLnBrk="1" fontAlgn="auto" latinLnBrk="0" hangingPunct="1">
              <a:lnSpc>
                <a:spcPct val="100000"/>
              </a:lnSpc>
              <a:spcBef>
                <a:spcPts val="0"/>
              </a:spcBef>
              <a:spcAft>
                <a:spcPts val="0"/>
              </a:spcAft>
              <a:buClrTx/>
              <a:buSzTx/>
              <a:buFontTx/>
              <a:buNone/>
              <a:tabLst/>
              <a:defRPr/>
            </a:pPr>
            <a:r>
              <a:rPr kumimoji="0" lang="cs-CZ" sz="66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rPr>
              <a:t>děkuji za vaší pozornost</a:t>
            </a:r>
            <a:endParaRPr kumimoji="0" lang="en-US" sz="6600" b="1" i="0" u="none" strike="noStrike" kern="1200" cap="none" spc="0" normalizeH="0" baseline="0" noProof="0" dirty="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p:txBody>
      </p:sp>
      <p:grpSp>
        <p:nvGrpSpPr>
          <p:cNvPr id="4" name="Group 3"/>
          <p:cNvGrpSpPr/>
          <p:nvPr/>
        </p:nvGrpSpPr>
        <p:grpSpPr>
          <a:xfrm>
            <a:off x="3429000" y="4457700"/>
            <a:ext cx="685800" cy="685800"/>
            <a:chOff x="6324600" y="4114799"/>
            <a:chExt cx="685800" cy="685800"/>
          </a:xfrm>
        </p:grpSpPr>
        <p:cxnSp>
          <p:nvCxnSpPr>
            <p:cNvPr id="6" name="Straight Connector 5"/>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rot="10800000">
            <a:off x="14325600" y="5143500"/>
            <a:ext cx="685800" cy="685800"/>
            <a:chOff x="6324600" y="4114799"/>
            <a:chExt cx="685800" cy="685800"/>
          </a:xfrm>
        </p:grpSpPr>
        <p:cxnSp>
          <p:nvCxnSpPr>
            <p:cNvPr id="9" name="Straight Connector 8"/>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44197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4"/>
          <p:cNvGrpSpPr>
            <a:grpSpLocks noChangeAspect="1"/>
          </p:cNvGrpSpPr>
          <p:nvPr/>
        </p:nvGrpSpPr>
        <p:grpSpPr bwMode="auto">
          <a:xfrm>
            <a:off x="2474243" y="4000500"/>
            <a:ext cx="13491914" cy="1804705"/>
            <a:chOff x="4205" y="3032"/>
            <a:chExt cx="3110" cy="416"/>
          </a:xfrm>
        </p:grpSpPr>
        <p:sp>
          <p:nvSpPr>
            <p:cNvPr id="13" name="AutoShape 3"/>
            <p:cNvSpPr>
              <a:spLocks noChangeAspect="1" noChangeArrowheads="1" noTextEdit="1"/>
            </p:cNvSpPr>
            <p:nvPr/>
          </p:nvSpPr>
          <p:spPr bwMode="auto">
            <a:xfrm>
              <a:off x="4205" y="3032"/>
              <a:ext cx="3110"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 name="Freeform 5"/>
            <p:cNvSpPr>
              <a:spLocks noEditPoints="1"/>
            </p:cNvSpPr>
            <p:nvPr/>
          </p:nvSpPr>
          <p:spPr bwMode="auto">
            <a:xfrm>
              <a:off x="6783" y="3049"/>
              <a:ext cx="366" cy="252"/>
            </a:xfrm>
            <a:custGeom>
              <a:avLst/>
              <a:gdLst>
                <a:gd name="T0" fmla="*/ 1108 w 1597"/>
                <a:gd name="T1" fmla="*/ 588 h 1077"/>
                <a:gd name="T2" fmla="*/ 1108 w 1597"/>
                <a:gd name="T3" fmla="*/ 479 h 1077"/>
                <a:gd name="T4" fmla="*/ 992 w 1597"/>
                <a:gd name="T5" fmla="*/ 479 h 1077"/>
                <a:gd name="T6" fmla="*/ 897 w 1597"/>
                <a:gd name="T7" fmla="*/ 603 h 1077"/>
                <a:gd name="T8" fmla="*/ 795 w 1597"/>
                <a:gd name="T9" fmla="*/ 548 h 1077"/>
                <a:gd name="T10" fmla="*/ 747 w 1597"/>
                <a:gd name="T11" fmla="*/ 566 h 1077"/>
                <a:gd name="T12" fmla="*/ 878 w 1597"/>
                <a:gd name="T13" fmla="*/ 626 h 1077"/>
                <a:gd name="T14" fmla="*/ 695 w 1597"/>
                <a:gd name="T15" fmla="*/ 864 h 1077"/>
                <a:gd name="T16" fmla="*/ 692 w 1597"/>
                <a:gd name="T17" fmla="*/ 864 h 1077"/>
                <a:gd name="T18" fmla="*/ 394 w 1597"/>
                <a:gd name="T19" fmla="*/ 484 h 1077"/>
                <a:gd name="T20" fmla="*/ 732 w 1597"/>
                <a:gd name="T21" fmla="*/ 54 h 1077"/>
                <a:gd name="T22" fmla="*/ 732 w 1597"/>
                <a:gd name="T23" fmla="*/ 471 h 1077"/>
                <a:gd name="T24" fmla="*/ 831 w 1597"/>
                <a:gd name="T25" fmla="*/ 471 h 1077"/>
                <a:gd name="T26" fmla="*/ 831 w 1597"/>
                <a:gd name="T27" fmla="*/ 357 h 1077"/>
                <a:gd name="T28" fmla="*/ 1029 w 1597"/>
                <a:gd name="T29" fmla="*/ 408 h 1077"/>
                <a:gd name="T30" fmla="*/ 1169 w 1597"/>
                <a:gd name="T31" fmla="*/ 512 h 1077"/>
                <a:gd name="T32" fmla="*/ 1108 w 1597"/>
                <a:gd name="T33" fmla="*/ 588 h 1077"/>
                <a:gd name="T34" fmla="*/ 1146 w 1597"/>
                <a:gd name="T35" fmla="*/ 615 h 1077"/>
                <a:gd name="T36" fmla="*/ 1277 w 1597"/>
                <a:gd name="T37" fmla="*/ 497 h 1077"/>
                <a:gd name="T38" fmla="*/ 1094 w 1597"/>
                <a:gd name="T39" fmla="*/ 368 h 1077"/>
                <a:gd name="T40" fmla="*/ 855 w 1597"/>
                <a:gd name="T41" fmla="*/ 263 h 1077"/>
                <a:gd name="T42" fmla="*/ 852 w 1597"/>
                <a:gd name="T43" fmla="*/ 245 h 1077"/>
                <a:gd name="T44" fmla="*/ 1020 w 1597"/>
                <a:gd name="T45" fmla="*/ 146 h 1077"/>
                <a:gd name="T46" fmla="*/ 1202 w 1597"/>
                <a:gd name="T47" fmla="*/ 204 h 1077"/>
                <a:gd name="T48" fmla="*/ 1246 w 1597"/>
                <a:gd name="T49" fmla="*/ 190 h 1077"/>
                <a:gd name="T50" fmla="*/ 1020 w 1597"/>
                <a:gd name="T51" fmla="*/ 126 h 1077"/>
                <a:gd name="T52" fmla="*/ 831 w 1597"/>
                <a:gd name="T53" fmla="*/ 162 h 1077"/>
                <a:gd name="T54" fmla="*/ 831 w 1597"/>
                <a:gd name="T55" fmla="*/ 0 h 1077"/>
                <a:gd name="T56" fmla="*/ 715 w 1597"/>
                <a:gd name="T57" fmla="*/ 0 h 1077"/>
                <a:gd name="T58" fmla="*/ 418 w 1597"/>
                <a:gd name="T59" fmla="*/ 385 h 1077"/>
                <a:gd name="T60" fmla="*/ 416 w 1597"/>
                <a:gd name="T61" fmla="*/ 385 h 1077"/>
                <a:gd name="T62" fmla="*/ 113 w 1597"/>
                <a:gd name="T63" fmla="*/ 0 h 1077"/>
                <a:gd name="T64" fmla="*/ 0 w 1597"/>
                <a:gd name="T65" fmla="*/ 0 h 1077"/>
                <a:gd name="T66" fmla="*/ 0 w 1597"/>
                <a:gd name="T67" fmla="*/ 471 h 1077"/>
                <a:gd name="T68" fmla="*/ 55 w 1597"/>
                <a:gd name="T69" fmla="*/ 471 h 1077"/>
                <a:gd name="T70" fmla="*/ 55 w 1597"/>
                <a:gd name="T71" fmla="*/ 60 h 1077"/>
                <a:gd name="T72" fmla="*/ 387 w 1597"/>
                <a:gd name="T73" fmla="*/ 479 h 1077"/>
                <a:gd name="T74" fmla="*/ 285 w 1597"/>
                <a:gd name="T75" fmla="*/ 479 h 1077"/>
                <a:gd name="T76" fmla="*/ 285 w 1597"/>
                <a:gd name="T77" fmla="*/ 951 h 1077"/>
                <a:gd name="T78" fmla="*/ 332 w 1597"/>
                <a:gd name="T79" fmla="*/ 951 h 1077"/>
                <a:gd name="T80" fmla="*/ 332 w 1597"/>
                <a:gd name="T81" fmla="*/ 539 h 1077"/>
                <a:gd name="T82" fmla="*/ 668 w 1597"/>
                <a:gd name="T83" fmla="*/ 964 h 1077"/>
                <a:gd name="T84" fmla="*/ 670 w 1597"/>
                <a:gd name="T85" fmla="*/ 964 h 1077"/>
                <a:gd name="T86" fmla="*/ 1009 w 1597"/>
                <a:gd name="T87" fmla="*/ 533 h 1077"/>
                <a:gd name="T88" fmla="*/ 1009 w 1597"/>
                <a:gd name="T89" fmla="*/ 951 h 1077"/>
                <a:gd name="T90" fmla="*/ 1108 w 1597"/>
                <a:gd name="T91" fmla="*/ 951 h 1077"/>
                <a:gd name="T92" fmla="*/ 1108 w 1597"/>
                <a:gd name="T93" fmla="*/ 637 h 1077"/>
                <a:gd name="T94" fmla="*/ 1284 w 1597"/>
                <a:gd name="T95" fmla="*/ 637 h 1077"/>
                <a:gd name="T96" fmla="*/ 1284 w 1597"/>
                <a:gd name="T97" fmla="*/ 1077 h 1077"/>
                <a:gd name="T98" fmla="*/ 1386 w 1597"/>
                <a:gd name="T99" fmla="*/ 1077 h 1077"/>
                <a:gd name="T100" fmla="*/ 1386 w 1597"/>
                <a:gd name="T101" fmla="*/ 637 h 1077"/>
                <a:gd name="T102" fmla="*/ 1597 w 1597"/>
                <a:gd name="T103" fmla="*/ 637 h 1077"/>
                <a:gd name="T104" fmla="*/ 1597 w 1597"/>
                <a:gd name="T105" fmla="*/ 615 h 1077"/>
                <a:gd name="T106" fmla="*/ 1146 w 1597"/>
                <a:gd name="T107" fmla="*/ 615 h 1077"/>
                <a:gd name="T108" fmla="*/ 1068 w 1597"/>
                <a:gd name="T109" fmla="*/ 96 h 1077"/>
                <a:gd name="T110" fmla="*/ 1229 w 1597"/>
                <a:gd name="T111" fmla="*/ 0 h 1077"/>
                <a:gd name="T112" fmla="*/ 1178 w 1597"/>
                <a:gd name="T113" fmla="*/ 0 h 1077"/>
                <a:gd name="T114" fmla="*/ 1030 w 1597"/>
                <a:gd name="T115" fmla="*/ 67 h 1077"/>
                <a:gd name="T116" fmla="*/ 879 w 1597"/>
                <a:gd name="T117" fmla="*/ 0 h 1077"/>
                <a:gd name="T118" fmla="*/ 831 w 1597"/>
                <a:gd name="T119" fmla="*/ 0 h 1077"/>
                <a:gd name="T120" fmla="*/ 994 w 1597"/>
                <a:gd name="T121" fmla="*/ 96 h 1077"/>
                <a:gd name="T122" fmla="*/ 1068 w 1597"/>
                <a:gd name="T123" fmla="*/ 96 h 10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597" h="1077">
                  <a:moveTo>
                    <a:pt x="1108" y="588"/>
                  </a:moveTo>
                  <a:lnTo>
                    <a:pt x="1108" y="479"/>
                  </a:lnTo>
                  <a:lnTo>
                    <a:pt x="992" y="479"/>
                  </a:lnTo>
                  <a:lnTo>
                    <a:pt x="897" y="603"/>
                  </a:lnTo>
                  <a:cubicBezTo>
                    <a:pt x="857" y="593"/>
                    <a:pt x="822" y="575"/>
                    <a:pt x="795" y="548"/>
                  </a:cubicBezTo>
                  <a:lnTo>
                    <a:pt x="747" y="566"/>
                  </a:lnTo>
                  <a:cubicBezTo>
                    <a:pt x="778" y="595"/>
                    <a:pt x="824" y="615"/>
                    <a:pt x="878" y="626"/>
                  </a:cubicBezTo>
                  <a:lnTo>
                    <a:pt x="695" y="864"/>
                  </a:lnTo>
                  <a:lnTo>
                    <a:pt x="692" y="864"/>
                  </a:lnTo>
                  <a:lnTo>
                    <a:pt x="394" y="484"/>
                  </a:lnTo>
                  <a:lnTo>
                    <a:pt x="732" y="54"/>
                  </a:lnTo>
                  <a:lnTo>
                    <a:pt x="732" y="471"/>
                  </a:lnTo>
                  <a:lnTo>
                    <a:pt x="831" y="471"/>
                  </a:lnTo>
                  <a:lnTo>
                    <a:pt x="831" y="357"/>
                  </a:lnTo>
                  <a:cubicBezTo>
                    <a:pt x="884" y="378"/>
                    <a:pt x="956" y="391"/>
                    <a:pt x="1029" y="408"/>
                  </a:cubicBezTo>
                  <a:cubicBezTo>
                    <a:pt x="1137" y="431"/>
                    <a:pt x="1169" y="472"/>
                    <a:pt x="1169" y="512"/>
                  </a:cubicBezTo>
                  <a:cubicBezTo>
                    <a:pt x="1169" y="542"/>
                    <a:pt x="1147" y="569"/>
                    <a:pt x="1108" y="588"/>
                  </a:cubicBezTo>
                  <a:close/>
                  <a:moveTo>
                    <a:pt x="1146" y="615"/>
                  </a:moveTo>
                  <a:cubicBezTo>
                    <a:pt x="1217" y="592"/>
                    <a:pt x="1270" y="552"/>
                    <a:pt x="1277" y="497"/>
                  </a:cubicBezTo>
                  <a:cubicBezTo>
                    <a:pt x="1277" y="418"/>
                    <a:pt x="1185" y="387"/>
                    <a:pt x="1094" y="368"/>
                  </a:cubicBezTo>
                  <a:cubicBezTo>
                    <a:pt x="963" y="342"/>
                    <a:pt x="870" y="320"/>
                    <a:pt x="855" y="263"/>
                  </a:cubicBezTo>
                  <a:cubicBezTo>
                    <a:pt x="852" y="256"/>
                    <a:pt x="852" y="251"/>
                    <a:pt x="852" y="245"/>
                  </a:cubicBezTo>
                  <a:cubicBezTo>
                    <a:pt x="855" y="184"/>
                    <a:pt x="941" y="146"/>
                    <a:pt x="1020" y="146"/>
                  </a:cubicBezTo>
                  <a:cubicBezTo>
                    <a:pt x="1100" y="146"/>
                    <a:pt x="1151" y="156"/>
                    <a:pt x="1202" y="204"/>
                  </a:cubicBezTo>
                  <a:lnTo>
                    <a:pt x="1246" y="190"/>
                  </a:lnTo>
                  <a:cubicBezTo>
                    <a:pt x="1189" y="139"/>
                    <a:pt x="1112" y="126"/>
                    <a:pt x="1020" y="126"/>
                  </a:cubicBezTo>
                  <a:cubicBezTo>
                    <a:pt x="944" y="126"/>
                    <a:pt x="878" y="139"/>
                    <a:pt x="831" y="162"/>
                  </a:cubicBezTo>
                  <a:lnTo>
                    <a:pt x="831" y="0"/>
                  </a:lnTo>
                  <a:lnTo>
                    <a:pt x="715" y="0"/>
                  </a:lnTo>
                  <a:lnTo>
                    <a:pt x="418" y="385"/>
                  </a:lnTo>
                  <a:lnTo>
                    <a:pt x="416" y="385"/>
                  </a:lnTo>
                  <a:lnTo>
                    <a:pt x="113" y="0"/>
                  </a:lnTo>
                  <a:lnTo>
                    <a:pt x="0" y="0"/>
                  </a:lnTo>
                  <a:lnTo>
                    <a:pt x="0" y="471"/>
                  </a:lnTo>
                  <a:lnTo>
                    <a:pt x="55" y="471"/>
                  </a:lnTo>
                  <a:lnTo>
                    <a:pt x="55" y="60"/>
                  </a:lnTo>
                  <a:lnTo>
                    <a:pt x="387" y="479"/>
                  </a:lnTo>
                  <a:lnTo>
                    <a:pt x="285" y="479"/>
                  </a:lnTo>
                  <a:lnTo>
                    <a:pt x="285" y="951"/>
                  </a:lnTo>
                  <a:lnTo>
                    <a:pt x="332" y="951"/>
                  </a:lnTo>
                  <a:lnTo>
                    <a:pt x="332" y="539"/>
                  </a:lnTo>
                  <a:lnTo>
                    <a:pt x="668" y="964"/>
                  </a:lnTo>
                  <a:lnTo>
                    <a:pt x="670" y="964"/>
                  </a:lnTo>
                  <a:lnTo>
                    <a:pt x="1009" y="533"/>
                  </a:lnTo>
                  <a:lnTo>
                    <a:pt x="1009" y="951"/>
                  </a:lnTo>
                  <a:lnTo>
                    <a:pt x="1108" y="951"/>
                  </a:lnTo>
                  <a:lnTo>
                    <a:pt x="1108" y="637"/>
                  </a:lnTo>
                  <a:lnTo>
                    <a:pt x="1284" y="637"/>
                  </a:lnTo>
                  <a:lnTo>
                    <a:pt x="1284" y="1077"/>
                  </a:lnTo>
                  <a:lnTo>
                    <a:pt x="1386" y="1077"/>
                  </a:lnTo>
                  <a:lnTo>
                    <a:pt x="1386" y="637"/>
                  </a:lnTo>
                  <a:lnTo>
                    <a:pt x="1597" y="637"/>
                  </a:lnTo>
                  <a:lnTo>
                    <a:pt x="1597" y="615"/>
                  </a:lnTo>
                  <a:lnTo>
                    <a:pt x="1146" y="615"/>
                  </a:lnTo>
                  <a:close/>
                  <a:moveTo>
                    <a:pt x="1068" y="96"/>
                  </a:moveTo>
                  <a:lnTo>
                    <a:pt x="1229" y="0"/>
                  </a:lnTo>
                  <a:lnTo>
                    <a:pt x="1178" y="0"/>
                  </a:lnTo>
                  <a:lnTo>
                    <a:pt x="1030" y="67"/>
                  </a:lnTo>
                  <a:lnTo>
                    <a:pt x="879" y="0"/>
                  </a:lnTo>
                  <a:lnTo>
                    <a:pt x="831" y="0"/>
                  </a:lnTo>
                  <a:lnTo>
                    <a:pt x="994" y="96"/>
                  </a:lnTo>
                  <a:lnTo>
                    <a:pt x="1068" y="96"/>
                  </a:lnTo>
                  <a:close/>
                </a:path>
              </a:pathLst>
            </a:custGeom>
            <a:solidFill>
              <a:srgbClr val="3793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 name="Freeform 6"/>
            <p:cNvSpPr>
              <a:spLocks/>
            </p:cNvSpPr>
            <p:nvPr/>
          </p:nvSpPr>
          <p:spPr bwMode="auto">
            <a:xfrm>
              <a:off x="6588" y="3329"/>
              <a:ext cx="39" cy="35"/>
            </a:xfrm>
            <a:custGeom>
              <a:avLst/>
              <a:gdLst>
                <a:gd name="T0" fmla="*/ 0 w 172"/>
                <a:gd name="T1" fmla="*/ 0 h 149"/>
                <a:gd name="T2" fmla="*/ 23 w 172"/>
                <a:gd name="T3" fmla="*/ 0 h 149"/>
                <a:gd name="T4" fmla="*/ 86 w 172"/>
                <a:gd name="T5" fmla="*/ 135 h 149"/>
                <a:gd name="T6" fmla="*/ 150 w 172"/>
                <a:gd name="T7" fmla="*/ 0 h 149"/>
                <a:gd name="T8" fmla="*/ 172 w 172"/>
                <a:gd name="T9" fmla="*/ 0 h 149"/>
                <a:gd name="T10" fmla="*/ 172 w 172"/>
                <a:gd name="T11" fmla="*/ 149 h 149"/>
                <a:gd name="T12" fmla="*/ 157 w 172"/>
                <a:gd name="T13" fmla="*/ 149 h 149"/>
                <a:gd name="T14" fmla="*/ 158 w 172"/>
                <a:gd name="T15" fmla="*/ 13 h 149"/>
                <a:gd name="T16" fmla="*/ 95 w 172"/>
                <a:gd name="T17" fmla="*/ 149 h 149"/>
                <a:gd name="T18" fmla="*/ 78 w 172"/>
                <a:gd name="T19" fmla="*/ 149 h 149"/>
                <a:gd name="T20" fmla="*/ 13 w 172"/>
                <a:gd name="T21" fmla="*/ 13 h 149"/>
                <a:gd name="T22" fmla="*/ 14 w 172"/>
                <a:gd name="T23" fmla="*/ 149 h 149"/>
                <a:gd name="T24" fmla="*/ 0 w 172"/>
                <a:gd name="T25" fmla="*/ 149 h 149"/>
                <a:gd name="T26" fmla="*/ 0 w 172"/>
                <a:gd name="T27"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2" h="149">
                  <a:moveTo>
                    <a:pt x="0" y="0"/>
                  </a:moveTo>
                  <a:lnTo>
                    <a:pt x="23" y="0"/>
                  </a:lnTo>
                  <a:lnTo>
                    <a:pt x="86" y="135"/>
                  </a:lnTo>
                  <a:lnTo>
                    <a:pt x="150" y="0"/>
                  </a:lnTo>
                  <a:lnTo>
                    <a:pt x="172" y="0"/>
                  </a:lnTo>
                  <a:lnTo>
                    <a:pt x="172" y="149"/>
                  </a:lnTo>
                  <a:lnTo>
                    <a:pt x="157" y="149"/>
                  </a:lnTo>
                  <a:lnTo>
                    <a:pt x="158" y="13"/>
                  </a:lnTo>
                  <a:lnTo>
                    <a:pt x="95" y="149"/>
                  </a:lnTo>
                  <a:lnTo>
                    <a:pt x="78" y="149"/>
                  </a:lnTo>
                  <a:lnTo>
                    <a:pt x="13" y="13"/>
                  </a:lnTo>
                  <a:lnTo>
                    <a:pt x="14"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6" name="Rectangle 7"/>
            <p:cNvSpPr>
              <a:spLocks noChangeArrowheads="1"/>
            </p:cNvSpPr>
            <p:nvPr/>
          </p:nvSpPr>
          <p:spPr bwMode="auto">
            <a:xfrm>
              <a:off x="6640" y="3329"/>
              <a:ext cx="4" cy="35"/>
            </a:xfrm>
            <a:prstGeom prst="rect">
              <a:avLst/>
            </a:prstGeom>
            <a:solidFill>
              <a:srgbClr val="807F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7" name="Freeform 8"/>
            <p:cNvSpPr>
              <a:spLocks/>
            </p:cNvSpPr>
            <p:nvPr/>
          </p:nvSpPr>
          <p:spPr bwMode="auto">
            <a:xfrm>
              <a:off x="6657" y="3329"/>
              <a:ext cx="31" cy="35"/>
            </a:xfrm>
            <a:custGeom>
              <a:avLst/>
              <a:gdLst>
                <a:gd name="T0" fmla="*/ 0 w 138"/>
                <a:gd name="T1" fmla="*/ 0 h 149"/>
                <a:gd name="T2" fmla="*/ 19 w 138"/>
                <a:gd name="T3" fmla="*/ 0 h 149"/>
                <a:gd name="T4" fmla="*/ 123 w 138"/>
                <a:gd name="T5" fmla="*/ 134 h 149"/>
                <a:gd name="T6" fmla="*/ 123 w 138"/>
                <a:gd name="T7" fmla="*/ 0 h 149"/>
                <a:gd name="T8" fmla="*/ 138 w 138"/>
                <a:gd name="T9" fmla="*/ 0 h 149"/>
                <a:gd name="T10" fmla="*/ 138 w 138"/>
                <a:gd name="T11" fmla="*/ 149 h 149"/>
                <a:gd name="T12" fmla="*/ 118 w 138"/>
                <a:gd name="T13" fmla="*/ 149 h 149"/>
                <a:gd name="T14" fmla="*/ 15 w 138"/>
                <a:gd name="T15" fmla="*/ 16 h 149"/>
                <a:gd name="T16" fmla="*/ 15 w 138"/>
                <a:gd name="T17" fmla="*/ 149 h 149"/>
                <a:gd name="T18" fmla="*/ 0 w 138"/>
                <a:gd name="T19" fmla="*/ 149 h 149"/>
                <a:gd name="T20" fmla="*/ 0 w 138"/>
                <a:gd name="T21"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8" h="149">
                  <a:moveTo>
                    <a:pt x="0" y="0"/>
                  </a:moveTo>
                  <a:lnTo>
                    <a:pt x="19" y="0"/>
                  </a:lnTo>
                  <a:lnTo>
                    <a:pt x="123" y="134"/>
                  </a:lnTo>
                  <a:lnTo>
                    <a:pt x="123" y="0"/>
                  </a:lnTo>
                  <a:lnTo>
                    <a:pt x="138" y="0"/>
                  </a:lnTo>
                  <a:lnTo>
                    <a:pt x="138" y="149"/>
                  </a:lnTo>
                  <a:lnTo>
                    <a:pt x="118" y="149"/>
                  </a:lnTo>
                  <a:lnTo>
                    <a:pt x="15" y="16"/>
                  </a:lnTo>
                  <a:lnTo>
                    <a:pt x="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8" name="Rectangle 9"/>
            <p:cNvSpPr>
              <a:spLocks noChangeArrowheads="1"/>
            </p:cNvSpPr>
            <p:nvPr/>
          </p:nvSpPr>
          <p:spPr bwMode="auto">
            <a:xfrm>
              <a:off x="6701" y="3329"/>
              <a:ext cx="4" cy="35"/>
            </a:xfrm>
            <a:prstGeom prst="rect">
              <a:avLst/>
            </a:prstGeom>
            <a:solidFill>
              <a:srgbClr val="807F8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9" name="Freeform 10"/>
            <p:cNvSpPr>
              <a:spLocks/>
            </p:cNvSpPr>
            <p:nvPr/>
          </p:nvSpPr>
          <p:spPr bwMode="auto">
            <a:xfrm>
              <a:off x="6716" y="3328"/>
              <a:ext cx="29" cy="37"/>
            </a:xfrm>
            <a:custGeom>
              <a:avLst/>
              <a:gdLst>
                <a:gd name="T0" fmla="*/ 16 w 125"/>
                <a:gd name="T1" fmla="*/ 103 h 156"/>
                <a:gd name="T2" fmla="*/ 16 w 125"/>
                <a:gd name="T3" fmla="*/ 104 h 156"/>
                <a:gd name="T4" fmla="*/ 63 w 125"/>
                <a:gd name="T5" fmla="*/ 142 h 156"/>
                <a:gd name="T6" fmla="*/ 109 w 125"/>
                <a:gd name="T7" fmla="*/ 111 h 156"/>
                <a:gd name="T8" fmla="*/ 72 w 125"/>
                <a:gd name="T9" fmla="*/ 85 h 156"/>
                <a:gd name="T10" fmla="*/ 40 w 125"/>
                <a:gd name="T11" fmla="*/ 80 h 156"/>
                <a:gd name="T12" fmla="*/ 5 w 125"/>
                <a:gd name="T13" fmla="*/ 43 h 156"/>
                <a:gd name="T14" fmla="*/ 62 w 125"/>
                <a:gd name="T15" fmla="*/ 0 h 156"/>
                <a:gd name="T16" fmla="*/ 120 w 125"/>
                <a:gd name="T17" fmla="*/ 45 h 156"/>
                <a:gd name="T18" fmla="*/ 105 w 125"/>
                <a:gd name="T19" fmla="*/ 45 h 156"/>
                <a:gd name="T20" fmla="*/ 62 w 125"/>
                <a:gd name="T21" fmla="*/ 13 h 156"/>
                <a:gd name="T22" fmla="*/ 20 w 125"/>
                <a:gd name="T23" fmla="*/ 42 h 156"/>
                <a:gd name="T24" fmla="*/ 57 w 125"/>
                <a:gd name="T25" fmla="*/ 67 h 156"/>
                <a:gd name="T26" fmla="*/ 85 w 125"/>
                <a:gd name="T27" fmla="*/ 72 h 156"/>
                <a:gd name="T28" fmla="*/ 125 w 125"/>
                <a:gd name="T29" fmla="*/ 110 h 156"/>
                <a:gd name="T30" fmla="*/ 64 w 125"/>
                <a:gd name="T31" fmla="*/ 156 h 156"/>
                <a:gd name="T32" fmla="*/ 0 w 125"/>
                <a:gd name="T33" fmla="*/ 105 h 156"/>
                <a:gd name="T34" fmla="*/ 0 w 125"/>
                <a:gd name="T35" fmla="*/ 103 h 156"/>
                <a:gd name="T36" fmla="*/ 16 w 125"/>
                <a:gd name="T37" fmla="*/ 10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 h="156">
                  <a:moveTo>
                    <a:pt x="16" y="103"/>
                  </a:moveTo>
                  <a:lnTo>
                    <a:pt x="16" y="104"/>
                  </a:lnTo>
                  <a:cubicBezTo>
                    <a:pt x="16" y="126"/>
                    <a:pt x="34" y="142"/>
                    <a:pt x="63" y="142"/>
                  </a:cubicBezTo>
                  <a:cubicBezTo>
                    <a:pt x="92" y="142"/>
                    <a:pt x="109" y="129"/>
                    <a:pt x="109" y="111"/>
                  </a:cubicBezTo>
                  <a:cubicBezTo>
                    <a:pt x="109" y="94"/>
                    <a:pt x="97" y="90"/>
                    <a:pt x="72" y="85"/>
                  </a:cubicBezTo>
                  <a:lnTo>
                    <a:pt x="40" y="80"/>
                  </a:lnTo>
                  <a:cubicBezTo>
                    <a:pt x="16" y="76"/>
                    <a:pt x="5" y="63"/>
                    <a:pt x="5" y="43"/>
                  </a:cubicBezTo>
                  <a:cubicBezTo>
                    <a:pt x="5" y="17"/>
                    <a:pt x="26" y="0"/>
                    <a:pt x="62" y="0"/>
                  </a:cubicBezTo>
                  <a:cubicBezTo>
                    <a:pt x="98" y="0"/>
                    <a:pt x="119" y="17"/>
                    <a:pt x="120" y="45"/>
                  </a:cubicBezTo>
                  <a:lnTo>
                    <a:pt x="105" y="45"/>
                  </a:lnTo>
                  <a:cubicBezTo>
                    <a:pt x="103" y="24"/>
                    <a:pt x="88" y="13"/>
                    <a:pt x="62" y="13"/>
                  </a:cubicBezTo>
                  <a:cubicBezTo>
                    <a:pt x="36" y="13"/>
                    <a:pt x="20" y="25"/>
                    <a:pt x="20" y="42"/>
                  </a:cubicBezTo>
                  <a:cubicBezTo>
                    <a:pt x="20" y="57"/>
                    <a:pt x="32" y="63"/>
                    <a:pt x="57" y="67"/>
                  </a:cubicBezTo>
                  <a:lnTo>
                    <a:pt x="85" y="72"/>
                  </a:lnTo>
                  <a:cubicBezTo>
                    <a:pt x="112" y="77"/>
                    <a:pt x="125" y="88"/>
                    <a:pt x="125" y="110"/>
                  </a:cubicBezTo>
                  <a:cubicBezTo>
                    <a:pt x="125" y="139"/>
                    <a:pt x="103" y="156"/>
                    <a:pt x="64" y="156"/>
                  </a:cubicBezTo>
                  <a:cubicBezTo>
                    <a:pt x="24" y="156"/>
                    <a:pt x="0" y="136"/>
                    <a:pt x="0" y="105"/>
                  </a:cubicBezTo>
                  <a:lnTo>
                    <a:pt x="0" y="103"/>
                  </a:lnTo>
                  <a:lnTo>
                    <a:pt x="16" y="103"/>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0" name="Freeform 11"/>
            <p:cNvSpPr>
              <a:spLocks/>
            </p:cNvSpPr>
            <p:nvPr/>
          </p:nvSpPr>
          <p:spPr bwMode="auto">
            <a:xfrm>
              <a:off x="6752" y="3329"/>
              <a:ext cx="30" cy="35"/>
            </a:xfrm>
            <a:custGeom>
              <a:avLst/>
              <a:gdLst>
                <a:gd name="T0" fmla="*/ 57 w 130"/>
                <a:gd name="T1" fmla="*/ 14 h 149"/>
                <a:gd name="T2" fmla="*/ 0 w 130"/>
                <a:gd name="T3" fmla="*/ 14 h 149"/>
                <a:gd name="T4" fmla="*/ 0 w 130"/>
                <a:gd name="T5" fmla="*/ 0 h 149"/>
                <a:gd name="T6" fmla="*/ 130 w 130"/>
                <a:gd name="T7" fmla="*/ 0 h 149"/>
                <a:gd name="T8" fmla="*/ 130 w 130"/>
                <a:gd name="T9" fmla="*/ 14 h 149"/>
                <a:gd name="T10" fmla="*/ 72 w 130"/>
                <a:gd name="T11" fmla="*/ 14 h 149"/>
                <a:gd name="T12" fmla="*/ 72 w 130"/>
                <a:gd name="T13" fmla="*/ 149 h 149"/>
                <a:gd name="T14" fmla="*/ 57 w 130"/>
                <a:gd name="T15" fmla="*/ 149 h 149"/>
                <a:gd name="T16" fmla="*/ 57 w 130"/>
                <a:gd name="T17" fmla="*/ 1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149">
                  <a:moveTo>
                    <a:pt x="57" y="14"/>
                  </a:moveTo>
                  <a:lnTo>
                    <a:pt x="0" y="14"/>
                  </a:lnTo>
                  <a:lnTo>
                    <a:pt x="0" y="0"/>
                  </a:lnTo>
                  <a:lnTo>
                    <a:pt x="130" y="0"/>
                  </a:lnTo>
                  <a:lnTo>
                    <a:pt x="130" y="14"/>
                  </a:lnTo>
                  <a:lnTo>
                    <a:pt x="72" y="14"/>
                  </a:lnTo>
                  <a:lnTo>
                    <a:pt x="72" y="149"/>
                  </a:lnTo>
                  <a:lnTo>
                    <a:pt x="57" y="149"/>
                  </a:lnTo>
                  <a:lnTo>
                    <a:pt x="57" y="14"/>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1" name="Freeform 12"/>
            <p:cNvSpPr>
              <a:spLocks/>
            </p:cNvSpPr>
            <p:nvPr/>
          </p:nvSpPr>
          <p:spPr bwMode="auto">
            <a:xfrm>
              <a:off x="6791" y="3329"/>
              <a:ext cx="26" cy="35"/>
            </a:xfrm>
            <a:custGeom>
              <a:avLst/>
              <a:gdLst>
                <a:gd name="T0" fmla="*/ 0 w 115"/>
                <a:gd name="T1" fmla="*/ 0 h 149"/>
                <a:gd name="T2" fmla="*/ 115 w 115"/>
                <a:gd name="T3" fmla="*/ 0 h 149"/>
                <a:gd name="T4" fmla="*/ 115 w 115"/>
                <a:gd name="T5" fmla="*/ 14 h 149"/>
                <a:gd name="T6" fmla="*/ 15 w 115"/>
                <a:gd name="T7" fmla="*/ 14 h 149"/>
                <a:gd name="T8" fmla="*/ 15 w 115"/>
                <a:gd name="T9" fmla="*/ 66 h 149"/>
                <a:gd name="T10" fmla="*/ 107 w 115"/>
                <a:gd name="T11" fmla="*/ 66 h 149"/>
                <a:gd name="T12" fmla="*/ 107 w 115"/>
                <a:gd name="T13" fmla="*/ 80 h 149"/>
                <a:gd name="T14" fmla="*/ 15 w 115"/>
                <a:gd name="T15" fmla="*/ 80 h 149"/>
                <a:gd name="T16" fmla="*/ 15 w 115"/>
                <a:gd name="T17" fmla="*/ 135 h 149"/>
                <a:gd name="T18" fmla="*/ 115 w 115"/>
                <a:gd name="T19" fmla="*/ 135 h 149"/>
                <a:gd name="T20" fmla="*/ 115 w 115"/>
                <a:gd name="T21" fmla="*/ 149 h 149"/>
                <a:gd name="T22" fmla="*/ 0 w 115"/>
                <a:gd name="T23" fmla="*/ 149 h 149"/>
                <a:gd name="T24" fmla="*/ 0 w 115"/>
                <a:gd name="T25"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5" h="149">
                  <a:moveTo>
                    <a:pt x="0" y="0"/>
                  </a:moveTo>
                  <a:lnTo>
                    <a:pt x="115" y="0"/>
                  </a:lnTo>
                  <a:lnTo>
                    <a:pt x="115" y="14"/>
                  </a:lnTo>
                  <a:lnTo>
                    <a:pt x="15" y="14"/>
                  </a:lnTo>
                  <a:lnTo>
                    <a:pt x="15" y="66"/>
                  </a:lnTo>
                  <a:lnTo>
                    <a:pt x="107" y="66"/>
                  </a:lnTo>
                  <a:lnTo>
                    <a:pt x="107" y="80"/>
                  </a:lnTo>
                  <a:lnTo>
                    <a:pt x="15" y="80"/>
                  </a:lnTo>
                  <a:lnTo>
                    <a:pt x="15" y="135"/>
                  </a:lnTo>
                  <a:lnTo>
                    <a:pt x="115" y="135"/>
                  </a:lnTo>
                  <a:lnTo>
                    <a:pt x="1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2" name="Freeform 13"/>
            <p:cNvSpPr>
              <a:spLocks noEditPoints="1"/>
            </p:cNvSpPr>
            <p:nvPr/>
          </p:nvSpPr>
          <p:spPr bwMode="auto">
            <a:xfrm>
              <a:off x="6828" y="3329"/>
              <a:ext cx="30" cy="35"/>
            </a:xfrm>
            <a:custGeom>
              <a:avLst/>
              <a:gdLst>
                <a:gd name="T0" fmla="*/ 15 w 129"/>
                <a:gd name="T1" fmla="*/ 14 h 149"/>
                <a:gd name="T2" fmla="*/ 15 w 129"/>
                <a:gd name="T3" fmla="*/ 71 h 149"/>
                <a:gd name="T4" fmla="*/ 70 w 129"/>
                <a:gd name="T5" fmla="*/ 71 h 149"/>
                <a:gd name="T6" fmla="*/ 110 w 129"/>
                <a:gd name="T7" fmla="*/ 43 h 149"/>
                <a:gd name="T8" fmla="*/ 68 w 129"/>
                <a:gd name="T9" fmla="*/ 14 h 149"/>
                <a:gd name="T10" fmla="*/ 15 w 129"/>
                <a:gd name="T11" fmla="*/ 14 h 149"/>
                <a:gd name="T12" fmla="*/ 0 w 129"/>
                <a:gd name="T13" fmla="*/ 0 h 149"/>
                <a:gd name="T14" fmla="*/ 72 w 129"/>
                <a:gd name="T15" fmla="*/ 0 h 149"/>
                <a:gd name="T16" fmla="*/ 125 w 129"/>
                <a:gd name="T17" fmla="*/ 40 h 149"/>
                <a:gd name="T18" fmla="*/ 99 w 129"/>
                <a:gd name="T19" fmla="*/ 78 h 149"/>
                <a:gd name="T20" fmla="*/ 122 w 129"/>
                <a:gd name="T21" fmla="*/ 106 h 149"/>
                <a:gd name="T22" fmla="*/ 129 w 129"/>
                <a:gd name="T23" fmla="*/ 149 h 149"/>
                <a:gd name="T24" fmla="*/ 112 w 129"/>
                <a:gd name="T25" fmla="*/ 149 h 149"/>
                <a:gd name="T26" fmla="*/ 107 w 129"/>
                <a:gd name="T27" fmla="*/ 106 h 149"/>
                <a:gd name="T28" fmla="*/ 78 w 129"/>
                <a:gd name="T29" fmla="*/ 85 h 149"/>
                <a:gd name="T30" fmla="*/ 15 w 129"/>
                <a:gd name="T31" fmla="*/ 85 h 149"/>
                <a:gd name="T32" fmla="*/ 15 w 129"/>
                <a:gd name="T33" fmla="*/ 149 h 149"/>
                <a:gd name="T34" fmla="*/ 0 w 129"/>
                <a:gd name="T35" fmla="*/ 149 h 149"/>
                <a:gd name="T36" fmla="*/ 0 w 129"/>
                <a:gd name="T37"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9" h="149">
                  <a:moveTo>
                    <a:pt x="15" y="14"/>
                  </a:moveTo>
                  <a:lnTo>
                    <a:pt x="15" y="71"/>
                  </a:lnTo>
                  <a:lnTo>
                    <a:pt x="70" y="71"/>
                  </a:lnTo>
                  <a:cubicBezTo>
                    <a:pt x="97" y="71"/>
                    <a:pt x="110" y="64"/>
                    <a:pt x="110" y="43"/>
                  </a:cubicBezTo>
                  <a:cubicBezTo>
                    <a:pt x="110" y="21"/>
                    <a:pt x="97" y="14"/>
                    <a:pt x="68" y="14"/>
                  </a:cubicBezTo>
                  <a:lnTo>
                    <a:pt x="15" y="14"/>
                  </a:lnTo>
                  <a:close/>
                  <a:moveTo>
                    <a:pt x="0" y="0"/>
                  </a:moveTo>
                  <a:lnTo>
                    <a:pt x="72" y="0"/>
                  </a:lnTo>
                  <a:cubicBezTo>
                    <a:pt x="107" y="0"/>
                    <a:pt x="125" y="14"/>
                    <a:pt x="125" y="40"/>
                  </a:cubicBezTo>
                  <a:cubicBezTo>
                    <a:pt x="125" y="60"/>
                    <a:pt x="117" y="72"/>
                    <a:pt x="99" y="78"/>
                  </a:cubicBezTo>
                  <a:cubicBezTo>
                    <a:pt x="116" y="80"/>
                    <a:pt x="120" y="88"/>
                    <a:pt x="122" y="106"/>
                  </a:cubicBezTo>
                  <a:cubicBezTo>
                    <a:pt x="124" y="126"/>
                    <a:pt x="123" y="141"/>
                    <a:pt x="129" y="149"/>
                  </a:cubicBezTo>
                  <a:lnTo>
                    <a:pt x="112" y="149"/>
                  </a:lnTo>
                  <a:cubicBezTo>
                    <a:pt x="108" y="136"/>
                    <a:pt x="109" y="121"/>
                    <a:pt x="107" y="106"/>
                  </a:cubicBezTo>
                  <a:cubicBezTo>
                    <a:pt x="105" y="90"/>
                    <a:pt x="96" y="85"/>
                    <a:pt x="78" y="85"/>
                  </a:cubicBezTo>
                  <a:lnTo>
                    <a:pt x="15" y="85"/>
                  </a:lnTo>
                  <a:lnTo>
                    <a:pt x="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3" name="Freeform 14"/>
            <p:cNvSpPr>
              <a:spLocks/>
            </p:cNvSpPr>
            <p:nvPr/>
          </p:nvSpPr>
          <p:spPr bwMode="auto">
            <a:xfrm>
              <a:off x="6867" y="3328"/>
              <a:ext cx="29" cy="37"/>
            </a:xfrm>
            <a:custGeom>
              <a:avLst/>
              <a:gdLst>
                <a:gd name="T0" fmla="*/ 15 w 125"/>
                <a:gd name="T1" fmla="*/ 103 h 156"/>
                <a:gd name="T2" fmla="*/ 15 w 125"/>
                <a:gd name="T3" fmla="*/ 104 h 156"/>
                <a:gd name="T4" fmla="*/ 63 w 125"/>
                <a:gd name="T5" fmla="*/ 142 h 156"/>
                <a:gd name="T6" fmla="*/ 109 w 125"/>
                <a:gd name="T7" fmla="*/ 111 h 156"/>
                <a:gd name="T8" fmla="*/ 72 w 125"/>
                <a:gd name="T9" fmla="*/ 85 h 156"/>
                <a:gd name="T10" fmla="*/ 40 w 125"/>
                <a:gd name="T11" fmla="*/ 80 h 156"/>
                <a:gd name="T12" fmla="*/ 5 w 125"/>
                <a:gd name="T13" fmla="*/ 43 h 156"/>
                <a:gd name="T14" fmla="*/ 61 w 125"/>
                <a:gd name="T15" fmla="*/ 0 h 156"/>
                <a:gd name="T16" fmla="*/ 120 w 125"/>
                <a:gd name="T17" fmla="*/ 45 h 156"/>
                <a:gd name="T18" fmla="*/ 105 w 125"/>
                <a:gd name="T19" fmla="*/ 45 h 156"/>
                <a:gd name="T20" fmla="*/ 62 w 125"/>
                <a:gd name="T21" fmla="*/ 13 h 156"/>
                <a:gd name="T22" fmla="*/ 20 w 125"/>
                <a:gd name="T23" fmla="*/ 42 h 156"/>
                <a:gd name="T24" fmla="*/ 57 w 125"/>
                <a:gd name="T25" fmla="*/ 67 h 156"/>
                <a:gd name="T26" fmla="*/ 85 w 125"/>
                <a:gd name="T27" fmla="*/ 72 h 156"/>
                <a:gd name="T28" fmla="*/ 125 w 125"/>
                <a:gd name="T29" fmla="*/ 110 h 156"/>
                <a:gd name="T30" fmla="*/ 64 w 125"/>
                <a:gd name="T31" fmla="*/ 156 h 156"/>
                <a:gd name="T32" fmla="*/ 0 w 125"/>
                <a:gd name="T33" fmla="*/ 105 h 156"/>
                <a:gd name="T34" fmla="*/ 0 w 125"/>
                <a:gd name="T35" fmla="*/ 103 h 156"/>
                <a:gd name="T36" fmla="*/ 15 w 125"/>
                <a:gd name="T37" fmla="*/ 10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 h="156">
                  <a:moveTo>
                    <a:pt x="15" y="103"/>
                  </a:moveTo>
                  <a:lnTo>
                    <a:pt x="15" y="104"/>
                  </a:lnTo>
                  <a:cubicBezTo>
                    <a:pt x="15" y="126"/>
                    <a:pt x="34" y="142"/>
                    <a:pt x="63" y="142"/>
                  </a:cubicBezTo>
                  <a:cubicBezTo>
                    <a:pt x="92" y="142"/>
                    <a:pt x="109" y="129"/>
                    <a:pt x="109" y="111"/>
                  </a:cubicBezTo>
                  <a:cubicBezTo>
                    <a:pt x="109" y="94"/>
                    <a:pt x="97" y="90"/>
                    <a:pt x="72" y="85"/>
                  </a:cubicBezTo>
                  <a:lnTo>
                    <a:pt x="40" y="80"/>
                  </a:lnTo>
                  <a:cubicBezTo>
                    <a:pt x="16" y="76"/>
                    <a:pt x="5" y="63"/>
                    <a:pt x="5" y="43"/>
                  </a:cubicBezTo>
                  <a:cubicBezTo>
                    <a:pt x="5" y="17"/>
                    <a:pt x="26" y="0"/>
                    <a:pt x="61" y="0"/>
                  </a:cubicBezTo>
                  <a:cubicBezTo>
                    <a:pt x="98" y="0"/>
                    <a:pt x="119" y="17"/>
                    <a:pt x="120" y="45"/>
                  </a:cubicBezTo>
                  <a:lnTo>
                    <a:pt x="105" y="45"/>
                  </a:lnTo>
                  <a:cubicBezTo>
                    <a:pt x="103" y="24"/>
                    <a:pt x="88" y="13"/>
                    <a:pt x="62" y="13"/>
                  </a:cubicBezTo>
                  <a:cubicBezTo>
                    <a:pt x="35" y="13"/>
                    <a:pt x="20" y="25"/>
                    <a:pt x="20" y="42"/>
                  </a:cubicBezTo>
                  <a:cubicBezTo>
                    <a:pt x="20" y="57"/>
                    <a:pt x="32" y="63"/>
                    <a:pt x="57" y="67"/>
                  </a:cubicBezTo>
                  <a:lnTo>
                    <a:pt x="85" y="72"/>
                  </a:lnTo>
                  <a:cubicBezTo>
                    <a:pt x="112" y="77"/>
                    <a:pt x="125" y="88"/>
                    <a:pt x="125" y="110"/>
                  </a:cubicBezTo>
                  <a:cubicBezTo>
                    <a:pt x="125" y="139"/>
                    <a:pt x="102" y="156"/>
                    <a:pt x="64" y="156"/>
                  </a:cubicBezTo>
                  <a:cubicBezTo>
                    <a:pt x="24" y="156"/>
                    <a:pt x="0" y="136"/>
                    <a:pt x="0" y="105"/>
                  </a:cubicBezTo>
                  <a:lnTo>
                    <a:pt x="0" y="103"/>
                  </a:lnTo>
                  <a:lnTo>
                    <a:pt x="15" y="103"/>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4" name="Freeform 15"/>
            <p:cNvSpPr>
              <a:spLocks/>
            </p:cNvSpPr>
            <p:nvPr/>
          </p:nvSpPr>
          <p:spPr bwMode="auto">
            <a:xfrm>
              <a:off x="6903" y="3329"/>
              <a:ext cx="30" cy="35"/>
            </a:xfrm>
            <a:custGeom>
              <a:avLst/>
              <a:gdLst>
                <a:gd name="T0" fmla="*/ 57 w 130"/>
                <a:gd name="T1" fmla="*/ 14 h 149"/>
                <a:gd name="T2" fmla="*/ 0 w 130"/>
                <a:gd name="T3" fmla="*/ 14 h 149"/>
                <a:gd name="T4" fmla="*/ 0 w 130"/>
                <a:gd name="T5" fmla="*/ 0 h 149"/>
                <a:gd name="T6" fmla="*/ 130 w 130"/>
                <a:gd name="T7" fmla="*/ 0 h 149"/>
                <a:gd name="T8" fmla="*/ 130 w 130"/>
                <a:gd name="T9" fmla="*/ 14 h 149"/>
                <a:gd name="T10" fmla="*/ 72 w 130"/>
                <a:gd name="T11" fmla="*/ 14 h 149"/>
                <a:gd name="T12" fmla="*/ 72 w 130"/>
                <a:gd name="T13" fmla="*/ 149 h 149"/>
                <a:gd name="T14" fmla="*/ 57 w 130"/>
                <a:gd name="T15" fmla="*/ 149 h 149"/>
                <a:gd name="T16" fmla="*/ 57 w 130"/>
                <a:gd name="T17" fmla="*/ 1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0" h="149">
                  <a:moveTo>
                    <a:pt x="57" y="14"/>
                  </a:moveTo>
                  <a:lnTo>
                    <a:pt x="0" y="14"/>
                  </a:lnTo>
                  <a:lnTo>
                    <a:pt x="0" y="0"/>
                  </a:lnTo>
                  <a:lnTo>
                    <a:pt x="130" y="0"/>
                  </a:lnTo>
                  <a:lnTo>
                    <a:pt x="130" y="14"/>
                  </a:lnTo>
                  <a:lnTo>
                    <a:pt x="72" y="14"/>
                  </a:lnTo>
                  <a:lnTo>
                    <a:pt x="72" y="149"/>
                  </a:lnTo>
                  <a:lnTo>
                    <a:pt x="57" y="149"/>
                  </a:lnTo>
                  <a:lnTo>
                    <a:pt x="57" y="14"/>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5" name="Freeform 16"/>
            <p:cNvSpPr>
              <a:spLocks/>
            </p:cNvSpPr>
            <p:nvPr/>
          </p:nvSpPr>
          <p:spPr bwMode="auto">
            <a:xfrm>
              <a:off x="6938" y="3329"/>
              <a:ext cx="35" cy="35"/>
            </a:xfrm>
            <a:custGeom>
              <a:avLst/>
              <a:gdLst>
                <a:gd name="T0" fmla="*/ 0 w 152"/>
                <a:gd name="T1" fmla="*/ 0 h 149"/>
                <a:gd name="T2" fmla="*/ 16 w 152"/>
                <a:gd name="T3" fmla="*/ 0 h 149"/>
                <a:gd name="T4" fmla="*/ 76 w 152"/>
                <a:gd name="T5" fmla="*/ 136 h 149"/>
                <a:gd name="T6" fmla="*/ 135 w 152"/>
                <a:gd name="T7" fmla="*/ 0 h 149"/>
                <a:gd name="T8" fmla="*/ 152 w 152"/>
                <a:gd name="T9" fmla="*/ 0 h 149"/>
                <a:gd name="T10" fmla="*/ 85 w 152"/>
                <a:gd name="T11" fmla="*/ 149 h 149"/>
                <a:gd name="T12" fmla="*/ 66 w 152"/>
                <a:gd name="T13" fmla="*/ 149 h 149"/>
                <a:gd name="T14" fmla="*/ 0 w 152"/>
                <a:gd name="T15" fmla="*/ 0 h 1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2" h="149">
                  <a:moveTo>
                    <a:pt x="0" y="0"/>
                  </a:moveTo>
                  <a:lnTo>
                    <a:pt x="16" y="0"/>
                  </a:lnTo>
                  <a:lnTo>
                    <a:pt x="76" y="136"/>
                  </a:lnTo>
                  <a:lnTo>
                    <a:pt x="135" y="0"/>
                  </a:lnTo>
                  <a:lnTo>
                    <a:pt x="152" y="0"/>
                  </a:lnTo>
                  <a:lnTo>
                    <a:pt x="85" y="149"/>
                  </a:lnTo>
                  <a:lnTo>
                    <a:pt x="66"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6" name="Freeform 17"/>
            <p:cNvSpPr>
              <a:spLocks noEditPoints="1"/>
            </p:cNvSpPr>
            <p:nvPr/>
          </p:nvSpPr>
          <p:spPr bwMode="auto">
            <a:xfrm>
              <a:off x="6979" y="3328"/>
              <a:ext cx="36" cy="37"/>
            </a:xfrm>
            <a:custGeom>
              <a:avLst/>
              <a:gdLst>
                <a:gd name="T0" fmla="*/ 141 w 156"/>
                <a:gd name="T1" fmla="*/ 78 h 156"/>
                <a:gd name="T2" fmla="*/ 78 w 156"/>
                <a:gd name="T3" fmla="*/ 14 h 156"/>
                <a:gd name="T4" fmla="*/ 15 w 156"/>
                <a:gd name="T5" fmla="*/ 78 h 156"/>
                <a:gd name="T6" fmla="*/ 78 w 156"/>
                <a:gd name="T7" fmla="*/ 142 h 156"/>
                <a:gd name="T8" fmla="*/ 141 w 156"/>
                <a:gd name="T9" fmla="*/ 78 h 156"/>
                <a:gd name="T10" fmla="*/ 78 w 156"/>
                <a:gd name="T11" fmla="*/ 156 h 156"/>
                <a:gd name="T12" fmla="*/ 0 w 156"/>
                <a:gd name="T13" fmla="*/ 78 h 156"/>
                <a:gd name="T14" fmla="*/ 78 w 156"/>
                <a:gd name="T15" fmla="*/ 0 h 156"/>
                <a:gd name="T16" fmla="*/ 156 w 156"/>
                <a:gd name="T17" fmla="*/ 78 h 156"/>
                <a:gd name="T18" fmla="*/ 78 w 156"/>
                <a:gd name="T19"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56">
                  <a:moveTo>
                    <a:pt x="141" y="78"/>
                  </a:moveTo>
                  <a:cubicBezTo>
                    <a:pt x="141" y="38"/>
                    <a:pt x="117" y="14"/>
                    <a:pt x="78" y="14"/>
                  </a:cubicBezTo>
                  <a:cubicBezTo>
                    <a:pt x="39" y="14"/>
                    <a:pt x="15" y="38"/>
                    <a:pt x="15" y="78"/>
                  </a:cubicBezTo>
                  <a:cubicBezTo>
                    <a:pt x="15" y="118"/>
                    <a:pt x="39" y="142"/>
                    <a:pt x="78" y="142"/>
                  </a:cubicBezTo>
                  <a:cubicBezTo>
                    <a:pt x="117" y="142"/>
                    <a:pt x="141" y="118"/>
                    <a:pt x="141" y="78"/>
                  </a:cubicBezTo>
                  <a:close/>
                  <a:moveTo>
                    <a:pt x="78" y="156"/>
                  </a:moveTo>
                  <a:cubicBezTo>
                    <a:pt x="29" y="156"/>
                    <a:pt x="0" y="126"/>
                    <a:pt x="0" y="78"/>
                  </a:cubicBezTo>
                  <a:cubicBezTo>
                    <a:pt x="0" y="29"/>
                    <a:pt x="29" y="0"/>
                    <a:pt x="78" y="0"/>
                  </a:cubicBezTo>
                  <a:cubicBezTo>
                    <a:pt x="127" y="0"/>
                    <a:pt x="156" y="29"/>
                    <a:pt x="156" y="78"/>
                  </a:cubicBezTo>
                  <a:cubicBezTo>
                    <a:pt x="156" y="126"/>
                    <a:pt x="127" y="156"/>
                    <a:pt x="78" y="156"/>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7" name="Freeform 18"/>
            <p:cNvSpPr>
              <a:spLocks noEditPoints="1"/>
            </p:cNvSpPr>
            <p:nvPr/>
          </p:nvSpPr>
          <p:spPr bwMode="auto">
            <a:xfrm>
              <a:off x="7045" y="3318"/>
              <a:ext cx="29" cy="47"/>
            </a:xfrm>
            <a:custGeom>
              <a:avLst/>
              <a:gdLst>
                <a:gd name="T0" fmla="*/ 83 w 125"/>
                <a:gd name="T1" fmla="*/ 0 h 198"/>
                <a:gd name="T2" fmla="*/ 99 w 125"/>
                <a:gd name="T3" fmla="*/ 0 h 198"/>
                <a:gd name="T4" fmla="*/ 70 w 125"/>
                <a:gd name="T5" fmla="*/ 30 h 198"/>
                <a:gd name="T6" fmla="*/ 53 w 125"/>
                <a:gd name="T7" fmla="*/ 30 h 198"/>
                <a:gd name="T8" fmla="*/ 25 w 125"/>
                <a:gd name="T9" fmla="*/ 0 h 198"/>
                <a:gd name="T10" fmla="*/ 40 w 125"/>
                <a:gd name="T11" fmla="*/ 0 h 198"/>
                <a:gd name="T12" fmla="*/ 62 w 125"/>
                <a:gd name="T13" fmla="*/ 22 h 198"/>
                <a:gd name="T14" fmla="*/ 83 w 125"/>
                <a:gd name="T15" fmla="*/ 0 h 198"/>
                <a:gd name="T16" fmla="*/ 16 w 125"/>
                <a:gd name="T17" fmla="*/ 145 h 198"/>
                <a:gd name="T18" fmla="*/ 16 w 125"/>
                <a:gd name="T19" fmla="*/ 146 h 198"/>
                <a:gd name="T20" fmla="*/ 63 w 125"/>
                <a:gd name="T21" fmla="*/ 184 h 198"/>
                <a:gd name="T22" fmla="*/ 109 w 125"/>
                <a:gd name="T23" fmla="*/ 153 h 198"/>
                <a:gd name="T24" fmla="*/ 72 w 125"/>
                <a:gd name="T25" fmla="*/ 127 h 198"/>
                <a:gd name="T26" fmla="*/ 40 w 125"/>
                <a:gd name="T27" fmla="*/ 122 h 198"/>
                <a:gd name="T28" fmla="*/ 5 w 125"/>
                <a:gd name="T29" fmla="*/ 85 h 198"/>
                <a:gd name="T30" fmla="*/ 61 w 125"/>
                <a:gd name="T31" fmla="*/ 42 h 198"/>
                <a:gd name="T32" fmla="*/ 120 w 125"/>
                <a:gd name="T33" fmla="*/ 87 h 198"/>
                <a:gd name="T34" fmla="*/ 105 w 125"/>
                <a:gd name="T35" fmla="*/ 87 h 198"/>
                <a:gd name="T36" fmla="*/ 62 w 125"/>
                <a:gd name="T37" fmla="*/ 55 h 198"/>
                <a:gd name="T38" fmla="*/ 20 w 125"/>
                <a:gd name="T39" fmla="*/ 84 h 198"/>
                <a:gd name="T40" fmla="*/ 57 w 125"/>
                <a:gd name="T41" fmla="*/ 109 h 198"/>
                <a:gd name="T42" fmla="*/ 85 w 125"/>
                <a:gd name="T43" fmla="*/ 114 h 198"/>
                <a:gd name="T44" fmla="*/ 125 w 125"/>
                <a:gd name="T45" fmla="*/ 152 h 198"/>
                <a:gd name="T46" fmla="*/ 64 w 125"/>
                <a:gd name="T47" fmla="*/ 198 h 198"/>
                <a:gd name="T48" fmla="*/ 0 w 125"/>
                <a:gd name="T49" fmla="*/ 147 h 198"/>
                <a:gd name="T50" fmla="*/ 0 w 125"/>
                <a:gd name="T51" fmla="*/ 145 h 198"/>
                <a:gd name="T52" fmla="*/ 16 w 125"/>
                <a:gd name="T53" fmla="*/ 145 h 1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25" h="198">
                  <a:moveTo>
                    <a:pt x="83" y="0"/>
                  </a:moveTo>
                  <a:lnTo>
                    <a:pt x="99" y="0"/>
                  </a:lnTo>
                  <a:lnTo>
                    <a:pt x="70" y="30"/>
                  </a:lnTo>
                  <a:lnTo>
                    <a:pt x="53" y="30"/>
                  </a:lnTo>
                  <a:lnTo>
                    <a:pt x="25" y="0"/>
                  </a:lnTo>
                  <a:lnTo>
                    <a:pt x="40" y="0"/>
                  </a:lnTo>
                  <a:lnTo>
                    <a:pt x="62" y="22"/>
                  </a:lnTo>
                  <a:lnTo>
                    <a:pt x="83" y="0"/>
                  </a:lnTo>
                  <a:close/>
                  <a:moveTo>
                    <a:pt x="16" y="145"/>
                  </a:moveTo>
                  <a:lnTo>
                    <a:pt x="16" y="146"/>
                  </a:lnTo>
                  <a:cubicBezTo>
                    <a:pt x="16" y="168"/>
                    <a:pt x="34" y="184"/>
                    <a:pt x="63" y="184"/>
                  </a:cubicBezTo>
                  <a:cubicBezTo>
                    <a:pt x="92" y="184"/>
                    <a:pt x="109" y="171"/>
                    <a:pt x="109" y="153"/>
                  </a:cubicBezTo>
                  <a:cubicBezTo>
                    <a:pt x="109" y="136"/>
                    <a:pt x="97" y="132"/>
                    <a:pt x="72" y="127"/>
                  </a:cubicBezTo>
                  <a:lnTo>
                    <a:pt x="40" y="122"/>
                  </a:lnTo>
                  <a:cubicBezTo>
                    <a:pt x="16" y="118"/>
                    <a:pt x="5" y="105"/>
                    <a:pt x="5" y="85"/>
                  </a:cubicBezTo>
                  <a:cubicBezTo>
                    <a:pt x="5" y="59"/>
                    <a:pt x="26" y="42"/>
                    <a:pt x="61" y="42"/>
                  </a:cubicBezTo>
                  <a:cubicBezTo>
                    <a:pt x="98" y="42"/>
                    <a:pt x="119" y="59"/>
                    <a:pt x="120" y="87"/>
                  </a:cubicBezTo>
                  <a:lnTo>
                    <a:pt x="105" y="87"/>
                  </a:lnTo>
                  <a:cubicBezTo>
                    <a:pt x="103" y="66"/>
                    <a:pt x="89" y="55"/>
                    <a:pt x="62" y="55"/>
                  </a:cubicBezTo>
                  <a:cubicBezTo>
                    <a:pt x="36" y="55"/>
                    <a:pt x="20" y="67"/>
                    <a:pt x="20" y="84"/>
                  </a:cubicBezTo>
                  <a:cubicBezTo>
                    <a:pt x="20" y="99"/>
                    <a:pt x="32" y="105"/>
                    <a:pt x="57" y="109"/>
                  </a:cubicBezTo>
                  <a:lnTo>
                    <a:pt x="85" y="114"/>
                  </a:lnTo>
                  <a:cubicBezTo>
                    <a:pt x="112" y="119"/>
                    <a:pt x="125" y="130"/>
                    <a:pt x="125" y="152"/>
                  </a:cubicBezTo>
                  <a:cubicBezTo>
                    <a:pt x="125" y="181"/>
                    <a:pt x="103" y="198"/>
                    <a:pt x="64" y="198"/>
                  </a:cubicBezTo>
                  <a:cubicBezTo>
                    <a:pt x="24" y="198"/>
                    <a:pt x="0" y="178"/>
                    <a:pt x="0" y="147"/>
                  </a:cubicBezTo>
                  <a:lnTo>
                    <a:pt x="0" y="145"/>
                  </a:lnTo>
                  <a:lnTo>
                    <a:pt x="16" y="145"/>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8" name="Freeform 19"/>
            <p:cNvSpPr>
              <a:spLocks/>
            </p:cNvSpPr>
            <p:nvPr/>
          </p:nvSpPr>
          <p:spPr bwMode="auto">
            <a:xfrm>
              <a:off x="7085" y="3329"/>
              <a:ext cx="29" cy="35"/>
            </a:xfrm>
            <a:custGeom>
              <a:avLst/>
              <a:gdLst>
                <a:gd name="T0" fmla="*/ 0 w 127"/>
                <a:gd name="T1" fmla="*/ 0 h 149"/>
                <a:gd name="T2" fmla="*/ 15 w 127"/>
                <a:gd name="T3" fmla="*/ 0 h 149"/>
                <a:gd name="T4" fmla="*/ 15 w 127"/>
                <a:gd name="T5" fmla="*/ 82 h 149"/>
                <a:gd name="T6" fmla="*/ 107 w 127"/>
                <a:gd name="T7" fmla="*/ 0 h 149"/>
                <a:gd name="T8" fmla="*/ 127 w 127"/>
                <a:gd name="T9" fmla="*/ 0 h 149"/>
                <a:gd name="T10" fmla="*/ 57 w 127"/>
                <a:gd name="T11" fmla="*/ 63 h 149"/>
                <a:gd name="T12" fmla="*/ 127 w 127"/>
                <a:gd name="T13" fmla="*/ 149 h 149"/>
                <a:gd name="T14" fmla="*/ 108 w 127"/>
                <a:gd name="T15" fmla="*/ 149 h 149"/>
                <a:gd name="T16" fmla="*/ 46 w 127"/>
                <a:gd name="T17" fmla="*/ 72 h 149"/>
                <a:gd name="T18" fmla="*/ 15 w 127"/>
                <a:gd name="T19" fmla="*/ 100 h 149"/>
                <a:gd name="T20" fmla="*/ 15 w 127"/>
                <a:gd name="T21" fmla="*/ 149 h 149"/>
                <a:gd name="T22" fmla="*/ 0 w 127"/>
                <a:gd name="T23" fmla="*/ 149 h 149"/>
                <a:gd name="T24" fmla="*/ 0 w 127"/>
                <a:gd name="T25"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49">
                  <a:moveTo>
                    <a:pt x="0" y="0"/>
                  </a:moveTo>
                  <a:lnTo>
                    <a:pt x="15" y="0"/>
                  </a:lnTo>
                  <a:lnTo>
                    <a:pt x="15" y="82"/>
                  </a:lnTo>
                  <a:lnTo>
                    <a:pt x="107" y="0"/>
                  </a:lnTo>
                  <a:lnTo>
                    <a:pt x="127" y="0"/>
                  </a:lnTo>
                  <a:lnTo>
                    <a:pt x="57" y="63"/>
                  </a:lnTo>
                  <a:lnTo>
                    <a:pt x="127" y="149"/>
                  </a:lnTo>
                  <a:lnTo>
                    <a:pt x="108" y="149"/>
                  </a:lnTo>
                  <a:lnTo>
                    <a:pt x="46" y="72"/>
                  </a:lnTo>
                  <a:lnTo>
                    <a:pt x="15" y="100"/>
                  </a:lnTo>
                  <a:lnTo>
                    <a:pt x="15"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29" name="Freeform 20"/>
            <p:cNvSpPr>
              <a:spLocks noEditPoints="1"/>
            </p:cNvSpPr>
            <p:nvPr/>
          </p:nvSpPr>
          <p:spPr bwMode="auto">
            <a:xfrm>
              <a:off x="7120" y="3328"/>
              <a:ext cx="36" cy="37"/>
            </a:xfrm>
            <a:custGeom>
              <a:avLst/>
              <a:gdLst>
                <a:gd name="T0" fmla="*/ 141 w 156"/>
                <a:gd name="T1" fmla="*/ 78 h 156"/>
                <a:gd name="T2" fmla="*/ 78 w 156"/>
                <a:gd name="T3" fmla="*/ 14 h 156"/>
                <a:gd name="T4" fmla="*/ 15 w 156"/>
                <a:gd name="T5" fmla="*/ 78 h 156"/>
                <a:gd name="T6" fmla="*/ 78 w 156"/>
                <a:gd name="T7" fmla="*/ 142 h 156"/>
                <a:gd name="T8" fmla="*/ 141 w 156"/>
                <a:gd name="T9" fmla="*/ 78 h 156"/>
                <a:gd name="T10" fmla="*/ 78 w 156"/>
                <a:gd name="T11" fmla="*/ 156 h 156"/>
                <a:gd name="T12" fmla="*/ 0 w 156"/>
                <a:gd name="T13" fmla="*/ 78 h 156"/>
                <a:gd name="T14" fmla="*/ 78 w 156"/>
                <a:gd name="T15" fmla="*/ 0 h 156"/>
                <a:gd name="T16" fmla="*/ 156 w 156"/>
                <a:gd name="T17" fmla="*/ 78 h 156"/>
                <a:gd name="T18" fmla="*/ 78 w 156"/>
                <a:gd name="T19" fmla="*/ 156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156">
                  <a:moveTo>
                    <a:pt x="141" y="78"/>
                  </a:moveTo>
                  <a:cubicBezTo>
                    <a:pt x="141" y="38"/>
                    <a:pt x="117" y="14"/>
                    <a:pt x="78" y="14"/>
                  </a:cubicBezTo>
                  <a:cubicBezTo>
                    <a:pt x="38" y="14"/>
                    <a:pt x="15" y="38"/>
                    <a:pt x="15" y="78"/>
                  </a:cubicBezTo>
                  <a:cubicBezTo>
                    <a:pt x="15" y="118"/>
                    <a:pt x="38" y="142"/>
                    <a:pt x="78" y="142"/>
                  </a:cubicBezTo>
                  <a:cubicBezTo>
                    <a:pt x="117" y="142"/>
                    <a:pt x="141" y="118"/>
                    <a:pt x="141" y="78"/>
                  </a:cubicBezTo>
                  <a:close/>
                  <a:moveTo>
                    <a:pt x="78" y="156"/>
                  </a:moveTo>
                  <a:cubicBezTo>
                    <a:pt x="29" y="156"/>
                    <a:pt x="0" y="126"/>
                    <a:pt x="0" y="78"/>
                  </a:cubicBezTo>
                  <a:cubicBezTo>
                    <a:pt x="0" y="29"/>
                    <a:pt x="29" y="0"/>
                    <a:pt x="78" y="0"/>
                  </a:cubicBezTo>
                  <a:cubicBezTo>
                    <a:pt x="127" y="0"/>
                    <a:pt x="156" y="29"/>
                    <a:pt x="156" y="78"/>
                  </a:cubicBezTo>
                  <a:cubicBezTo>
                    <a:pt x="156" y="126"/>
                    <a:pt x="127" y="156"/>
                    <a:pt x="78" y="156"/>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0" name="Freeform 21"/>
            <p:cNvSpPr>
              <a:spLocks/>
            </p:cNvSpPr>
            <p:nvPr/>
          </p:nvSpPr>
          <p:spPr bwMode="auto">
            <a:xfrm>
              <a:off x="7167" y="3329"/>
              <a:ext cx="25" cy="35"/>
            </a:xfrm>
            <a:custGeom>
              <a:avLst/>
              <a:gdLst>
                <a:gd name="T0" fmla="*/ 0 w 109"/>
                <a:gd name="T1" fmla="*/ 0 h 149"/>
                <a:gd name="T2" fmla="*/ 15 w 109"/>
                <a:gd name="T3" fmla="*/ 0 h 149"/>
                <a:gd name="T4" fmla="*/ 15 w 109"/>
                <a:gd name="T5" fmla="*/ 135 h 149"/>
                <a:gd name="T6" fmla="*/ 109 w 109"/>
                <a:gd name="T7" fmla="*/ 135 h 149"/>
                <a:gd name="T8" fmla="*/ 109 w 109"/>
                <a:gd name="T9" fmla="*/ 149 h 149"/>
                <a:gd name="T10" fmla="*/ 0 w 109"/>
                <a:gd name="T11" fmla="*/ 149 h 149"/>
                <a:gd name="T12" fmla="*/ 0 w 109"/>
                <a:gd name="T13" fmla="*/ 0 h 149"/>
              </a:gdLst>
              <a:ahLst/>
              <a:cxnLst>
                <a:cxn ang="0">
                  <a:pos x="T0" y="T1"/>
                </a:cxn>
                <a:cxn ang="0">
                  <a:pos x="T2" y="T3"/>
                </a:cxn>
                <a:cxn ang="0">
                  <a:pos x="T4" y="T5"/>
                </a:cxn>
                <a:cxn ang="0">
                  <a:pos x="T6" y="T7"/>
                </a:cxn>
                <a:cxn ang="0">
                  <a:pos x="T8" y="T9"/>
                </a:cxn>
                <a:cxn ang="0">
                  <a:pos x="T10" y="T11"/>
                </a:cxn>
                <a:cxn ang="0">
                  <a:pos x="T12" y="T13"/>
                </a:cxn>
              </a:cxnLst>
              <a:rect l="0" t="0" r="r" b="b"/>
              <a:pathLst>
                <a:path w="109" h="149">
                  <a:moveTo>
                    <a:pt x="0" y="0"/>
                  </a:moveTo>
                  <a:lnTo>
                    <a:pt x="15" y="0"/>
                  </a:lnTo>
                  <a:lnTo>
                    <a:pt x="15" y="135"/>
                  </a:lnTo>
                  <a:lnTo>
                    <a:pt x="109" y="135"/>
                  </a:lnTo>
                  <a:lnTo>
                    <a:pt x="109" y="149"/>
                  </a:lnTo>
                  <a:lnTo>
                    <a:pt x="0"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1" name="Freeform 22"/>
            <p:cNvSpPr>
              <a:spLocks/>
            </p:cNvSpPr>
            <p:nvPr/>
          </p:nvSpPr>
          <p:spPr bwMode="auto">
            <a:xfrm>
              <a:off x="7200" y="3328"/>
              <a:ext cx="29" cy="37"/>
            </a:xfrm>
            <a:custGeom>
              <a:avLst/>
              <a:gdLst>
                <a:gd name="T0" fmla="*/ 15 w 124"/>
                <a:gd name="T1" fmla="*/ 103 h 156"/>
                <a:gd name="T2" fmla="*/ 15 w 124"/>
                <a:gd name="T3" fmla="*/ 104 h 156"/>
                <a:gd name="T4" fmla="*/ 63 w 124"/>
                <a:gd name="T5" fmla="*/ 142 h 156"/>
                <a:gd name="T6" fmla="*/ 109 w 124"/>
                <a:gd name="T7" fmla="*/ 111 h 156"/>
                <a:gd name="T8" fmla="*/ 72 w 124"/>
                <a:gd name="T9" fmla="*/ 85 h 156"/>
                <a:gd name="T10" fmla="*/ 40 w 124"/>
                <a:gd name="T11" fmla="*/ 80 h 156"/>
                <a:gd name="T12" fmla="*/ 5 w 124"/>
                <a:gd name="T13" fmla="*/ 43 h 156"/>
                <a:gd name="T14" fmla="*/ 61 w 124"/>
                <a:gd name="T15" fmla="*/ 0 h 156"/>
                <a:gd name="T16" fmla="*/ 120 w 124"/>
                <a:gd name="T17" fmla="*/ 45 h 156"/>
                <a:gd name="T18" fmla="*/ 105 w 124"/>
                <a:gd name="T19" fmla="*/ 45 h 156"/>
                <a:gd name="T20" fmla="*/ 62 w 124"/>
                <a:gd name="T21" fmla="*/ 13 h 156"/>
                <a:gd name="T22" fmla="*/ 20 w 124"/>
                <a:gd name="T23" fmla="*/ 42 h 156"/>
                <a:gd name="T24" fmla="*/ 57 w 124"/>
                <a:gd name="T25" fmla="*/ 67 h 156"/>
                <a:gd name="T26" fmla="*/ 85 w 124"/>
                <a:gd name="T27" fmla="*/ 72 h 156"/>
                <a:gd name="T28" fmla="*/ 124 w 124"/>
                <a:gd name="T29" fmla="*/ 110 h 156"/>
                <a:gd name="T30" fmla="*/ 64 w 124"/>
                <a:gd name="T31" fmla="*/ 156 h 156"/>
                <a:gd name="T32" fmla="*/ 0 w 124"/>
                <a:gd name="T33" fmla="*/ 105 h 156"/>
                <a:gd name="T34" fmla="*/ 0 w 124"/>
                <a:gd name="T35" fmla="*/ 103 h 156"/>
                <a:gd name="T36" fmla="*/ 15 w 124"/>
                <a:gd name="T37" fmla="*/ 103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4" h="156">
                  <a:moveTo>
                    <a:pt x="15" y="103"/>
                  </a:moveTo>
                  <a:lnTo>
                    <a:pt x="15" y="104"/>
                  </a:lnTo>
                  <a:cubicBezTo>
                    <a:pt x="15" y="126"/>
                    <a:pt x="34" y="142"/>
                    <a:pt x="63" y="142"/>
                  </a:cubicBezTo>
                  <a:cubicBezTo>
                    <a:pt x="92" y="142"/>
                    <a:pt x="109" y="129"/>
                    <a:pt x="109" y="111"/>
                  </a:cubicBezTo>
                  <a:cubicBezTo>
                    <a:pt x="109" y="94"/>
                    <a:pt x="97" y="90"/>
                    <a:pt x="72" y="85"/>
                  </a:cubicBezTo>
                  <a:lnTo>
                    <a:pt x="40" y="80"/>
                  </a:lnTo>
                  <a:cubicBezTo>
                    <a:pt x="16" y="76"/>
                    <a:pt x="5" y="63"/>
                    <a:pt x="5" y="43"/>
                  </a:cubicBezTo>
                  <a:cubicBezTo>
                    <a:pt x="5" y="17"/>
                    <a:pt x="26" y="0"/>
                    <a:pt x="61" y="0"/>
                  </a:cubicBezTo>
                  <a:cubicBezTo>
                    <a:pt x="98" y="0"/>
                    <a:pt x="119" y="17"/>
                    <a:pt x="120" y="45"/>
                  </a:cubicBezTo>
                  <a:lnTo>
                    <a:pt x="105" y="45"/>
                  </a:lnTo>
                  <a:cubicBezTo>
                    <a:pt x="103" y="24"/>
                    <a:pt x="88" y="13"/>
                    <a:pt x="62" y="13"/>
                  </a:cubicBezTo>
                  <a:cubicBezTo>
                    <a:pt x="35" y="13"/>
                    <a:pt x="20" y="25"/>
                    <a:pt x="20" y="42"/>
                  </a:cubicBezTo>
                  <a:cubicBezTo>
                    <a:pt x="20" y="57"/>
                    <a:pt x="32" y="63"/>
                    <a:pt x="57" y="67"/>
                  </a:cubicBezTo>
                  <a:lnTo>
                    <a:pt x="85" y="72"/>
                  </a:lnTo>
                  <a:cubicBezTo>
                    <a:pt x="112" y="77"/>
                    <a:pt x="124" y="88"/>
                    <a:pt x="124" y="110"/>
                  </a:cubicBezTo>
                  <a:cubicBezTo>
                    <a:pt x="124" y="139"/>
                    <a:pt x="102" y="156"/>
                    <a:pt x="64" y="156"/>
                  </a:cubicBezTo>
                  <a:cubicBezTo>
                    <a:pt x="24" y="156"/>
                    <a:pt x="0" y="136"/>
                    <a:pt x="0" y="105"/>
                  </a:cubicBezTo>
                  <a:lnTo>
                    <a:pt x="0" y="103"/>
                  </a:lnTo>
                  <a:lnTo>
                    <a:pt x="15" y="103"/>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2" name="Freeform 23"/>
            <p:cNvSpPr>
              <a:spLocks/>
            </p:cNvSpPr>
            <p:nvPr/>
          </p:nvSpPr>
          <p:spPr bwMode="auto">
            <a:xfrm>
              <a:off x="7237" y="3329"/>
              <a:ext cx="29" cy="35"/>
            </a:xfrm>
            <a:custGeom>
              <a:avLst/>
              <a:gdLst>
                <a:gd name="T0" fmla="*/ 57 w 129"/>
                <a:gd name="T1" fmla="*/ 14 h 149"/>
                <a:gd name="T2" fmla="*/ 0 w 129"/>
                <a:gd name="T3" fmla="*/ 14 h 149"/>
                <a:gd name="T4" fmla="*/ 0 w 129"/>
                <a:gd name="T5" fmla="*/ 0 h 149"/>
                <a:gd name="T6" fmla="*/ 129 w 129"/>
                <a:gd name="T7" fmla="*/ 0 h 149"/>
                <a:gd name="T8" fmla="*/ 129 w 129"/>
                <a:gd name="T9" fmla="*/ 14 h 149"/>
                <a:gd name="T10" fmla="*/ 72 w 129"/>
                <a:gd name="T11" fmla="*/ 14 h 149"/>
                <a:gd name="T12" fmla="*/ 72 w 129"/>
                <a:gd name="T13" fmla="*/ 149 h 149"/>
                <a:gd name="T14" fmla="*/ 57 w 129"/>
                <a:gd name="T15" fmla="*/ 149 h 149"/>
                <a:gd name="T16" fmla="*/ 57 w 129"/>
                <a:gd name="T17" fmla="*/ 14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9" h="149">
                  <a:moveTo>
                    <a:pt x="57" y="14"/>
                  </a:moveTo>
                  <a:lnTo>
                    <a:pt x="0" y="14"/>
                  </a:lnTo>
                  <a:lnTo>
                    <a:pt x="0" y="0"/>
                  </a:lnTo>
                  <a:lnTo>
                    <a:pt x="129" y="0"/>
                  </a:lnTo>
                  <a:lnTo>
                    <a:pt x="129" y="14"/>
                  </a:lnTo>
                  <a:lnTo>
                    <a:pt x="72" y="14"/>
                  </a:lnTo>
                  <a:lnTo>
                    <a:pt x="72" y="149"/>
                  </a:lnTo>
                  <a:lnTo>
                    <a:pt x="57" y="149"/>
                  </a:lnTo>
                  <a:lnTo>
                    <a:pt x="57" y="14"/>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3" name="Freeform 24"/>
            <p:cNvSpPr>
              <a:spLocks/>
            </p:cNvSpPr>
            <p:nvPr/>
          </p:nvSpPr>
          <p:spPr bwMode="auto">
            <a:xfrm>
              <a:off x="7271" y="3329"/>
              <a:ext cx="35" cy="35"/>
            </a:xfrm>
            <a:custGeom>
              <a:avLst/>
              <a:gdLst>
                <a:gd name="T0" fmla="*/ 0 w 153"/>
                <a:gd name="T1" fmla="*/ 0 h 149"/>
                <a:gd name="T2" fmla="*/ 17 w 153"/>
                <a:gd name="T3" fmla="*/ 0 h 149"/>
                <a:gd name="T4" fmla="*/ 77 w 153"/>
                <a:gd name="T5" fmla="*/ 136 h 149"/>
                <a:gd name="T6" fmla="*/ 136 w 153"/>
                <a:gd name="T7" fmla="*/ 0 h 149"/>
                <a:gd name="T8" fmla="*/ 153 w 153"/>
                <a:gd name="T9" fmla="*/ 0 h 149"/>
                <a:gd name="T10" fmla="*/ 86 w 153"/>
                <a:gd name="T11" fmla="*/ 149 h 149"/>
                <a:gd name="T12" fmla="*/ 67 w 153"/>
                <a:gd name="T13" fmla="*/ 149 h 149"/>
                <a:gd name="T14" fmla="*/ 0 w 153"/>
                <a:gd name="T15" fmla="*/ 0 h 14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3" h="149">
                  <a:moveTo>
                    <a:pt x="0" y="0"/>
                  </a:moveTo>
                  <a:lnTo>
                    <a:pt x="17" y="0"/>
                  </a:lnTo>
                  <a:lnTo>
                    <a:pt x="77" y="136"/>
                  </a:lnTo>
                  <a:lnTo>
                    <a:pt x="136" y="0"/>
                  </a:lnTo>
                  <a:lnTo>
                    <a:pt x="153" y="0"/>
                  </a:lnTo>
                  <a:lnTo>
                    <a:pt x="86" y="149"/>
                  </a:lnTo>
                  <a:lnTo>
                    <a:pt x="67" y="149"/>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4" name="Freeform 25"/>
            <p:cNvSpPr>
              <a:spLocks noEditPoints="1"/>
            </p:cNvSpPr>
            <p:nvPr/>
          </p:nvSpPr>
          <p:spPr bwMode="auto">
            <a:xfrm>
              <a:off x="7315" y="3318"/>
              <a:ext cx="9" cy="46"/>
            </a:xfrm>
            <a:custGeom>
              <a:avLst/>
              <a:gdLst>
                <a:gd name="T0" fmla="*/ 19 w 38"/>
                <a:gd name="T1" fmla="*/ 0 h 194"/>
                <a:gd name="T2" fmla="*/ 38 w 38"/>
                <a:gd name="T3" fmla="*/ 0 h 194"/>
                <a:gd name="T4" fmla="*/ 14 w 38"/>
                <a:gd name="T5" fmla="*/ 30 h 194"/>
                <a:gd name="T6" fmla="*/ 1 w 38"/>
                <a:gd name="T7" fmla="*/ 30 h 194"/>
                <a:gd name="T8" fmla="*/ 19 w 38"/>
                <a:gd name="T9" fmla="*/ 0 h 194"/>
                <a:gd name="T10" fmla="*/ 0 w 38"/>
                <a:gd name="T11" fmla="*/ 45 h 194"/>
                <a:gd name="T12" fmla="*/ 15 w 38"/>
                <a:gd name="T13" fmla="*/ 45 h 194"/>
                <a:gd name="T14" fmla="*/ 15 w 38"/>
                <a:gd name="T15" fmla="*/ 194 h 194"/>
                <a:gd name="T16" fmla="*/ 0 w 38"/>
                <a:gd name="T17" fmla="*/ 194 h 194"/>
                <a:gd name="T18" fmla="*/ 0 w 38"/>
                <a:gd name="T19" fmla="*/ 45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8" h="194">
                  <a:moveTo>
                    <a:pt x="19" y="0"/>
                  </a:moveTo>
                  <a:lnTo>
                    <a:pt x="38" y="0"/>
                  </a:lnTo>
                  <a:lnTo>
                    <a:pt x="14" y="30"/>
                  </a:lnTo>
                  <a:lnTo>
                    <a:pt x="1" y="30"/>
                  </a:lnTo>
                  <a:lnTo>
                    <a:pt x="19" y="0"/>
                  </a:lnTo>
                  <a:close/>
                  <a:moveTo>
                    <a:pt x="0" y="45"/>
                  </a:moveTo>
                  <a:lnTo>
                    <a:pt x="15" y="45"/>
                  </a:lnTo>
                  <a:lnTo>
                    <a:pt x="15" y="194"/>
                  </a:lnTo>
                  <a:lnTo>
                    <a:pt x="0" y="194"/>
                  </a:lnTo>
                  <a:lnTo>
                    <a:pt x="0" y="45"/>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5" name="Freeform 26"/>
            <p:cNvSpPr>
              <a:spLocks/>
            </p:cNvSpPr>
            <p:nvPr/>
          </p:nvSpPr>
          <p:spPr bwMode="auto">
            <a:xfrm>
              <a:off x="7334" y="3359"/>
              <a:ext cx="3" cy="12"/>
            </a:xfrm>
            <a:custGeom>
              <a:avLst/>
              <a:gdLst>
                <a:gd name="T0" fmla="*/ 0 w 17"/>
                <a:gd name="T1" fmla="*/ 0 h 50"/>
                <a:gd name="T2" fmla="*/ 17 w 17"/>
                <a:gd name="T3" fmla="*/ 0 h 50"/>
                <a:gd name="T4" fmla="*/ 17 w 17"/>
                <a:gd name="T5" fmla="*/ 27 h 50"/>
                <a:gd name="T6" fmla="*/ 0 w 17"/>
                <a:gd name="T7" fmla="*/ 50 h 50"/>
                <a:gd name="T8" fmla="*/ 0 w 17"/>
                <a:gd name="T9" fmla="*/ 41 h 50"/>
                <a:gd name="T10" fmla="*/ 7 w 17"/>
                <a:gd name="T11" fmla="*/ 27 h 50"/>
                <a:gd name="T12" fmla="*/ 7 w 17"/>
                <a:gd name="T13" fmla="*/ 18 h 50"/>
                <a:gd name="T14" fmla="*/ 0 w 17"/>
                <a:gd name="T15" fmla="*/ 18 h 50"/>
                <a:gd name="T16" fmla="*/ 0 w 17"/>
                <a:gd name="T17" fmla="*/ 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50">
                  <a:moveTo>
                    <a:pt x="0" y="0"/>
                  </a:moveTo>
                  <a:lnTo>
                    <a:pt x="17" y="0"/>
                  </a:lnTo>
                  <a:lnTo>
                    <a:pt x="17" y="27"/>
                  </a:lnTo>
                  <a:cubicBezTo>
                    <a:pt x="16" y="39"/>
                    <a:pt x="12" y="46"/>
                    <a:pt x="0" y="50"/>
                  </a:cubicBezTo>
                  <a:lnTo>
                    <a:pt x="0" y="41"/>
                  </a:lnTo>
                  <a:cubicBezTo>
                    <a:pt x="5" y="38"/>
                    <a:pt x="7" y="34"/>
                    <a:pt x="7" y="27"/>
                  </a:cubicBezTo>
                  <a:lnTo>
                    <a:pt x="7" y="18"/>
                  </a:lnTo>
                  <a:lnTo>
                    <a:pt x="0" y="18"/>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6" name="Freeform 27"/>
            <p:cNvSpPr>
              <a:spLocks/>
            </p:cNvSpPr>
            <p:nvPr/>
          </p:nvSpPr>
          <p:spPr bwMode="auto">
            <a:xfrm>
              <a:off x="6646" y="3383"/>
              <a:ext cx="32" cy="29"/>
            </a:xfrm>
            <a:custGeom>
              <a:avLst/>
              <a:gdLst>
                <a:gd name="T0" fmla="*/ 0 w 142"/>
                <a:gd name="T1" fmla="*/ 0 h 123"/>
                <a:gd name="T2" fmla="*/ 19 w 142"/>
                <a:gd name="T3" fmla="*/ 0 h 123"/>
                <a:gd name="T4" fmla="*/ 71 w 142"/>
                <a:gd name="T5" fmla="*/ 112 h 123"/>
                <a:gd name="T6" fmla="*/ 124 w 142"/>
                <a:gd name="T7" fmla="*/ 0 h 123"/>
                <a:gd name="T8" fmla="*/ 142 w 142"/>
                <a:gd name="T9" fmla="*/ 0 h 123"/>
                <a:gd name="T10" fmla="*/ 142 w 142"/>
                <a:gd name="T11" fmla="*/ 123 h 123"/>
                <a:gd name="T12" fmla="*/ 130 w 142"/>
                <a:gd name="T13" fmla="*/ 123 h 123"/>
                <a:gd name="T14" fmla="*/ 131 w 142"/>
                <a:gd name="T15" fmla="*/ 10 h 123"/>
                <a:gd name="T16" fmla="*/ 78 w 142"/>
                <a:gd name="T17" fmla="*/ 123 h 123"/>
                <a:gd name="T18" fmla="*/ 64 w 142"/>
                <a:gd name="T19" fmla="*/ 123 h 123"/>
                <a:gd name="T20" fmla="*/ 10 w 142"/>
                <a:gd name="T21" fmla="*/ 10 h 123"/>
                <a:gd name="T22" fmla="*/ 12 w 142"/>
                <a:gd name="T23" fmla="*/ 123 h 123"/>
                <a:gd name="T24" fmla="*/ 0 w 142"/>
                <a:gd name="T25" fmla="*/ 123 h 123"/>
                <a:gd name="T26" fmla="*/ 0 w 142"/>
                <a:gd name="T27"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2" h="123">
                  <a:moveTo>
                    <a:pt x="0" y="0"/>
                  </a:moveTo>
                  <a:lnTo>
                    <a:pt x="19" y="0"/>
                  </a:lnTo>
                  <a:lnTo>
                    <a:pt x="71" y="112"/>
                  </a:lnTo>
                  <a:lnTo>
                    <a:pt x="124" y="0"/>
                  </a:lnTo>
                  <a:lnTo>
                    <a:pt x="142" y="0"/>
                  </a:lnTo>
                  <a:lnTo>
                    <a:pt x="142" y="123"/>
                  </a:lnTo>
                  <a:lnTo>
                    <a:pt x="130" y="123"/>
                  </a:lnTo>
                  <a:lnTo>
                    <a:pt x="131" y="10"/>
                  </a:lnTo>
                  <a:lnTo>
                    <a:pt x="78" y="123"/>
                  </a:lnTo>
                  <a:lnTo>
                    <a:pt x="64" y="123"/>
                  </a:lnTo>
                  <a:lnTo>
                    <a:pt x="10" y="10"/>
                  </a:lnTo>
                  <a:lnTo>
                    <a:pt x="12"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7" name="Freeform 28"/>
            <p:cNvSpPr>
              <a:spLocks/>
            </p:cNvSpPr>
            <p:nvPr/>
          </p:nvSpPr>
          <p:spPr bwMode="auto">
            <a:xfrm>
              <a:off x="6688" y="3383"/>
              <a:ext cx="21" cy="29"/>
            </a:xfrm>
            <a:custGeom>
              <a:avLst/>
              <a:gdLst>
                <a:gd name="T0" fmla="*/ 0 w 90"/>
                <a:gd name="T1" fmla="*/ 0 h 123"/>
                <a:gd name="T2" fmla="*/ 13 w 90"/>
                <a:gd name="T3" fmla="*/ 0 h 123"/>
                <a:gd name="T4" fmla="*/ 13 w 90"/>
                <a:gd name="T5" fmla="*/ 111 h 123"/>
                <a:gd name="T6" fmla="*/ 90 w 90"/>
                <a:gd name="T7" fmla="*/ 111 h 123"/>
                <a:gd name="T8" fmla="*/ 90 w 90"/>
                <a:gd name="T9" fmla="*/ 123 h 123"/>
                <a:gd name="T10" fmla="*/ 0 w 90"/>
                <a:gd name="T11" fmla="*/ 123 h 123"/>
                <a:gd name="T12" fmla="*/ 0 w 90"/>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90" h="123">
                  <a:moveTo>
                    <a:pt x="0" y="0"/>
                  </a:moveTo>
                  <a:lnTo>
                    <a:pt x="13" y="0"/>
                  </a:lnTo>
                  <a:lnTo>
                    <a:pt x="13" y="111"/>
                  </a:lnTo>
                  <a:lnTo>
                    <a:pt x="90" y="111"/>
                  </a:lnTo>
                  <a:lnTo>
                    <a:pt x="90"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8" name="Freeform 29"/>
            <p:cNvSpPr>
              <a:spLocks noEditPoints="1"/>
            </p:cNvSpPr>
            <p:nvPr/>
          </p:nvSpPr>
          <p:spPr bwMode="auto">
            <a:xfrm>
              <a:off x="6713" y="3374"/>
              <a:ext cx="30" cy="38"/>
            </a:xfrm>
            <a:custGeom>
              <a:avLst/>
              <a:gdLst>
                <a:gd name="T0" fmla="*/ 74 w 128"/>
                <a:gd name="T1" fmla="*/ 0 h 161"/>
                <a:gd name="T2" fmla="*/ 89 w 128"/>
                <a:gd name="T3" fmla="*/ 0 h 161"/>
                <a:gd name="T4" fmla="*/ 69 w 128"/>
                <a:gd name="T5" fmla="*/ 25 h 161"/>
                <a:gd name="T6" fmla="*/ 59 w 128"/>
                <a:gd name="T7" fmla="*/ 25 h 161"/>
                <a:gd name="T8" fmla="*/ 74 w 128"/>
                <a:gd name="T9" fmla="*/ 0 h 161"/>
                <a:gd name="T10" fmla="*/ 92 w 128"/>
                <a:gd name="T11" fmla="*/ 111 h 161"/>
                <a:gd name="T12" fmla="*/ 64 w 128"/>
                <a:gd name="T13" fmla="*/ 48 h 161"/>
                <a:gd name="T14" fmla="*/ 36 w 128"/>
                <a:gd name="T15" fmla="*/ 111 h 161"/>
                <a:gd name="T16" fmla="*/ 92 w 128"/>
                <a:gd name="T17" fmla="*/ 111 h 161"/>
                <a:gd name="T18" fmla="*/ 57 w 128"/>
                <a:gd name="T19" fmla="*/ 38 h 161"/>
                <a:gd name="T20" fmla="*/ 71 w 128"/>
                <a:gd name="T21" fmla="*/ 38 h 161"/>
                <a:gd name="T22" fmla="*/ 128 w 128"/>
                <a:gd name="T23" fmla="*/ 161 h 161"/>
                <a:gd name="T24" fmla="*/ 115 w 128"/>
                <a:gd name="T25" fmla="*/ 161 h 161"/>
                <a:gd name="T26" fmla="*/ 98 w 128"/>
                <a:gd name="T27" fmla="*/ 123 h 161"/>
                <a:gd name="T28" fmla="*/ 30 w 128"/>
                <a:gd name="T29" fmla="*/ 123 h 161"/>
                <a:gd name="T30" fmla="*/ 13 w 128"/>
                <a:gd name="T31" fmla="*/ 161 h 161"/>
                <a:gd name="T32" fmla="*/ 0 w 128"/>
                <a:gd name="T33" fmla="*/ 161 h 161"/>
                <a:gd name="T34" fmla="*/ 57 w 128"/>
                <a:gd name="T35" fmla="*/ 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8" h="161">
                  <a:moveTo>
                    <a:pt x="74" y="0"/>
                  </a:moveTo>
                  <a:lnTo>
                    <a:pt x="89" y="0"/>
                  </a:lnTo>
                  <a:lnTo>
                    <a:pt x="69" y="25"/>
                  </a:lnTo>
                  <a:lnTo>
                    <a:pt x="59" y="25"/>
                  </a:lnTo>
                  <a:lnTo>
                    <a:pt x="74" y="0"/>
                  </a:lnTo>
                  <a:close/>
                  <a:moveTo>
                    <a:pt x="92" y="111"/>
                  </a:moveTo>
                  <a:lnTo>
                    <a:pt x="64" y="48"/>
                  </a:lnTo>
                  <a:lnTo>
                    <a:pt x="36" y="111"/>
                  </a:lnTo>
                  <a:lnTo>
                    <a:pt x="92" y="111"/>
                  </a:lnTo>
                  <a:close/>
                  <a:moveTo>
                    <a:pt x="57" y="38"/>
                  </a:moveTo>
                  <a:lnTo>
                    <a:pt x="71" y="38"/>
                  </a:lnTo>
                  <a:lnTo>
                    <a:pt x="128" y="161"/>
                  </a:lnTo>
                  <a:lnTo>
                    <a:pt x="115" y="161"/>
                  </a:lnTo>
                  <a:lnTo>
                    <a:pt x="98" y="123"/>
                  </a:lnTo>
                  <a:lnTo>
                    <a:pt x="30" y="123"/>
                  </a:lnTo>
                  <a:lnTo>
                    <a:pt x="13" y="161"/>
                  </a:lnTo>
                  <a:lnTo>
                    <a:pt x="0" y="161"/>
                  </a:lnTo>
                  <a:lnTo>
                    <a:pt x="57" y="38"/>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39" name="Freeform 30"/>
            <p:cNvSpPr>
              <a:spLocks noEditPoints="1"/>
            </p:cNvSpPr>
            <p:nvPr/>
          </p:nvSpPr>
          <p:spPr bwMode="auto">
            <a:xfrm>
              <a:off x="6749" y="3383"/>
              <a:ext cx="27" cy="29"/>
            </a:xfrm>
            <a:custGeom>
              <a:avLst/>
              <a:gdLst>
                <a:gd name="T0" fmla="*/ 13 w 116"/>
                <a:gd name="T1" fmla="*/ 11 h 123"/>
                <a:gd name="T2" fmla="*/ 13 w 116"/>
                <a:gd name="T3" fmla="*/ 111 h 123"/>
                <a:gd name="T4" fmla="*/ 45 w 116"/>
                <a:gd name="T5" fmla="*/ 111 h 123"/>
                <a:gd name="T6" fmla="*/ 86 w 116"/>
                <a:gd name="T7" fmla="*/ 103 h 123"/>
                <a:gd name="T8" fmla="*/ 103 w 116"/>
                <a:gd name="T9" fmla="*/ 60 h 123"/>
                <a:gd name="T10" fmla="*/ 86 w 116"/>
                <a:gd name="T11" fmla="*/ 18 h 123"/>
                <a:gd name="T12" fmla="*/ 43 w 116"/>
                <a:gd name="T13" fmla="*/ 11 h 123"/>
                <a:gd name="T14" fmla="*/ 13 w 116"/>
                <a:gd name="T15" fmla="*/ 11 h 123"/>
                <a:gd name="T16" fmla="*/ 96 w 116"/>
                <a:gd name="T17" fmla="*/ 11 h 123"/>
                <a:gd name="T18" fmla="*/ 116 w 116"/>
                <a:gd name="T19" fmla="*/ 61 h 123"/>
                <a:gd name="T20" fmla="*/ 96 w 116"/>
                <a:gd name="T21" fmla="*/ 112 h 123"/>
                <a:gd name="T22" fmla="*/ 45 w 116"/>
                <a:gd name="T23" fmla="*/ 123 h 123"/>
                <a:gd name="T24" fmla="*/ 0 w 116"/>
                <a:gd name="T25" fmla="*/ 123 h 123"/>
                <a:gd name="T26" fmla="*/ 0 w 116"/>
                <a:gd name="T27" fmla="*/ 0 h 123"/>
                <a:gd name="T28" fmla="*/ 45 w 116"/>
                <a:gd name="T29" fmla="*/ 0 h 123"/>
                <a:gd name="T30" fmla="*/ 96 w 116"/>
                <a:gd name="T31" fmla="*/ 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6" h="123">
                  <a:moveTo>
                    <a:pt x="13" y="11"/>
                  </a:moveTo>
                  <a:lnTo>
                    <a:pt x="13" y="111"/>
                  </a:lnTo>
                  <a:lnTo>
                    <a:pt x="45" y="111"/>
                  </a:lnTo>
                  <a:cubicBezTo>
                    <a:pt x="63" y="111"/>
                    <a:pt x="76" y="110"/>
                    <a:pt x="86" y="103"/>
                  </a:cubicBezTo>
                  <a:cubicBezTo>
                    <a:pt x="98" y="95"/>
                    <a:pt x="103" y="82"/>
                    <a:pt x="103" y="60"/>
                  </a:cubicBezTo>
                  <a:cubicBezTo>
                    <a:pt x="103" y="40"/>
                    <a:pt x="98" y="26"/>
                    <a:pt x="86" y="18"/>
                  </a:cubicBezTo>
                  <a:cubicBezTo>
                    <a:pt x="76" y="12"/>
                    <a:pt x="62" y="11"/>
                    <a:pt x="43" y="11"/>
                  </a:cubicBezTo>
                  <a:lnTo>
                    <a:pt x="13" y="11"/>
                  </a:lnTo>
                  <a:close/>
                  <a:moveTo>
                    <a:pt x="96" y="11"/>
                  </a:moveTo>
                  <a:cubicBezTo>
                    <a:pt x="110" y="21"/>
                    <a:pt x="116" y="38"/>
                    <a:pt x="116" y="61"/>
                  </a:cubicBezTo>
                  <a:cubicBezTo>
                    <a:pt x="116" y="85"/>
                    <a:pt x="110" y="101"/>
                    <a:pt x="96" y="112"/>
                  </a:cubicBezTo>
                  <a:cubicBezTo>
                    <a:pt x="83" y="122"/>
                    <a:pt x="67" y="123"/>
                    <a:pt x="45" y="123"/>
                  </a:cubicBezTo>
                  <a:lnTo>
                    <a:pt x="0" y="123"/>
                  </a:lnTo>
                  <a:lnTo>
                    <a:pt x="0" y="0"/>
                  </a:lnTo>
                  <a:lnTo>
                    <a:pt x="45" y="0"/>
                  </a:lnTo>
                  <a:cubicBezTo>
                    <a:pt x="67" y="0"/>
                    <a:pt x="83" y="1"/>
                    <a:pt x="96" y="11"/>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0" name="Freeform 31"/>
            <p:cNvSpPr>
              <a:spLocks/>
            </p:cNvSpPr>
            <p:nvPr/>
          </p:nvSpPr>
          <p:spPr bwMode="auto">
            <a:xfrm>
              <a:off x="6784" y="3383"/>
              <a:ext cx="22" cy="29"/>
            </a:xfrm>
            <a:custGeom>
              <a:avLst/>
              <a:gdLst>
                <a:gd name="T0" fmla="*/ 0 w 95"/>
                <a:gd name="T1" fmla="*/ 0 h 123"/>
                <a:gd name="T2" fmla="*/ 95 w 95"/>
                <a:gd name="T3" fmla="*/ 0 h 123"/>
                <a:gd name="T4" fmla="*/ 95 w 95"/>
                <a:gd name="T5" fmla="*/ 11 h 123"/>
                <a:gd name="T6" fmla="*/ 12 w 95"/>
                <a:gd name="T7" fmla="*/ 11 h 123"/>
                <a:gd name="T8" fmla="*/ 12 w 95"/>
                <a:gd name="T9" fmla="*/ 54 h 123"/>
                <a:gd name="T10" fmla="*/ 88 w 95"/>
                <a:gd name="T11" fmla="*/ 54 h 123"/>
                <a:gd name="T12" fmla="*/ 88 w 95"/>
                <a:gd name="T13" fmla="*/ 66 h 123"/>
                <a:gd name="T14" fmla="*/ 12 w 95"/>
                <a:gd name="T15" fmla="*/ 66 h 123"/>
                <a:gd name="T16" fmla="*/ 12 w 95"/>
                <a:gd name="T17" fmla="*/ 111 h 123"/>
                <a:gd name="T18" fmla="*/ 95 w 95"/>
                <a:gd name="T19" fmla="*/ 111 h 123"/>
                <a:gd name="T20" fmla="*/ 95 w 95"/>
                <a:gd name="T21" fmla="*/ 123 h 123"/>
                <a:gd name="T22" fmla="*/ 0 w 95"/>
                <a:gd name="T23" fmla="*/ 123 h 123"/>
                <a:gd name="T24" fmla="*/ 0 w 95"/>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 h="123">
                  <a:moveTo>
                    <a:pt x="0" y="0"/>
                  </a:moveTo>
                  <a:lnTo>
                    <a:pt x="95" y="0"/>
                  </a:lnTo>
                  <a:lnTo>
                    <a:pt x="95" y="11"/>
                  </a:lnTo>
                  <a:lnTo>
                    <a:pt x="12" y="11"/>
                  </a:lnTo>
                  <a:lnTo>
                    <a:pt x="12" y="54"/>
                  </a:lnTo>
                  <a:lnTo>
                    <a:pt x="88" y="54"/>
                  </a:lnTo>
                  <a:lnTo>
                    <a:pt x="88" y="66"/>
                  </a:lnTo>
                  <a:lnTo>
                    <a:pt x="12" y="66"/>
                  </a:lnTo>
                  <a:lnTo>
                    <a:pt x="12" y="111"/>
                  </a:lnTo>
                  <a:lnTo>
                    <a:pt x="95" y="111"/>
                  </a:lnTo>
                  <a:lnTo>
                    <a:pt x="95"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1" name="Freeform 32"/>
            <p:cNvSpPr>
              <a:spLocks noEditPoints="1"/>
            </p:cNvSpPr>
            <p:nvPr/>
          </p:nvSpPr>
          <p:spPr bwMode="auto">
            <a:xfrm>
              <a:off x="6812" y="3374"/>
              <a:ext cx="25" cy="38"/>
            </a:xfrm>
            <a:custGeom>
              <a:avLst/>
              <a:gdLst>
                <a:gd name="T0" fmla="*/ 78 w 108"/>
                <a:gd name="T1" fmla="*/ 0 h 161"/>
                <a:gd name="T2" fmla="*/ 92 w 108"/>
                <a:gd name="T3" fmla="*/ 0 h 161"/>
                <a:gd name="T4" fmla="*/ 68 w 108"/>
                <a:gd name="T5" fmla="*/ 25 h 161"/>
                <a:gd name="T6" fmla="*/ 54 w 108"/>
                <a:gd name="T7" fmla="*/ 25 h 161"/>
                <a:gd name="T8" fmla="*/ 30 w 108"/>
                <a:gd name="T9" fmla="*/ 0 h 161"/>
                <a:gd name="T10" fmla="*/ 43 w 108"/>
                <a:gd name="T11" fmla="*/ 0 h 161"/>
                <a:gd name="T12" fmla="*/ 61 w 108"/>
                <a:gd name="T13" fmla="*/ 18 h 161"/>
                <a:gd name="T14" fmla="*/ 78 w 108"/>
                <a:gd name="T15" fmla="*/ 0 h 161"/>
                <a:gd name="T16" fmla="*/ 0 w 108"/>
                <a:gd name="T17" fmla="*/ 149 h 161"/>
                <a:gd name="T18" fmla="*/ 91 w 108"/>
                <a:gd name="T19" fmla="*/ 49 h 161"/>
                <a:gd name="T20" fmla="*/ 4 w 108"/>
                <a:gd name="T21" fmla="*/ 49 h 161"/>
                <a:gd name="T22" fmla="*/ 4 w 108"/>
                <a:gd name="T23" fmla="*/ 38 h 161"/>
                <a:gd name="T24" fmla="*/ 108 w 108"/>
                <a:gd name="T25" fmla="*/ 38 h 161"/>
                <a:gd name="T26" fmla="*/ 108 w 108"/>
                <a:gd name="T27" fmla="*/ 49 h 161"/>
                <a:gd name="T28" fmla="*/ 15 w 108"/>
                <a:gd name="T29" fmla="*/ 149 h 161"/>
                <a:gd name="T30" fmla="*/ 108 w 108"/>
                <a:gd name="T31" fmla="*/ 149 h 161"/>
                <a:gd name="T32" fmla="*/ 108 w 108"/>
                <a:gd name="T33" fmla="*/ 161 h 161"/>
                <a:gd name="T34" fmla="*/ 0 w 108"/>
                <a:gd name="T35" fmla="*/ 161 h 161"/>
                <a:gd name="T36" fmla="*/ 0 w 108"/>
                <a:gd name="T37" fmla="*/ 149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8" h="161">
                  <a:moveTo>
                    <a:pt x="78" y="0"/>
                  </a:moveTo>
                  <a:lnTo>
                    <a:pt x="92" y="0"/>
                  </a:lnTo>
                  <a:lnTo>
                    <a:pt x="68" y="25"/>
                  </a:lnTo>
                  <a:lnTo>
                    <a:pt x="54" y="25"/>
                  </a:lnTo>
                  <a:lnTo>
                    <a:pt x="30" y="0"/>
                  </a:lnTo>
                  <a:lnTo>
                    <a:pt x="43" y="0"/>
                  </a:lnTo>
                  <a:lnTo>
                    <a:pt x="61" y="18"/>
                  </a:lnTo>
                  <a:lnTo>
                    <a:pt x="78" y="0"/>
                  </a:lnTo>
                  <a:close/>
                  <a:moveTo>
                    <a:pt x="0" y="149"/>
                  </a:moveTo>
                  <a:lnTo>
                    <a:pt x="91" y="49"/>
                  </a:lnTo>
                  <a:lnTo>
                    <a:pt x="4" y="49"/>
                  </a:lnTo>
                  <a:lnTo>
                    <a:pt x="4" y="38"/>
                  </a:lnTo>
                  <a:lnTo>
                    <a:pt x="108" y="38"/>
                  </a:lnTo>
                  <a:lnTo>
                    <a:pt x="108" y="49"/>
                  </a:lnTo>
                  <a:lnTo>
                    <a:pt x="15" y="149"/>
                  </a:lnTo>
                  <a:lnTo>
                    <a:pt x="108" y="149"/>
                  </a:lnTo>
                  <a:lnTo>
                    <a:pt x="108" y="161"/>
                  </a:lnTo>
                  <a:lnTo>
                    <a:pt x="0" y="161"/>
                  </a:lnTo>
                  <a:lnTo>
                    <a:pt x="0" y="149"/>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2" name="Freeform 33"/>
            <p:cNvSpPr>
              <a:spLocks/>
            </p:cNvSpPr>
            <p:nvPr/>
          </p:nvSpPr>
          <p:spPr bwMode="auto">
            <a:xfrm>
              <a:off x="6845" y="3383"/>
              <a:ext cx="22" cy="29"/>
            </a:xfrm>
            <a:custGeom>
              <a:avLst/>
              <a:gdLst>
                <a:gd name="T0" fmla="*/ 0 w 95"/>
                <a:gd name="T1" fmla="*/ 0 h 123"/>
                <a:gd name="T2" fmla="*/ 95 w 95"/>
                <a:gd name="T3" fmla="*/ 0 h 123"/>
                <a:gd name="T4" fmla="*/ 95 w 95"/>
                <a:gd name="T5" fmla="*/ 11 h 123"/>
                <a:gd name="T6" fmla="*/ 12 w 95"/>
                <a:gd name="T7" fmla="*/ 11 h 123"/>
                <a:gd name="T8" fmla="*/ 12 w 95"/>
                <a:gd name="T9" fmla="*/ 54 h 123"/>
                <a:gd name="T10" fmla="*/ 88 w 95"/>
                <a:gd name="T11" fmla="*/ 54 h 123"/>
                <a:gd name="T12" fmla="*/ 88 w 95"/>
                <a:gd name="T13" fmla="*/ 66 h 123"/>
                <a:gd name="T14" fmla="*/ 12 w 95"/>
                <a:gd name="T15" fmla="*/ 66 h 123"/>
                <a:gd name="T16" fmla="*/ 12 w 95"/>
                <a:gd name="T17" fmla="*/ 111 h 123"/>
                <a:gd name="T18" fmla="*/ 95 w 95"/>
                <a:gd name="T19" fmla="*/ 111 h 123"/>
                <a:gd name="T20" fmla="*/ 95 w 95"/>
                <a:gd name="T21" fmla="*/ 123 h 123"/>
                <a:gd name="T22" fmla="*/ 0 w 95"/>
                <a:gd name="T23" fmla="*/ 123 h 123"/>
                <a:gd name="T24" fmla="*/ 0 w 95"/>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5" h="123">
                  <a:moveTo>
                    <a:pt x="0" y="0"/>
                  </a:moveTo>
                  <a:lnTo>
                    <a:pt x="95" y="0"/>
                  </a:lnTo>
                  <a:lnTo>
                    <a:pt x="95" y="11"/>
                  </a:lnTo>
                  <a:lnTo>
                    <a:pt x="12" y="11"/>
                  </a:lnTo>
                  <a:lnTo>
                    <a:pt x="12" y="54"/>
                  </a:lnTo>
                  <a:lnTo>
                    <a:pt x="88" y="54"/>
                  </a:lnTo>
                  <a:lnTo>
                    <a:pt x="88" y="66"/>
                  </a:lnTo>
                  <a:lnTo>
                    <a:pt x="12" y="66"/>
                  </a:lnTo>
                  <a:lnTo>
                    <a:pt x="12" y="111"/>
                  </a:lnTo>
                  <a:lnTo>
                    <a:pt x="95" y="111"/>
                  </a:lnTo>
                  <a:lnTo>
                    <a:pt x="95"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3" name="Freeform 34"/>
            <p:cNvSpPr>
              <a:spLocks noEditPoints="1"/>
            </p:cNvSpPr>
            <p:nvPr/>
          </p:nvSpPr>
          <p:spPr bwMode="auto">
            <a:xfrm>
              <a:off x="6888" y="3383"/>
              <a:ext cx="29" cy="29"/>
            </a:xfrm>
            <a:custGeom>
              <a:avLst/>
              <a:gdLst>
                <a:gd name="T0" fmla="*/ 92 w 127"/>
                <a:gd name="T1" fmla="*/ 73 h 123"/>
                <a:gd name="T2" fmla="*/ 64 w 127"/>
                <a:gd name="T3" fmla="*/ 10 h 123"/>
                <a:gd name="T4" fmla="*/ 35 w 127"/>
                <a:gd name="T5" fmla="*/ 73 h 123"/>
                <a:gd name="T6" fmla="*/ 92 w 127"/>
                <a:gd name="T7" fmla="*/ 73 h 123"/>
                <a:gd name="T8" fmla="*/ 57 w 127"/>
                <a:gd name="T9" fmla="*/ 0 h 123"/>
                <a:gd name="T10" fmla="*/ 71 w 127"/>
                <a:gd name="T11" fmla="*/ 0 h 123"/>
                <a:gd name="T12" fmla="*/ 127 w 127"/>
                <a:gd name="T13" fmla="*/ 123 h 123"/>
                <a:gd name="T14" fmla="*/ 115 w 127"/>
                <a:gd name="T15" fmla="*/ 123 h 123"/>
                <a:gd name="T16" fmla="*/ 98 w 127"/>
                <a:gd name="T17" fmla="*/ 85 h 123"/>
                <a:gd name="T18" fmla="*/ 30 w 127"/>
                <a:gd name="T19" fmla="*/ 85 h 123"/>
                <a:gd name="T20" fmla="*/ 13 w 127"/>
                <a:gd name="T21" fmla="*/ 123 h 123"/>
                <a:gd name="T22" fmla="*/ 0 w 127"/>
                <a:gd name="T23" fmla="*/ 123 h 123"/>
                <a:gd name="T24" fmla="*/ 57 w 127"/>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7" h="123">
                  <a:moveTo>
                    <a:pt x="92" y="73"/>
                  </a:moveTo>
                  <a:lnTo>
                    <a:pt x="64" y="10"/>
                  </a:lnTo>
                  <a:lnTo>
                    <a:pt x="35" y="73"/>
                  </a:lnTo>
                  <a:lnTo>
                    <a:pt x="92" y="73"/>
                  </a:lnTo>
                  <a:close/>
                  <a:moveTo>
                    <a:pt x="57" y="0"/>
                  </a:moveTo>
                  <a:lnTo>
                    <a:pt x="71" y="0"/>
                  </a:lnTo>
                  <a:lnTo>
                    <a:pt x="127" y="123"/>
                  </a:lnTo>
                  <a:lnTo>
                    <a:pt x="115" y="123"/>
                  </a:lnTo>
                  <a:lnTo>
                    <a:pt x="98" y="85"/>
                  </a:lnTo>
                  <a:lnTo>
                    <a:pt x="30" y="85"/>
                  </a:lnTo>
                  <a:lnTo>
                    <a:pt x="13" y="123"/>
                  </a:lnTo>
                  <a:lnTo>
                    <a:pt x="0" y="123"/>
                  </a:lnTo>
                  <a:lnTo>
                    <a:pt x="57"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4" name="Freeform 35"/>
            <p:cNvSpPr>
              <a:spLocks/>
            </p:cNvSpPr>
            <p:nvPr/>
          </p:nvSpPr>
          <p:spPr bwMode="auto">
            <a:xfrm>
              <a:off x="6936" y="3383"/>
              <a:ext cx="25" cy="29"/>
            </a:xfrm>
            <a:custGeom>
              <a:avLst/>
              <a:gdLst>
                <a:gd name="T0" fmla="*/ 48 w 108"/>
                <a:gd name="T1" fmla="*/ 11 h 123"/>
                <a:gd name="T2" fmla="*/ 0 w 108"/>
                <a:gd name="T3" fmla="*/ 11 h 123"/>
                <a:gd name="T4" fmla="*/ 0 w 108"/>
                <a:gd name="T5" fmla="*/ 0 h 123"/>
                <a:gd name="T6" fmla="*/ 108 w 108"/>
                <a:gd name="T7" fmla="*/ 0 h 123"/>
                <a:gd name="T8" fmla="*/ 108 w 108"/>
                <a:gd name="T9" fmla="*/ 11 h 123"/>
                <a:gd name="T10" fmla="*/ 60 w 108"/>
                <a:gd name="T11" fmla="*/ 11 h 123"/>
                <a:gd name="T12" fmla="*/ 60 w 108"/>
                <a:gd name="T13" fmla="*/ 123 h 123"/>
                <a:gd name="T14" fmla="*/ 48 w 108"/>
                <a:gd name="T15" fmla="*/ 123 h 123"/>
                <a:gd name="T16" fmla="*/ 48 w 108"/>
                <a:gd name="T17" fmla="*/ 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8" h="123">
                  <a:moveTo>
                    <a:pt x="48" y="11"/>
                  </a:moveTo>
                  <a:lnTo>
                    <a:pt x="0" y="11"/>
                  </a:lnTo>
                  <a:lnTo>
                    <a:pt x="0" y="0"/>
                  </a:lnTo>
                  <a:lnTo>
                    <a:pt x="108" y="0"/>
                  </a:lnTo>
                  <a:lnTo>
                    <a:pt x="108" y="11"/>
                  </a:lnTo>
                  <a:lnTo>
                    <a:pt x="60" y="11"/>
                  </a:lnTo>
                  <a:lnTo>
                    <a:pt x="60" y="123"/>
                  </a:lnTo>
                  <a:lnTo>
                    <a:pt x="48" y="123"/>
                  </a:lnTo>
                  <a:lnTo>
                    <a:pt x="48" y="11"/>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5" name="Freeform 36"/>
            <p:cNvSpPr>
              <a:spLocks noEditPoints="1"/>
            </p:cNvSpPr>
            <p:nvPr/>
          </p:nvSpPr>
          <p:spPr bwMode="auto">
            <a:xfrm>
              <a:off x="6967" y="3374"/>
              <a:ext cx="22" cy="38"/>
            </a:xfrm>
            <a:custGeom>
              <a:avLst/>
              <a:gdLst>
                <a:gd name="T0" fmla="*/ 66 w 95"/>
                <a:gd name="T1" fmla="*/ 0 h 161"/>
                <a:gd name="T2" fmla="*/ 80 w 95"/>
                <a:gd name="T3" fmla="*/ 0 h 161"/>
                <a:gd name="T4" fmla="*/ 56 w 95"/>
                <a:gd name="T5" fmla="*/ 25 h 161"/>
                <a:gd name="T6" fmla="*/ 42 w 95"/>
                <a:gd name="T7" fmla="*/ 25 h 161"/>
                <a:gd name="T8" fmla="*/ 18 w 95"/>
                <a:gd name="T9" fmla="*/ 0 h 161"/>
                <a:gd name="T10" fmla="*/ 31 w 95"/>
                <a:gd name="T11" fmla="*/ 0 h 161"/>
                <a:gd name="T12" fmla="*/ 49 w 95"/>
                <a:gd name="T13" fmla="*/ 18 h 161"/>
                <a:gd name="T14" fmla="*/ 66 w 95"/>
                <a:gd name="T15" fmla="*/ 0 h 161"/>
                <a:gd name="T16" fmla="*/ 0 w 95"/>
                <a:gd name="T17" fmla="*/ 38 h 161"/>
                <a:gd name="T18" fmla="*/ 95 w 95"/>
                <a:gd name="T19" fmla="*/ 38 h 161"/>
                <a:gd name="T20" fmla="*/ 95 w 95"/>
                <a:gd name="T21" fmla="*/ 49 h 161"/>
                <a:gd name="T22" fmla="*/ 13 w 95"/>
                <a:gd name="T23" fmla="*/ 49 h 161"/>
                <a:gd name="T24" fmla="*/ 13 w 95"/>
                <a:gd name="T25" fmla="*/ 92 h 161"/>
                <a:gd name="T26" fmla="*/ 89 w 95"/>
                <a:gd name="T27" fmla="*/ 92 h 161"/>
                <a:gd name="T28" fmla="*/ 89 w 95"/>
                <a:gd name="T29" fmla="*/ 104 h 161"/>
                <a:gd name="T30" fmla="*/ 13 w 95"/>
                <a:gd name="T31" fmla="*/ 104 h 161"/>
                <a:gd name="T32" fmla="*/ 13 w 95"/>
                <a:gd name="T33" fmla="*/ 149 h 161"/>
                <a:gd name="T34" fmla="*/ 95 w 95"/>
                <a:gd name="T35" fmla="*/ 149 h 161"/>
                <a:gd name="T36" fmla="*/ 95 w 95"/>
                <a:gd name="T37" fmla="*/ 161 h 161"/>
                <a:gd name="T38" fmla="*/ 0 w 95"/>
                <a:gd name="T39" fmla="*/ 161 h 161"/>
                <a:gd name="T40" fmla="*/ 0 w 95"/>
                <a:gd name="T41" fmla="*/ 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61">
                  <a:moveTo>
                    <a:pt x="66" y="0"/>
                  </a:moveTo>
                  <a:lnTo>
                    <a:pt x="80" y="0"/>
                  </a:lnTo>
                  <a:lnTo>
                    <a:pt x="56" y="25"/>
                  </a:lnTo>
                  <a:lnTo>
                    <a:pt x="42" y="25"/>
                  </a:lnTo>
                  <a:lnTo>
                    <a:pt x="18" y="0"/>
                  </a:lnTo>
                  <a:lnTo>
                    <a:pt x="31" y="0"/>
                  </a:lnTo>
                  <a:lnTo>
                    <a:pt x="49" y="18"/>
                  </a:lnTo>
                  <a:lnTo>
                    <a:pt x="66" y="0"/>
                  </a:lnTo>
                  <a:close/>
                  <a:moveTo>
                    <a:pt x="0" y="38"/>
                  </a:moveTo>
                  <a:lnTo>
                    <a:pt x="95" y="38"/>
                  </a:lnTo>
                  <a:lnTo>
                    <a:pt x="95" y="49"/>
                  </a:lnTo>
                  <a:lnTo>
                    <a:pt x="13" y="49"/>
                  </a:lnTo>
                  <a:lnTo>
                    <a:pt x="13" y="92"/>
                  </a:lnTo>
                  <a:lnTo>
                    <a:pt x="89" y="92"/>
                  </a:lnTo>
                  <a:lnTo>
                    <a:pt x="89" y="104"/>
                  </a:lnTo>
                  <a:lnTo>
                    <a:pt x="13" y="104"/>
                  </a:lnTo>
                  <a:lnTo>
                    <a:pt x="13" y="149"/>
                  </a:lnTo>
                  <a:lnTo>
                    <a:pt x="95" y="149"/>
                  </a:lnTo>
                  <a:lnTo>
                    <a:pt x="95" y="161"/>
                  </a:lnTo>
                  <a:lnTo>
                    <a:pt x="0" y="161"/>
                  </a:lnTo>
                  <a:lnTo>
                    <a:pt x="0" y="38"/>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6" name="Freeform 37"/>
            <p:cNvSpPr>
              <a:spLocks/>
            </p:cNvSpPr>
            <p:nvPr/>
          </p:nvSpPr>
          <p:spPr bwMode="auto">
            <a:xfrm>
              <a:off x="6998" y="3383"/>
              <a:ext cx="20" cy="29"/>
            </a:xfrm>
            <a:custGeom>
              <a:avLst/>
              <a:gdLst>
                <a:gd name="T0" fmla="*/ 0 w 90"/>
                <a:gd name="T1" fmla="*/ 0 h 123"/>
                <a:gd name="T2" fmla="*/ 12 w 90"/>
                <a:gd name="T3" fmla="*/ 0 h 123"/>
                <a:gd name="T4" fmla="*/ 12 w 90"/>
                <a:gd name="T5" fmla="*/ 111 h 123"/>
                <a:gd name="T6" fmla="*/ 90 w 90"/>
                <a:gd name="T7" fmla="*/ 111 h 123"/>
                <a:gd name="T8" fmla="*/ 90 w 90"/>
                <a:gd name="T9" fmla="*/ 123 h 123"/>
                <a:gd name="T10" fmla="*/ 0 w 90"/>
                <a:gd name="T11" fmla="*/ 123 h 123"/>
                <a:gd name="T12" fmla="*/ 0 w 90"/>
                <a:gd name="T13" fmla="*/ 0 h 123"/>
              </a:gdLst>
              <a:ahLst/>
              <a:cxnLst>
                <a:cxn ang="0">
                  <a:pos x="T0" y="T1"/>
                </a:cxn>
                <a:cxn ang="0">
                  <a:pos x="T2" y="T3"/>
                </a:cxn>
                <a:cxn ang="0">
                  <a:pos x="T4" y="T5"/>
                </a:cxn>
                <a:cxn ang="0">
                  <a:pos x="T6" y="T7"/>
                </a:cxn>
                <a:cxn ang="0">
                  <a:pos x="T8" y="T9"/>
                </a:cxn>
                <a:cxn ang="0">
                  <a:pos x="T10" y="T11"/>
                </a:cxn>
                <a:cxn ang="0">
                  <a:pos x="T12" y="T13"/>
                </a:cxn>
              </a:cxnLst>
              <a:rect l="0" t="0" r="r" b="b"/>
              <a:pathLst>
                <a:path w="90" h="123">
                  <a:moveTo>
                    <a:pt x="0" y="0"/>
                  </a:moveTo>
                  <a:lnTo>
                    <a:pt x="12" y="0"/>
                  </a:lnTo>
                  <a:lnTo>
                    <a:pt x="12" y="111"/>
                  </a:lnTo>
                  <a:lnTo>
                    <a:pt x="90" y="111"/>
                  </a:lnTo>
                  <a:lnTo>
                    <a:pt x="90"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7" name="Freeform 38"/>
            <p:cNvSpPr>
              <a:spLocks noEditPoints="1"/>
            </p:cNvSpPr>
            <p:nvPr/>
          </p:nvSpPr>
          <p:spPr bwMode="auto">
            <a:xfrm>
              <a:off x="7021" y="3382"/>
              <a:ext cx="30" cy="31"/>
            </a:xfrm>
            <a:custGeom>
              <a:avLst/>
              <a:gdLst>
                <a:gd name="T0" fmla="*/ 117 w 130"/>
                <a:gd name="T1" fmla="*/ 65 h 130"/>
                <a:gd name="T2" fmla="*/ 65 w 130"/>
                <a:gd name="T3" fmla="*/ 12 h 130"/>
                <a:gd name="T4" fmla="*/ 13 w 130"/>
                <a:gd name="T5" fmla="*/ 65 h 130"/>
                <a:gd name="T6" fmla="*/ 65 w 130"/>
                <a:gd name="T7" fmla="*/ 118 h 130"/>
                <a:gd name="T8" fmla="*/ 117 w 130"/>
                <a:gd name="T9" fmla="*/ 65 h 130"/>
                <a:gd name="T10" fmla="*/ 65 w 130"/>
                <a:gd name="T11" fmla="*/ 130 h 130"/>
                <a:gd name="T12" fmla="*/ 0 w 130"/>
                <a:gd name="T13" fmla="*/ 65 h 130"/>
                <a:gd name="T14" fmla="*/ 65 w 130"/>
                <a:gd name="T15" fmla="*/ 0 h 130"/>
                <a:gd name="T16" fmla="*/ 130 w 130"/>
                <a:gd name="T17" fmla="*/ 65 h 130"/>
                <a:gd name="T18" fmla="*/ 65 w 130"/>
                <a:gd name="T1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0" h="130">
                  <a:moveTo>
                    <a:pt x="117" y="65"/>
                  </a:moveTo>
                  <a:cubicBezTo>
                    <a:pt x="117" y="32"/>
                    <a:pt x="98" y="12"/>
                    <a:pt x="65" y="12"/>
                  </a:cubicBezTo>
                  <a:cubicBezTo>
                    <a:pt x="32" y="12"/>
                    <a:pt x="13" y="32"/>
                    <a:pt x="13" y="65"/>
                  </a:cubicBezTo>
                  <a:cubicBezTo>
                    <a:pt x="13" y="99"/>
                    <a:pt x="32" y="118"/>
                    <a:pt x="65" y="118"/>
                  </a:cubicBezTo>
                  <a:cubicBezTo>
                    <a:pt x="98" y="118"/>
                    <a:pt x="117" y="99"/>
                    <a:pt x="117" y="65"/>
                  </a:cubicBezTo>
                  <a:close/>
                  <a:moveTo>
                    <a:pt x="65" y="130"/>
                  </a:moveTo>
                  <a:cubicBezTo>
                    <a:pt x="24" y="130"/>
                    <a:pt x="0" y="106"/>
                    <a:pt x="0" y="65"/>
                  </a:cubicBezTo>
                  <a:cubicBezTo>
                    <a:pt x="0" y="25"/>
                    <a:pt x="24" y="0"/>
                    <a:pt x="65" y="0"/>
                  </a:cubicBezTo>
                  <a:cubicBezTo>
                    <a:pt x="105" y="0"/>
                    <a:pt x="130" y="25"/>
                    <a:pt x="130" y="65"/>
                  </a:cubicBezTo>
                  <a:cubicBezTo>
                    <a:pt x="130" y="106"/>
                    <a:pt x="105" y="130"/>
                    <a:pt x="65" y="130"/>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8" name="Freeform 39"/>
            <p:cNvSpPr>
              <a:spLocks/>
            </p:cNvSpPr>
            <p:nvPr/>
          </p:nvSpPr>
          <p:spPr bwMode="auto">
            <a:xfrm>
              <a:off x="7056" y="3383"/>
              <a:ext cx="29" cy="29"/>
            </a:xfrm>
            <a:custGeom>
              <a:avLst/>
              <a:gdLst>
                <a:gd name="T0" fmla="*/ 0 w 126"/>
                <a:gd name="T1" fmla="*/ 0 h 123"/>
                <a:gd name="T2" fmla="*/ 13 w 126"/>
                <a:gd name="T3" fmla="*/ 0 h 123"/>
                <a:gd name="T4" fmla="*/ 63 w 126"/>
                <a:gd name="T5" fmla="*/ 112 h 123"/>
                <a:gd name="T6" fmla="*/ 112 w 126"/>
                <a:gd name="T7" fmla="*/ 0 h 123"/>
                <a:gd name="T8" fmla="*/ 126 w 126"/>
                <a:gd name="T9" fmla="*/ 0 h 123"/>
                <a:gd name="T10" fmla="*/ 71 w 126"/>
                <a:gd name="T11" fmla="*/ 123 h 123"/>
                <a:gd name="T12" fmla="*/ 55 w 126"/>
                <a:gd name="T13" fmla="*/ 123 h 123"/>
                <a:gd name="T14" fmla="*/ 0 w 126"/>
                <a:gd name="T15" fmla="*/ 0 h 1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6" h="123">
                  <a:moveTo>
                    <a:pt x="0" y="0"/>
                  </a:moveTo>
                  <a:lnTo>
                    <a:pt x="13" y="0"/>
                  </a:lnTo>
                  <a:lnTo>
                    <a:pt x="63" y="112"/>
                  </a:lnTo>
                  <a:lnTo>
                    <a:pt x="112" y="0"/>
                  </a:lnTo>
                  <a:lnTo>
                    <a:pt x="126" y="0"/>
                  </a:lnTo>
                  <a:lnTo>
                    <a:pt x="71" y="123"/>
                  </a:lnTo>
                  <a:lnTo>
                    <a:pt x="55"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49" name="Freeform 40"/>
            <p:cNvSpPr>
              <a:spLocks noEditPoints="1"/>
            </p:cNvSpPr>
            <p:nvPr/>
          </p:nvSpPr>
          <p:spPr bwMode="auto">
            <a:xfrm>
              <a:off x="7088" y="3374"/>
              <a:ext cx="27" cy="38"/>
            </a:xfrm>
            <a:custGeom>
              <a:avLst/>
              <a:gdLst>
                <a:gd name="T0" fmla="*/ 71 w 118"/>
                <a:gd name="T1" fmla="*/ 0 h 161"/>
                <a:gd name="T2" fmla="*/ 86 w 118"/>
                <a:gd name="T3" fmla="*/ 0 h 161"/>
                <a:gd name="T4" fmla="*/ 66 w 118"/>
                <a:gd name="T5" fmla="*/ 25 h 161"/>
                <a:gd name="T6" fmla="*/ 56 w 118"/>
                <a:gd name="T7" fmla="*/ 25 h 161"/>
                <a:gd name="T8" fmla="*/ 71 w 118"/>
                <a:gd name="T9" fmla="*/ 0 h 161"/>
                <a:gd name="T10" fmla="*/ 53 w 118"/>
                <a:gd name="T11" fmla="*/ 108 h 161"/>
                <a:gd name="T12" fmla="*/ 0 w 118"/>
                <a:gd name="T13" fmla="*/ 38 h 161"/>
                <a:gd name="T14" fmla="*/ 15 w 118"/>
                <a:gd name="T15" fmla="*/ 38 h 161"/>
                <a:gd name="T16" fmla="*/ 59 w 118"/>
                <a:gd name="T17" fmla="*/ 98 h 161"/>
                <a:gd name="T18" fmla="*/ 103 w 118"/>
                <a:gd name="T19" fmla="*/ 38 h 161"/>
                <a:gd name="T20" fmla="*/ 118 w 118"/>
                <a:gd name="T21" fmla="*/ 38 h 161"/>
                <a:gd name="T22" fmla="*/ 65 w 118"/>
                <a:gd name="T23" fmla="*/ 108 h 161"/>
                <a:gd name="T24" fmla="*/ 65 w 118"/>
                <a:gd name="T25" fmla="*/ 161 h 161"/>
                <a:gd name="T26" fmla="*/ 53 w 118"/>
                <a:gd name="T27" fmla="*/ 161 h 161"/>
                <a:gd name="T28" fmla="*/ 53 w 118"/>
                <a:gd name="T29" fmla="*/ 10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8" h="161">
                  <a:moveTo>
                    <a:pt x="71" y="0"/>
                  </a:moveTo>
                  <a:lnTo>
                    <a:pt x="86" y="0"/>
                  </a:lnTo>
                  <a:lnTo>
                    <a:pt x="66" y="25"/>
                  </a:lnTo>
                  <a:lnTo>
                    <a:pt x="56" y="25"/>
                  </a:lnTo>
                  <a:lnTo>
                    <a:pt x="71" y="0"/>
                  </a:lnTo>
                  <a:close/>
                  <a:moveTo>
                    <a:pt x="53" y="108"/>
                  </a:moveTo>
                  <a:lnTo>
                    <a:pt x="0" y="38"/>
                  </a:lnTo>
                  <a:lnTo>
                    <a:pt x="15" y="38"/>
                  </a:lnTo>
                  <a:lnTo>
                    <a:pt x="59" y="98"/>
                  </a:lnTo>
                  <a:lnTo>
                    <a:pt x="103" y="38"/>
                  </a:lnTo>
                  <a:lnTo>
                    <a:pt x="118" y="38"/>
                  </a:lnTo>
                  <a:lnTo>
                    <a:pt x="65" y="108"/>
                  </a:lnTo>
                  <a:lnTo>
                    <a:pt x="65" y="161"/>
                  </a:lnTo>
                  <a:lnTo>
                    <a:pt x="53" y="161"/>
                  </a:lnTo>
                  <a:lnTo>
                    <a:pt x="53" y="108"/>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0" name="Freeform 41"/>
            <p:cNvSpPr>
              <a:spLocks/>
            </p:cNvSpPr>
            <p:nvPr/>
          </p:nvSpPr>
          <p:spPr bwMode="auto">
            <a:xfrm>
              <a:off x="7121" y="3382"/>
              <a:ext cx="29" cy="31"/>
            </a:xfrm>
            <a:custGeom>
              <a:avLst/>
              <a:gdLst>
                <a:gd name="T0" fmla="*/ 64 w 124"/>
                <a:gd name="T1" fmla="*/ 12 h 130"/>
                <a:gd name="T2" fmla="*/ 12 w 124"/>
                <a:gd name="T3" fmla="*/ 65 h 130"/>
                <a:gd name="T4" fmla="*/ 62 w 124"/>
                <a:gd name="T5" fmla="*/ 118 h 130"/>
                <a:gd name="T6" fmla="*/ 111 w 124"/>
                <a:gd name="T7" fmla="*/ 81 h 130"/>
                <a:gd name="T8" fmla="*/ 124 w 124"/>
                <a:gd name="T9" fmla="*/ 81 h 130"/>
                <a:gd name="T10" fmla="*/ 62 w 124"/>
                <a:gd name="T11" fmla="*/ 130 h 130"/>
                <a:gd name="T12" fmla="*/ 0 w 124"/>
                <a:gd name="T13" fmla="*/ 65 h 130"/>
                <a:gd name="T14" fmla="*/ 65 w 124"/>
                <a:gd name="T15" fmla="*/ 0 h 130"/>
                <a:gd name="T16" fmla="*/ 122 w 124"/>
                <a:gd name="T17" fmla="*/ 44 h 130"/>
                <a:gd name="T18" fmla="*/ 109 w 124"/>
                <a:gd name="T19" fmla="*/ 44 h 130"/>
                <a:gd name="T20" fmla="*/ 64 w 124"/>
                <a:gd name="T21" fmla="*/ 12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4" h="130">
                  <a:moveTo>
                    <a:pt x="64" y="12"/>
                  </a:moveTo>
                  <a:cubicBezTo>
                    <a:pt x="32" y="12"/>
                    <a:pt x="12" y="32"/>
                    <a:pt x="12" y="65"/>
                  </a:cubicBezTo>
                  <a:cubicBezTo>
                    <a:pt x="12" y="98"/>
                    <a:pt x="32" y="118"/>
                    <a:pt x="62" y="118"/>
                  </a:cubicBezTo>
                  <a:cubicBezTo>
                    <a:pt x="87" y="118"/>
                    <a:pt x="106" y="104"/>
                    <a:pt x="111" y="81"/>
                  </a:cubicBezTo>
                  <a:lnTo>
                    <a:pt x="124" y="81"/>
                  </a:lnTo>
                  <a:cubicBezTo>
                    <a:pt x="118" y="111"/>
                    <a:pt x="95" y="130"/>
                    <a:pt x="62" y="130"/>
                  </a:cubicBezTo>
                  <a:cubicBezTo>
                    <a:pt x="25" y="130"/>
                    <a:pt x="0" y="105"/>
                    <a:pt x="0" y="65"/>
                  </a:cubicBezTo>
                  <a:cubicBezTo>
                    <a:pt x="0" y="25"/>
                    <a:pt x="24" y="0"/>
                    <a:pt x="65" y="0"/>
                  </a:cubicBezTo>
                  <a:cubicBezTo>
                    <a:pt x="97" y="0"/>
                    <a:pt x="118" y="17"/>
                    <a:pt x="122" y="44"/>
                  </a:cubicBezTo>
                  <a:lnTo>
                    <a:pt x="109" y="44"/>
                  </a:lnTo>
                  <a:cubicBezTo>
                    <a:pt x="105" y="24"/>
                    <a:pt x="89" y="12"/>
                    <a:pt x="64" y="12"/>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1" name="Freeform 42"/>
            <p:cNvSpPr>
              <a:spLocks/>
            </p:cNvSpPr>
            <p:nvPr/>
          </p:nvSpPr>
          <p:spPr bwMode="auto">
            <a:xfrm>
              <a:off x="7157" y="3383"/>
              <a:ext cx="24" cy="29"/>
            </a:xfrm>
            <a:custGeom>
              <a:avLst/>
              <a:gdLst>
                <a:gd name="T0" fmla="*/ 0 w 105"/>
                <a:gd name="T1" fmla="*/ 0 h 123"/>
                <a:gd name="T2" fmla="*/ 12 w 105"/>
                <a:gd name="T3" fmla="*/ 0 h 123"/>
                <a:gd name="T4" fmla="*/ 12 w 105"/>
                <a:gd name="T5" fmla="*/ 51 h 123"/>
                <a:gd name="T6" fmla="*/ 93 w 105"/>
                <a:gd name="T7" fmla="*/ 51 h 123"/>
                <a:gd name="T8" fmla="*/ 93 w 105"/>
                <a:gd name="T9" fmla="*/ 0 h 123"/>
                <a:gd name="T10" fmla="*/ 105 w 105"/>
                <a:gd name="T11" fmla="*/ 0 h 123"/>
                <a:gd name="T12" fmla="*/ 105 w 105"/>
                <a:gd name="T13" fmla="*/ 123 h 123"/>
                <a:gd name="T14" fmla="*/ 93 w 105"/>
                <a:gd name="T15" fmla="*/ 123 h 123"/>
                <a:gd name="T16" fmla="*/ 93 w 105"/>
                <a:gd name="T17" fmla="*/ 63 h 123"/>
                <a:gd name="T18" fmla="*/ 12 w 105"/>
                <a:gd name="T19" fmla="*/ 63 h 123"/>
                <a:gd name="T20" fmla="*/ 12 w 105"/>
                <a:gd name="T21" fmla="*/ 123 h 123"/>
                <a:gd name="T22" fmla="*/ 0 w 105"/>
                <a:gd name="T23" fmla="*/ 123 h 123"/>
                <a:gd name="T24" fmla="*/ 0 w 105"/>
                <a:gd name="T25" fmla="*/ 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5" h="123">
                  <a:moveTo>
                    <a:pt x="0" y="0"/>
                  </a:moveTo>
                  <a:lnTo>
                    <a:pt x="12" y="0"/>
                  </a:lnTo>
                  <a:lnTo>
                    <a:pt x="12" y="51"/>
                  </a:lnTo>
                  <a:lnTo>
                    <a:pt x="93" y="51"/>
                  </a:lnTo>
                  <a:lnTo>
                    <a:pt x="93" y="0"/>
                  </a:lnTo>
                  <a:lnTo>
                    <a:pt x="105" y="0"/>
                  </a:lnTo>
                  <a:lnTo>
                    <a:pt x="105" y="123"/>
                  </a:lnTo>
                  <a:lnTo>
                    <a:pt x="93" y="123"/>
                  </a:lnTo>
                  <a:lnTo>
                    <a:pt x="93" y="63"/>
                  </a:lnTo>
                  <a:lnTo>
                    <a:pt x="12" y="63"/>
                  </a:lnTo>
                  <a:lnTo>
                    <a:pt x="12" y="123"/>
                  </a:lnTo>
                  <a:lnTo>
                    <a:pt x="0"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2" name="Freeform 43"/>
            <p:cNvSpPr>
              <a:spLocks noEditPoints="1"/>
            </p:cNvSpPr>
            <p:nvPr/>
          </p:nvSpPr>
          <p:spPr bwMode="auto">
            <a:xfrm>
              <a:off x="7190" y="3382"/>
              <a:ext cx="30" cy="31"/>
            </a:xfrm>
            <a:custGeom>
              <a:avLst/>
              <a:gdLst>
                <a:gd name="T0" fmla="*/ 117 w 130"/>
                <a:gd name="T1" fmla="*/ 65 h 130"/>
                <a:gd name="T2" fmla="*/ 65 w 130"/>
                <a:gd name="T3" fmla="*/ 12 h 130"/>
                <a:gd name="T4" fmla="*/ 13 w 130"/>
                <a:gd name="T5" fmla="*/ 65 h 130"/>
                <a:gd name="T6" fmla="*/ 65 w 130"/>
                <a:gd name="T7" fmla="*/ 118 h 130"/>
                <a:gd name="T8" fmla="*/ 117 w 130"/>
                <a:gd name="T9" fmla="*/ 65 h 130"/>
                <a:gd name="T10" fmla="*/ 65 w 130"/>
                <a:gd name="T11" fmla="*/ 130 h 130"/>
                <a:gd name="T12" fmla="*/ 0 w 130"/>
                <a:gd name="T13" fmla="*/ 65 h 130"/>
                <a:gd name="T14" fmla="*/ 65 w 130"/>
                <a:gd name="T15" fmla="*/ 0 h 130"/>
                <a:gd name="T16" fmla="*/ 130 w 130"/>
                <a:gd name="T17" fmla="*/ 65 h 130"/>
                <a:gd name="T18" fmla="*/ 65 w 130"/>
                <a:gd name="T19" fmla="*/ 13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0" h="130">
                  <a:moveTo>
                    <a:pt x="117" y="65"/>
                  </a:moveTo>
                  <a:cubicBezTo>
                    <a:pt x="117" y="32"/>
                    <a:pt x="98" y="12"/>
                    <a:pt x="65" y="12"/>
                  </a:cubicBezTo>
                  <a:cubicBezTo>
                    <a:pt x="32" y="12"/>
                    <a:pt x="13" y="32"/>
                    <a:pt x="13" y="65"/>
                  </a:cubicBezTo>
                  <a:cubicBezTo>
                    <a:pt x="13" y="99"/>
                    <a:pt x="32" y="118"/>
                    <a:pt x="65" y="118"/>
                  </a:cubicBezTo>
                  <a:cubicBezTo>
                    <a:pt x="98" y="118"/>
                    <a:pt x="117" y="99"/>
                    <a:pt x="117" y="65"/>
                  </a:cubicBezTo>
                  <a:close/>
                  <a:moveTo>
                    <a:pt x="65" y="130"/>
                  </a:moveTo>
                  <a:cubicBezTo>
                    <a:pt x="24" y="130"/>
                    <a:pt x="0" y="106"/>
                    <a:pt x="0" y="65"/>
                  </a:cubicBezTo>
                  <a:cubicBezTo>
                    <a:pt x="0" y="25"/>
                    <a:pt x="24" y="0"/>
                    <a:pt x="65" y="0"/>
                  </a:cubicBezTo>
                  <a:cubicBezTo>
                    <a:pt x="105" y="0"/>
                    <a:pt x="130" y="25"/>
                    <a:pt x="130" y="65"/>
                  </a:cubicBezTo>
                  <a:cubicBezTo>
                    <a:pt x="130" y="106"/>
                    <a:pt x="105" y="130"/>
                    <a:pt x="65" y="130"/>
                  </a:cubicBez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3" name="Freeform 44"/>
            <p:cNvSpPr>
              <a:spLocks/>
            </p:cNvSpPr>
            <p:nvPr/>
          </p:nvSpPr>
          <p:spPr bwMode="auto">
            <a:xfrm>
              <a:off x="7224" y="3383"/>
              <a:ext cx="29" cy="29"/>
            </a:xfrm>
            <a:custGeom>
              <a:avLst/>
              <a:gdLst>
                <a:gd name="T0" fmla="*/ 0 w 126"/>
                <a:gd name="T1" fmla="*/ 0 h 123"/>
                <a:gd name="T2" fmla="*/ 13 w 126"/>
                <a:gd name="T3" fmla="*/ 0 h 123"/>
                <a:gd name="T4" fmla="*/ 63 w 126"/>
                <a:gd name="T5" fmla="*/ 112 h 123"/>
                <a:gd name="T6" fmla="*/ 113 w 126"/>
                <a:gd name="T7" fmla="*/ 0 h 123"/>
                <a:gd name="T8" fmla="*/ 126 w 126"/>
                <a:gd name="T9" fmla="*/ 0 h 123"/>
                <a:gd name="T10" fmla="*/ 71 w 126"/>
                <a:gd name="T11" fmla="*/ 123 h 123"/>
                <a:gd name="T12" fmla="*/ 55 w 126"/>
                <a:gd name="T13" fmla="*/ 123 h 123"/>
                <a:gd name="T14" fmla="*/ 0 w 126"/>
                <a:gd name="T15" fmla="*/ 0 h 1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6" h="123">
                  <a:moveTo>
                    <a:pt x="0" y="0"/>
                  </a:moveTo>
                  <a:lnTo>
                    <a:pt x="13" y="0"/>
                  </a:lnTo>
                  <a:lnTo>
                    <a:pt x="63" y="112"/>
                  </a:lnTo>
                  <a:lnTo>
                    <a:pt x="113" y="0"/>
                  </a:lnTo>
                  <a:lnTo>
                    <a:pt x="126" y="0"/>
                  </a:lnTo>
                  <a:lnTo>
                    <a:pt x="71" y="123"/>
                  </a:lnTo>
                  <a:lnTo>
                    <a:pt x="55" y="123"/>
                  </a:lnTo>
                  <a:lnTo>
                    <a:pt x="0" y="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4" name="Freeform 45"/>
            <p:cNvSpPr>
              <a:spLocks/>
            </p:cNvSpPr>
            <p:nvPr/>
          </p:nvSpPr>
          <p:spPr bwMode="auto">
            <a:xfrm>
              <a:off x="7257" y="3383"/>
              <a:ext cx="27" cy="29"/>
            </a:xfrm>
            <a:custGeom>
              <a:avLst/>
              <a:gdLst>
                <a:gd name="T0" fmla="*/ 53 w 118"/>
                <a:gd name="T1" fmla="*/ 70 h 123"/>
                <a:gd name="T2" fmla="*/ 0 w 118"/>
                <a:gd name="T3" fmla="*/ 0 h 123"/>
                <a:gd name="T4" fmla="*/ 15 w 118"/>
                <a:gd name="T5" fmla="*/ 0 h 123"/>
                <a:gd name="T6" fmla="*/ 59 w 118"/>
                <a:gd name="T7" fmla="*/ 60 h 123"/>
                <a:gd name="T8" fmla="*/ 103 w 118"/>
                <a:gd name="T9" fmla="*/ 0 h 123"/>
                <a:gd name="T10" fmla="*/ 118 w 118"/>
                <a:gd name="T11" fmla="*/ 0 h 123"/>
                <a:gd name="T12" fmla="*/ 65 w 118"/>
                <a:gd name="T13" fmla="*/ 70 h 123"/>
                <a:gd name="T14" fmla="*/ 65 w 118"/>
                <a:gd name="T15" fmla="*/ 123 h 123"/>
                <a:gd name="T16" fmla="*/ 53 w 118"/>
                <a:gd name="T17" fmla="*/ 123 h 123"/>
                <a:gd name="T18" fmla="*/ 53 w 118"/>
                <a:gd name="T19" fmla="*/ 70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23">
                  <a:moveTo>
                    <a:pt x="53" y="70"/>
                  </a:moveTo>
                  <a:lnTo>
                    <a:pt x="0" y="0"/>
                  </a:lnTo>
                  <a:lnTo>
                    <a:pt x="15" y="0"/>
                  </a:lnTo>
                  <a:lnTo>
                    <a:pt x="59" y="60"/>
                  </a:lnTo>
                  <a:lnTo>
                    <a:pt x="103" y="0"/>
                  </a:lnTo>
                  <a:lnTo>
                    <a:pt x="118" y="0"/>
                  </a:lnTo>
                  <a:lnTo>
                    <a:pt x="65" y="70"/>
                  </a:lnTo>
                  <a:lnTo>
                    <a:pt x="65" y="123"/>
                  </a:lnTo>
                  <a:lnTo>
                    <a:pt x="53" y="123"/>
                  </a:lnTo>
                  <a:lnTo>
                    <a:pt x="53" y="70"/>
                  </a:lnTo>
                  <a:close/>
                </a:path>
              </a:pathLst>
            </a:custGeom>
            <a:solidFill>
              <a:srgbClr val="807F8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5" name="Rectangle 46"/>
            <p:cNvSpPr>
              <a:spLocks noChangeArrowheads="1"/>
            </p:cNvSpPr>
            <p:nvPr/>
          </p:nvSpPr>
          <p:spPr bwMode="auto">
            <a:xfrm>
              <a:off x="4205" y="3032"/>
              <a:ext cx="604" cy="419"/>
            </a:xfrm>
            <a:prstGeom prst="rect">
              <a:avLst/>
            </a:prstGeom>
            <a:solidFill>
              <a:srgbClr val="FEFEF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6" name="Rectangle 47"/>
            <p:cNvSpPr>
              <a:spLocks noChangeArrowheads="1"/>
            </p:cNvSpPr>
            <p:nvPr/>
          </p:nvSpPr>
          <p:spPr bwMode="auto">
            <a:xfrm>
              <a:off x="4217" y="3043"/>
              <a:ext cx="580" cy="396"/>
            </a:xfrm>
            <a:prstGeom prst="rect">
              <a:avLst/>
            </a:prstGeom>
            <a:solidFill>
              <a:srgbClr val="044DA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7" name="Freeform 48"/>
            <p:cNvSpPr>
              <a:spLocks/>
            </p:cNvSpPr>
            <p:nvPr/>
          </p:nvSpPr>
          <p:spPr bwMode="auto">
            <a:xfrm>
              <a:off x="4487" y="3091"/>
              <a:ext cx="40" cy="39"/>
            </a:xfrm>
            <a:custGeom>
              <a:avLst/>
              <a:gdLst>
                <a:gd name="T0" fmla="*/ 33 w 174"/>
                <a:gd name="T1" fmla="*/ 166 h 166"/>
                <a:gd name="T2" fmla="*/ 87 w 174"/>
                <a:gd name="T3" fmla="*/ 127 h 166"/>
                <a:gd name="T4" fmla="*/ 140 w 174"/>
                <a:gd name="T5" fmla="*/ 166 h 166"/>
                <a:gd name="T6" fmla="*/ 120 w 174"/>
                <a:gd name="T7" fmla="*/ 103 h 166"/>
                <a:gd name="T8" fmla="*/ 174 w 174"/>
                <a:gd name="T9" fmla="*/ 64 h 166"/>
                <a:gd name="T10" fmla="*/ 107 w 174"/>
                <a:gd name="T11" fmla="*/ 64 h 166"/>
                <a:gd name="T12" fmla="*/ 87 w 174"/>
                <a:gd name="T13" fmla="*/ 0 h 166"/>
                <a:gd name="T14" fmla="*/ 66 w 174"/>
                <a:gd name="T15" fmla="*/ 64 h 166"/>
                <a:gd name="T16" fmla="*/ 0 w 174"/>
                <a:gd name="T17" fmla="*/ 64 h 166"/>
                <a:gd name="T18" fmla="*/ 54 w 174"/>
                <a:gd name="T19" fmla="*/ 103 h 166"/>
                <a:gd name="T20" fmla="*/ 33 w 174"/>
                <a:gd name="T21" fmla="*/ 166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6">
                  <a:moveTo>
                    <a:pt x="33" y="166"/>
                  </a:moveTo>
                  <a:lnTo>
                    <a:pt x="87" y="127"/>
                  </a:lnTo>
                  <a:lnTo>
                    <a:pt x="140" y="166"/>
                  </a:lnTo>
                  <a:lnTo>
                    <a:pt x="120" y="103"/>
                  </a:lnTo>
                  <a:lnTo>
                    <a:pt x="174" y="64"/>
                  </a:lnTo>
                  <a:lnTo>
                    <a:pt x="107" y="64"/>
                  </a:lnTo>
                  <a:lnTo>
                    <a:pt x="87" y="0"/>
                  </a:lnTo>
                  <a:lnTo>
                    <a:pt x="66" y="64"/>
                  </a:lnTo>
                  <a:lnTo>
                    <a:pt x="0" y="64"/>
                  </a:lnTo>
                  <a:lnTo>
                    <a:pt x="54" y="103"/>
                  </a:lnTo>
                  <a:lnTo>
                    <a:pt x="33" y="166"/>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8" name="Freeform 49"/>
            <p:cNvSpPr>
              <a:spLocks/>
            </p:cNvSpPr>
            <p:nvPr/>
          </p:nvSpPr>
          <p:spPr bwMode="auto">
            <a:xfrm>
              <a:off x="4423" y="3108"/>
              <a:ext cx="40" cy="39"/>
            </a:xfrm>
            <a:custGeom>
              <a:avLst/>
              <a:gdLst>
                <a:gd name="T0" fmla="*/ 34 w 175"/>
                <a:gd name="T1" fmla="*/ 166 h 166"/>
                <a:gd name="T2" fmla="*/ 87 w 175"/>
                <a:gd name="T3" fmla="*/ 127 h 166"/>
                <a:gd name="T4" fmla="*/ 141 w 175"/>
                <a:gd name="T5" fmla="*/ 166 h 166"/>
                <a:gd name="T6" fmla="*/ 120 w 175"/>
                <a:gd name="T7" fmla="*/ 103 h 166"/>
                <a:gd name="T8" fmla="*/ 175 w 175"/>
                <a:gd name="T9" fmla="*/ 64 h 166"/>
                <a:gd name="T10" fmla="*/ 108 w 175"/>
                <a:gd name="T11" fmla="*/ 64 h 166"/>
                <a:gd name="T12" fmla="*/ 87 w 175"/>
                <a:gd name="T13" fmla="*/ 0 h 166"/>
                <a:gd name="T14" fmla="*/ 67 w 175"/>
                <a:gd name="T15" fmla="*/ 64 h 166"/>
                <a:gd name="T16" fmla="*/ 0 w 175"/>
                <a:gd name="T17" fmla="*/ 64 h 166"/>
                <a:gd name="T18" fmla="*/ 54 w 175"/>
                <a:gd name="T19" fmla="*/ 103 h 166"/>
                <a:gd name="T20" fmla="*/ 34 w 175"/>
                <a:gd name="T21" fmla="*/ 166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34" y="166"/>
                  </a:moveTo>
                  <a:lnTo>
                    <a:pt x="87" y="127"/>
                  </a:lnTo>
                  <a:lnTo>
                    <a:pt x="141" y="166"/>
                  </a:lnTo>
                  <a:lnTo>
                    <a:pt x="120" y="103"/>
                  </a:lnTo>
                  <a:lnTo>
                    <a:pt x="175" y="64"/>
                  </a:lnTo>
                  <a:lnTo>
                    <a:pt x="108" y="64"/>
                  </a:lnTo>
                  <a:lnTo>
                    <a:pt x="87" y="0"/>
                  </a:lnTo>
                  <a:lnTo>
                    <a:pt x="67" y="64"/>
                  </a:lnTo>
                  <a:lnTo>
                    <a:pt x="0" y="64"/>
                  </a:lnTo>
                  <a:lnTo>
                    <a:pt x="54" y="103"/>
                  </a:lnTo>
                  <a:lnTo>
                    <a:pt x="34" y="166"/>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59" name="Freeform 50"/>
            <p:cNvSpPr>
              <a:spLocks/>
            </p:cNvSpPr>
            <p:nvPr/>
          </p:nvSpPr>
          <p:spPr bwMode="auto">
            <a:xfrm>
              <a:off x="4377" y="3156"/>
              <a:ext cx="40" cy="39"/>
            </a:xfrm>
            <a:custGeom>
              <a:avLst/>
              <a:gdLst>
                <a:gd name="T0" fmla="*/ 88 w 175"/>
                <a:gd name="T1" fmla="*/ 0 h 166"/>
                <a:gd name="T2" fmla="*/ 67 w 175"/>
                <a:gd name="T3" fmla="*/ 64 h 166"/>
                <a:gd name="T4" fmla="*/ 0 w 175"/>
                <a:gd name="T5" fmla="*/ 64 h 166"/>
                <a:gd name="T6" fmla="*/ 55 w 175"/>
                <a:gd name="T7" fmla="*/ 103 h 166"/>
                <a:gd name="T8" fmla="*/ 34 w 175"/>
                <a:gd name="T9" fmla="*/ 166 h 166"/>
                <a:gd name="T10" fmla="*/ 88 w 175"/>
                <a:gd name="T11" fmla="*/ 127 h 166"/>
                <a:gd name="T12" fmla="*/ 141 w 175"/>
                <a:gd name="T13" fmla="*/ 166 h 166"/>
                <a:gd name="T14" fmla="*/ 121 w 175"/>
                <a:gd name="T15" fmla="*/ 103 h 166"/>
                <a:gd name="T16" fmla="*/ 175 w 175"/>
                <a:gd name="T17" fmla="*/ 64 h 166"/>
                <a:gd name="T18" fmla="*/ 108 w 175"/>
                <a:gd name="T19" fmla="*/ 64 h 166"/>
                <a:gd name="T20" fmla="*/ 88 w 175"/>
                <a:gd name="T21"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88" y="0"/>
                  </a:moveTo>
                  <a:lnTo>
                    <a:pt x="67" y="64"/>
                  </a:lnTo>
                  <a:lnTo>
                    <a:pt x="0" y="64"/>
                  </a:lnTo>
                  <a:lnTo>
                    <a:pt x="55" y="103"/>
                  </a:lnTo>
                  <a:lnTo>
                    <a:pt x="34" y="166"/>
                  </a:lnTo>
                  <a:lnTo>
                    <a:pt x="88" y="127"/>
                  </a:lnTo>
                  <a:lnTo>
                    <a:pt x="141" y="166"/>
                  </a:lnTo>
                  <a:lnTo>
                    <a:pt x="121" y="103"/>
                  </a:lnTo>
                  <a:lnTo>
                    <a:pt x="175" y="64"/>
                  </a:lnTo>
                  <a:lnTo>
                    <a:pt x="108" y="64"/>
                  </a:lnTo>
                  <a:lnTo>
                    <a:pt x="88" y="0"/>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0" name="Freeform 51"/>
            <p:cNvSpPr>
              <a:spLocks/>
            </p:cNvSpPr>
            <p:nvPr/>
          </p:nvSpPr>
          <p:spPr bwMode="auto">
            <a:xfrm>
              <a:off x="4360" y="3221"/>
              <a:ext cx="40" cy="38"/>
            </a:xfrm>
            <a:custGeom>
              <a:avLst/>
              <a:gdLst>
                <a:gd name="T0" fmla="*/ 88 w 175"/>
                <a:gd name="T1" fmla="*/ 127 h 166"/>
                <a:gd name="T2" fmla="*/ 141 w 175"/>
                <a:gd name="T3" fmla="*/ 166 h 166"/>
                <a:gd name="T4" fmla="*/ 121 w 175"/>
                <a:gd name="T5" fmla="*/ 102 h 166"/>
                <a:gd name="T6" fmla="*/ 175 w 175"/>
                <a:gd name="T7" fmla="*/ 63 h 166"/>
                <a:gd name="T8" fmla="*/ 108 w 175"/>
                <a:gd name="T9" fmla="*/ 63 h 166"/>
                <a:gd name="T10" fmla="*/ 88 w 175"/>
                <a:gd name="T11" fmla="*/ 0 h 166"/>
                <a:gd name="T12" fmla="*/ 67 w 175"/>
                <a:gd name="T13" fmla="*/ 64 h 166"/>
                <a:gd name="T14" fmla="*/ 0 w 175"/>
                <a:gd name="T15" fmla="*/ 63 h 166"/>
                <a:gd name="T16" fmla="*/ 54 w 175"/>
                <a:gd name="T17" fmla="*/ 102 h 166"/>
                <a:gd name="T18" fmla="*/ 34 w 175"/>
                <a:gd name="T19" fmla="*/ 166 h 166"/>
                <a:gd name="T20" fmla="*/ 88 w 175"/>
                <a:gd name="T21" fmla="*/ 127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88" y="127"/>
                  </a:moveTo>
                  <a:lnTo>
                    <a:pt x="141" y="166"/>
                  </a:lnTo>
                  <a:lnTo>
                    <a:pt x="121" y="102"/>
                  </a:lnTo>
                  <a:lnTo>
                    <a:pt x="175" y="63"/>
                  </a:lnTo>
                  <a:lnTo>
                    <a:pt x="108" y="63"/>
                  </a:lnTo>
                  <a:lnTo>
                    <a:pt x="88" y="0"/>
                  </a:lnTo>
                  <a:lnTo>
                    <a:pt x="67" y="64"/>
                  </a:lnTo>
                  <a:lnTo>
                    <a:pt x="0" y="63"/>
                  </a:lnTo>
                  <a:lnTo>
                    <a:pt x="54" y="102"/>
                  </a:lnTo>
                  <a:lnTo>
                    <a:pt x="34" y="166"/>
                  </a:lnTo>
                  <a:lnTo>
                    <a:pt x="88" y="127"/>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1" name="Freeform 52"/>
            <p:cNvSpPr>
              <a:spLocks/>
            </p:cNvSpPr>
            <p:nvPr/>
          </p:nvSpPr>
          <p:spPr bwMode="auto">
            <a:xfrm>
              <a:off x="4377" y="3285"/>
              <a:ext cx="40" cy="39"/>
            </a:xfrm>
            <a:custGeom>
              <a:avLst/>
              <a:gdLst>
                <a:gd name="T0" fmla="*/ 108 w 175"/>
                <a:gd name="T1" fmla="*/ 64 h 166"/>
                <a:gd name="T2" fmla="*/ 88 w 175"/>
                <a:gd name="T3" fmla="*/ 0 h 166"/>
                <a:gd name="T4" fmla="*/ 67 w 175"/>
                <a:gd name="T5" fmla="*/ 64 h 166"/>
                <a:gd name="T6" fmla="*/ 0 w 175"/>
                <a:gd name="T7" fmla="*/ 64 h 166"/>
                <a:gd name="T8" fmla="*/ 55 w 175"/>
                <a:gd name="T9" fmla="*/ 103 h 166"/>
                <a:gd name="T10" fmla="*/ 34 w 175"/>
                <a:gd name="T11" fmla="*/ 166 h 166"/>
                <a:gd name="T12" fmla="*/ 88 w 175"/>
                <a:gd name="T13" fmla="*/ 127 h 166"/>
                <a:gd name="T14" fmla="*/ 141 w 175"/>
                <a:gd name="T15" fmla="*/ 166 h 166"/>
                <a:gd name="T16" fmla="*/ 121 w 175"/>
                <a:gd name="T17" fmla="*/ 103 h 166"/>
                <a:gd name="T18" fmla="*/ 175 w 175"/>
                <a:gd name="T19" fmla="*/ 64 h 166"/>
                <a:gd name="T20" fmla="*/ 108 w 175"/>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08" y="64"/>
                  </a:moveTo>
                  <a:lnTo>
                    <a:pt x="88" y="0"/>
                  </a:lnTo>
                  <a:lnTo>
                    <a:pt x="67" y="64"/>
                  </a:lnTo>
                  <a:lnTo>
                    <a:pt x="0" y="64"/>
                  </a:lnTo>
                  <a:lnTo>
                    <a:pt x="55" y="103"/>
                  </a:lnTo>
                  <a:lnTo>
                    <a:pt x="34" y="166"/>
                  </a:lnTo>
                  <a:lnTo>
                    <a:pt x="88" y="127"/>
                  </a:lnTo>
                  <a:lnTo>
                    <a:pt x="141" y="166"/>
                  </a:lnTo>
                  <a:lnTo>
                    <a:pt x="121" y="103"/>
                  </a:lnTo>
                  <a:lnTo>
                    <a:pt x="175" y="64"/>
                  </a:lnTo>
                  <a:lnTo>
                    <a:pt x="108"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2" name="Freeform 53"/>
            <p:cNvSpPr>
              <a:spLocks/>
            </p:cNvSpPr>
            <p:nvPr/>
          </p:nvSpPr>
          <p:spPr bwMode="auto">
            <a:xfrm>
              <a:off x="4423" y="3333"/>
              <a:ext cx="40" cy="39"/>
            </a:xfrm>
            <a:custGeom>
              <a:avLst/>
              <a:gdLst>
                <a:gd name="T0" fmla="*/ 108 w 175"/>
                <a:gd name="T1" fmla="*/ 63 h 166"/>
                <a:gd name="T2" fmla="*/ 88 w 175"/>
                <a:gd name="T3" fmla="*/ 0 h 166"/>
                <a:gd name="T4" fmla="*/ 67 w 175"/>
                <a:gd name="T5" fmla="*/ 64 h 166"/>
                <a:gd name="T6" fmla="*/ 0 w 175"/>
                <a:gd name="T7" fmla="*/ 63 h 166"/>
                <a:gd name="T8" fmla="*/ 55 w 175"/>
                <a:gd name="T9" fmla="*/ 102 h 166"/>
                <a:gd name="T10" fmla="*/ 34 w 175"/>
                <a:gd name="T11" fmla="*/ 166 h 166"/>
                <a:gd name="T12" fmla="*/ 88 w 175"/>
                <a:gd name="T13" fmla="*/ 127 h 166"/>
                <a:gd name="T14" fmla="*/ 141 w 175"/>
                <a:gd name="T15" fmla="*/ 166 h 166"/>
                <a:gd name="T16" fmla="*/ 121 w 175"/>
                <a:gd name="T17" fmla="*/ 102 h 166"/>
                <a:gd name="T18" fmla="*/ 175 w 175"/>
                <a:gd name="T19" fmla="*/ 63 h 166"/>
                <a:gd name="T20" fmla="*/ 108 w 175"/>
                <a:gd name="T21" fmla="*/ 63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08" y="63"/>
                  </a:moveTo>
                  <a:lnTo>
                    <a:pt x="88" y="0"/>
                  </a:lnTo>
                  <a:lnTo>
                    <a:pt x="67" y="64"/>
                  </a:lnTo>
                  <a:lnTo>
                    <a:pt x="0" y="63"/>
                  </a:lnTo>
                  <a:lnTo>
                    <a:pt x="55" y="102"/>
                  </a:lnTo>
                  <a:lnTo>
                    <a:pt x="34" y="166"/>
                  </a:lnTo>
                  <a:lnTo>
                    <a:pt x="88" y="127"/>
                  </a:lnTo>
                  <a:lnTo>
                    <a:pt x="141" y="166"/>
                  </a:lnTo>
                  <a:lnTo>
                    <a:pt x="121" y="102"/>
                  </a:lnTo>
                  <a:lnTo>
                    <a:pt x="175" y="63"/>
                  </a:lnTo>
                  <a:lnTo>
                    <a:pt x="108" y="63"/>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3" name="Freeform 54"/>
            <p:cNvSpPr>
              <a:spLocks/>
            </p:cNvSpPr>
            <p:nvPr/>
          </p:nvSpPr>
          <p:spPr bwMode="auto">
            <a:xfrm>
              <a:off x="4487" y="3350"/>
              <a:ext cx="40" cy="39"/>
            </a:xfrm>
            <a:custGeom>
              <a:avLst/>
              <a:gdLst>
                <a:gd name="T0" fmla="*/ 107 w 174"/>
                <a:gd name="T1" fmla="*/ 64 h 166"/>
                <a:gd name="T2" fmla="*/ 87 w 174"/>
                <a:gd name="T3" fmla="*/ 0 h 166"/>
                <a:gd name="T4" fmla="*/ 66 w 174"/>
                <a:gd name="T5" fmla="*/ 64 h 166"/>
                <a:gd name="T6" fmla="*/ 0 w 174"/>
                <a:gd name="T7" fmla="*/ 64 h 166"/>
                <a:gd name="T8" fmla="*/ 54 w 174"/>
                <a:gd name="T9" fmla="*/ 103 h 166"/>
                <a:gd name="T10" fmla="*/ 34 w 174"/>
                <a:gd name="T11" fmla="*/ 166 h 166"/>
                <a:gd name="T12" fmla="*/ 87 w 174"/>
                <a:gd name="T13" fmla="*/ 127 h 166"/>
                <a:gd name="T14" fmla="*/ 140 w 174"/>
                <a:gd name="T15" fmla="*/ 166 h 166"/>
                <a:gd name="T16" fmla="*/ 120 w 174"/>
                <a:gd name="T17" fmla="*/ 103 h 166"/>
                <a:gd name="T18" fmla="*/ 174 w 174"/>
                <a:gd name="T19" fmla="*/ 64 h 166"/>
                <a:gd name="T20" fmla="*/ 107 w 174"/>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6">
                  <a:moveTo>
                    <a:pt x="107" y="64"/>
                  </a:moveTo>
                  <a:lnTo>
                    <a:pt x="87" y="0"/>
                  </a:lnTo>
                  <a:lnTo>
                    <a:pt x="66" y="64"/>
                  </a:lnTo>
                  <a:lnTo>
                    <a:pt x="0" y="64"/>
                  </a:lnTo>
                  <a:lnTo>
                    <a:pt x="54" y="103"/>
                  </a:lnTo>
                  <a:lnTo>
                    <a:pt x="34" y="166"/>
                  </a:lnTo>
                  <a:lnTo>
                    <a:pt x="87" y="127"/>
                  </a:lnTo>
                  <a:lnTo>
                    <a:pt x="140" y="166"/>
                  </a:lnTo>
                  <a:lnTo>
                    <a:pt x="120" y="103"/>
                  </a:lnTo>
                  <a:lnTo>
                    <a:pt x="174" y="64"/>
                  </a:lnTo>
                  <a:lnTo>
                    <a:pt x="107"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4" name="Freeform 55"/>
            <p:cNvSpPr>
              <a:spLocks/>
            </p:cNvSpPr>
            <p:nvPr/>
          </p:nvSpPr>
          <p:spPr bwMode="auto">
            <a:xfrm>
              <a:off x="4550" y="3333"/>
              <a:ext cx="40" cy="39"/>
            </a:xfrm>
            <a:custGeom>
              <a:avLst/>
              <a:gdLst>
                <a:gd name="T0" fmla="*/ 108 w 175"/>
                <a:gd name="T1" fmla="*/ 63 h 166"/>
                <a:gd name="T2" fmla="*/ 87 w 175"/>
                <a:gd name="T3" fmla="*/ 0 h 166"/>
                <a:gd name="T4" fmla="*/ 67 w 175"/>
                <a:gd name="T5" fmla="*/ 64 h 166"/>
                <a:gd name="T6" fmla="*/ 0 w 175"/>
                <a:gd name="T7" fmla="*/ 63 h 166"/>
                <a:gd name="T8" fmla="*/ 54 w 175"/>
                <a:gd name="T9" fmla="*/ 102 h 166"/>
                <a:gd name="T10" fmla="*/ 34 w 175"/>
                <a:gd name="T11" fmla="*/ 166 h 166"/>
                <a:gd name="T12" fmla="*/ 87 w 175"/>
                <a:gd name="T13" fmla="*/ 127 h 166"/>
                <a:gd name="T14" fmla="*/ 141 w 175"/>
                <a:gd name="T15" fmla="*/ 166 h 166"/>
                <a:gd name="T16" fmla="*/ 120 w 175"/>
                <a:gd name="T17" fmla="*/ 102 h 166"/>
                <a:gd name="T18" fmla="*/ 175 w 175"/>
                <a:gd name="T19" fmla="*/ 63 h 166"/>
                <a:gd name="T20" fmla="*/ 108 w 175"/>
                <a:gd name="T21" fmla="*/ 63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08" y="63"/>
                  </a:moveTo>
                  <a:lnTo>
                    <a:pt x="87" y="0"/>
                  </a:lnTo>
                  <a:lnTo>
                    <a:pt x="67" y="64"/>
                  </a:lnTo>
                  <a:lnTo>
                    <a:pt x="0" y="63"/>
                  </a:lnTo>
                  <a:lnTo>
                    <a:pt x="54" y="102"/>
                  </a:lnTo>
                  <a:lnTo>
                    <a:pt x="34" y="166"/>
                  </a:lnTo>
                  <a:lnTo>
                    <a:pt x="87" y="127"/>
                  </a:lnTo>
                  <a:lnTo>
                    <a:pt x="141" y="166"/>
                  </a:lnTo>
                  <a:lnTo>
                    <a:pt x="120" y="102"/>
                  </a:lnTo>
                  <a:lnTo>
                    <a:pt x="175" y="63"/>
                  </a:lnTo>
                  <a:lnTo>
                    <a:pt x="108" y="63"/>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5" name="Freeform 56"/>
            <p:cNvSpPr>
              <a:spLocks/>
            </p:cNvSpPr>
            <p:nvPr/>
          </p:nvSpPr>
          <p:spPr bwMode="auto">
            <a:xfrm>
              <a:off x="4596" y="3285"/>
              <a:ext cx="40" cy="39"/>
            </a:xfrm>
            <a:custGeom>
              <a:avLst/>
              <a:gdLst>
                <a:gd name="T0" fmla="*/ 108 w 174"/>
                <a:gd name="T1" fmla="*/ 64 h 166"/>
                <a:gd name="T2" fmla="*/ 87 w 174"/>
                <a:gd name="T3" fmla="*/ 0 h 166"/>
                <a:gd name="T4" fmla="*/ 67 w 174"/>
                <a:gd name="T5" fmla="*/ 64 h 166"/>
                <a:gd name="T6" fmla="*/ 0 w 174"/>
                <a:gd name="T7" fmla="*/ 64 h 166"/>
                <a:gd name="T8" fmla="*/ 54 w 174"/>
                <a:gd name="T9" fmla="*/ 103 h 166"/>
                <a:gd name="T10" fmla="*/ 34 w 174"/>
                <a:gd name="T11" fmla="*/ 166 h 166"/>
                <a:gd name="T12" fmla="*/ 87 w 174"/>
                <a:gd name="T13" fmla="*/ 127 h 166"/>
                <a:gd name="T14" fmla="*/ 141 w 174"/>
                <a:gd name="T15" fmla="*/ 166 h 166"/>
                <a:gd name="T16" fmla="*/ 120 w 174"/>
                <a:gd name="T17" fmla="*/ 103 h 166"/>
                <a:gd name="T18" fmla="*/ 174 w 174"/>
                <a:gd name="T19" fmla="*/ 64 h 166"/>
                <a:gd name="T20" fmla="*/ 108 w 174"/>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6">
                  <a:moveTo>
                    <a:pt x="108" y="64"/>
                  </a:moveTo>
                  <a:lnTo>
                    <a:pt x="87" y="0"/>
                  </a:lnTo>
                  <a:lnTo>
                    <a:pt x="67" y="64"/>
                  </a:lnTo>
                  <a:lnTo>
                    <a:pt x="0" y="64"/>
                  </a:lnTo>
                  <a:lnTo>
                    <a:pt x="54" y="103"/>
                  </a:lnTo>
                  <a:lnTo>
                    <a:pt x="34" y="166"/>
                  </a:lnTo>
                  <a:lnTo>
                    <a:pt x="87" y="127"/>
                  </a:lnTo>
                  <a:lnTo>
                    <a:pt x="141" y="166"/>
                  </a:lnTo>
                  <a:lnTo>
                    <a:pt x="120" y="103"/>
                  </a:lnTo>
                  <a:lnTo>
                    <a:pt x="174" y="64"/>
                  </a:lnTo>
                  <a:lnTo>
                    <a:pt x="108"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6" name="Freeform 57"/>
            <p:cNvSpPr>
              <a:spLocks/>
            </p:cNvSpPr>
            <p:nvPr/>
          </p:nvSpPr>
          <p:spPr bwMode="auto">
            <a:xfrm>
              <a:off x="4613" y="3220"/>
              <a:ext cx="40" cy="39"/>
            </a:xfrm>
            <a:custGeom>
              <a:avLst/>
              <a:gdLst>
                <a:gd name="T0" fmla="*/ 175 w 175"/>
                <a:gd name="T1" fmla="*/ 64 h 166"/>
                <a:gd name="T2" fmla="*/ 108 w 175"/>
                <a:gd name="T3" fmla="*/ 64 h 166"/>
                <a:gd name="T4" fmla="*/ 88 w 175"/>
                <a:gd name="T5" fmla="*/ 0 h 166"/>
                <a:gd name="T6" fmla="*/ 67 w 175"/>
                <a:gd name="T7" fmla="*/ 64 h 166"/>
                <a:gd name="T8" fmla="*/ 0 w 175"/>
                <a:gd name="T9" fmla="*/ 64 h 166"/>
                <a:gd name="T10" fmla="*/ 54 w 175"/>
                <a:gd name="T11" fmla="*/ 103 h 166"/>
                <a:gd name="T12" fmla="*/ 34 w 175"/>
                <a:gd name="T13" fmla="*/ 166 h 166"/>
                <a:gd name="T14" fmla="*/ 88 w 175"/>
                <a:gd name="T15" fmla="*/ 127 h 166"/>
                <a:gd name="T16" fmla="*/ 141 w 175"/>
                <a:gd name="T17" fmla="*/ 166 h 166"/>
                <a:gd name="T18" fmla="*/ 121 w 175"/>
                <a:gd name="T19" fmla="*/ 103 h 166"/>
                <a:gd name="T20" fmla="*/ 175 w 175"/>
                <a:gd name="T21" fmla="*/ 64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175" y="64"/>
                  </a:moveTo>
                  <a:lnTo>
                    <a:pt x="108" y="64"/>
                  </a:lnTo>
                  <a:lnTo>
                    <a:pt x="88" y="0"/>
                  </a:lnTo>
                  <a:lnTo>
                    <a:pt x="67" y="64"/>
                  </a:lnTo>
                  <a:lnTo>
                    <a:pt x="0" y="64"/>
                  </a:lnTo>
                  <a:lnTo>
                    <a:pt x="54" y="103"/>
                  </a:lnTo>
                  <a:lnTo>
                    <a:pt x="34" y="166"/>
                  </a:lnTo>
                  <a:lnTo>
                    <a:pt x="88" y="127"/>
                  </a:lnTo>
                  <a:lnTo>
                    <a:pt x="141" y="166"/>
                  </a:lnTo>
                  <a:lnTo>
                    <a:pt x="121" y="103"/>
                  </a:lnTo>
                  <a:lnTo>
                    <a:pt x="175" y="64"/>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7" name="Freeform 58"/>
            <p:cNvSpPr>
              <a:spLocks/>
            </p:cNvSpPr>
            <p:nvPr/>
          </p:nvSpPr>
          <p:spPr bwMode="auto">
            <a:xfrm>
              <a:off x="4596" y="3156"/>
              <a:ext cx="40" cy="38"/>
            </a:xfrm>
            <a:custGeom>
              <a:avLst/>
              <a:gdLst>
                <a:gd name="T0" fmla="*/ 34 w 174"/>
                <a:gd name="T1" fmla="*/ 165 h 165"/>
                <a:gd name="T2" fmla="*/ 87 w 174"/>
                <a:gd name="T3" fmla="*/ 126 h 165"/>
                <a:gd name="T4" fmla="*/ 141 w 174"/>
                <a:gd name="T5" fmla="*/ 165 h 165"/>
                <a:gd name="T6" fmla="*/ 120 w 174"/>
                <a:gd name="T7" fmla="*/ 102 h 165"/>
                <a:gd name="T8" fmla="*/ 174 w 174"/>
                <a:gd name="T9" fmla="*/ 63 h 165"/>
                <a:gd name="T10" fmla="*/ 108 w 174"/>
                <a:gd name="T11" fmla="*/ 63 h 165"/>
                <a:gd name="T12" fmla="*/ 87 w 174"/>
                <a:gd name="T13" fmla="*/ 0 h 165"/>
                <a:gd name="T14" fmla="*/ 67 w 174"/>
                <a:gd name="T15" fmla="*/ 64 h 165"/>
                <a:gd name="T16" fmla="*/ 0 w 174"/>
                <a:gd name="T17" fmla="*/ 63 h 165"/>
                <a:gd name="T18" fmla="*/ 54 w 174"/>
                <a:gd name="T19" fmla="*/ 102 h 165"/>
                <a:gd name="T20" fmla="*/ 34 w 174"/>
                <a:gd name="T21" fmla="*/ 165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4" h="165">
                  <a:moveTo>
                    <a:pt x="34" y="165"/>
                  </a:moveTo>
                  <a:lnTo>
                    <a:pt x="87" y="126"/>
                  </a:lnTo>
                  <a:lnTo>
                    <a:pt x="141" y="165"/>
                  </a:lnTo>
                  <a:lnTo>
                    <a:pt x="120" y="102"/>
                  </a:lnTo>
                  <a:lnTo>
                    <a:pt x="174" y="63"/>
                  </a:lnTo>
                  <a:lnTo>
                    <a:pt x="108" y="63"/>
                  </a:lnTo>
                  <a:lnTo>
                    <a:pt x="87" y="0"/>
                  </a:lnTo>
                  <a:lnTo>
                    <a:pt x="67" y="64"/>
                  </a:lnTo>
                  <a:lnTo>
                    <a:pt x="0" y="63"/>
                  </a:lnTo>
                  <a:lnTo>
                    <a:pt x="54" y="102"/>
                  </a:lnTo>
                  <a:lnTo>
                    <a:pt x="34" y="165"/>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8" name="Freeform 59"/>
            <p:cNvSpPr>
              <a:spLocks/>
            </p:cNvSpPr>
            <p:nvPr/>
          </p:nvSpPr>
          <p:spPr bwMode="auto">
            <a:xfrm>
              <a:off x="4550" y="3108"/>
              <a:ext cx="40" cy="39"/>
            </a:xfrm>
            <a:custGeom>
              <a:avLst/>
              <a:gdLst>
                <a:gd name="T0" fmla="*/ 87 w 175"/>
                <a:gd name="T1" fmla="*/ 0 h 166"/>
                <a:gd name="T2" fmla="*/ 67 w 175"/>
                <a:gd name="T3" fmla="*/ 64 h 166"/>
                <a:gd name="T4" fmla="*/ 0 w 175"/>
                <a:gd name="T5" fmla="*/ 64 h 166"/>
                <a:gd name="T6" fmla="*/ 54 w 175"/>
                <a:gd name="T7" fmla="*/ 103 h 166"/>
                <a:gd name="T8" fmla="*/ 34 w 175"/>
                <a:gd name="T9" fmla="*/ 166 h 166"/>
                <a:gd name="T10" fmla="*/ 87 w 175"/>
                <a:gd name="T11" fmla="*/ 127 h 166"/>
                <a:gd name="T12" fmla="*/ 141 w 175"/>
                <a:gd name="T13" fmla="*/ 166 h 166"/>
                <a:gd name="T14" fmla="*/ 120 w 175"/>
                <a:gd name="T15" fmla="*/ 103 h 166"/>
                <a:gd name="T16" fmla="*/ 175 w 175"/>
                <a:gd name="T17" fmla="*/ 64 h 166"/>
                <a:gd name="T18" fmla="*/ 107 w 175"/>
                <a:gd name="T19" fmla="*/ 64 h 166"/>
                <a:gd name="T20" fmla="*/ 87 w 175"/>
                <a:gd name="T21" fmla="*/ 0 h 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5" h="166">
                  <a:moveTo>
                    <a:pt x="87" y="0"/>
                  </a:moveTo>
                  <a:lnTo>
                    <a:pt x="67" y="64"/>
                  </a:lnTo>
                  <a:lnTo>
                    <a:pt x="0" y="64"/>
                  </a:lnTo>
                  <a:lnTo>
                    <a:pt x="54" y="103"/>
                  </a:lnTo>
                  <a:lnTo>
                    <a:pt x="34" y="166"/>
                  </a:lnTo>
                  <a:lnTo>
                    <a:pt x="87" y="127"/>
                  </a:lnTo>
                  <a:lnTo>
                    <a:pt x="141" y="166"/>
                  </a:lnTo>
                  <a:lnTo>
                    <a:pt x="120" y="103"/>
                  </a:lnTo>
                  <a:lnTo>
                    <a:pt x="175" y="64"/>
                  </a:lnTo>
                  <a:lnTo>
                    <a:pt x="107" y="64"/>
                  </a:lnTo>
                  <a:lnTo>
                    <a:pt x="87" y="0"/>
                  </a:lnTo>
                  <a:close/>
                </a:path>
              </a:pathLst>
            </a:custGeom>
            <a:solidFill>
              <a:srgbClr val="FFF1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69" name="Freeform 60"/>
            <p:cNvSpPr>
              <a:spLocks/>
            </p:cNvSpPr>
            <p:nvPr/>
          </p:nvSpPr>
          <p:spPr bwMode="auto">
            <a:xfrm>
              <a:off x="4859" y="3103"/>
              <a:ext cx="38" cy="56"/>
            </a:xfrm>
            <a:custGeom>
              <a:avLst/>
              <a:gdLst>
                <a:gd name="T0" fmla="*/ 38 w 166"/>
                <a:gd name="T1" fmla="*/ 29 h 240"/>
                <a:gd name="T2" fmla="*/ 38 w 166"/>
                <a:gd name="T3" fmla="*/ 96 h 240"/>
                <a:gd name="T4" fmla="*/ 130 w 166"/>
                <a:gd name="T5" fmla="*/ 96 h 240"/>
                <a:gd name="T6" fmla="*/ 130 w 166"/>
                <a:gd name="T7" fmla="*/ 124 h 240"/>
                <a:gd name="T8" fmla="*/ 38 w 166"/>
                <a:gd name="T9" fmla="*/ 124 h 240"/>
                <a:gd name="T10" fmla="*/ 38 w 166"/>
                <a:gd name="T11" fmla="*/ 211 h 240"/>
                <a:gd name="T12" fmla="*/ 164 w 166"/>
                <a:gd name="T13" fmla="*/ 211 h 240"/>
                <a:gd name="T14" fmla="*/ 164 w 166"/>
                <a:gd name="T15" fmla="*/ 240 h 240"/>
                <a:gd name="T16" fmla="*/ 0 w 166"/>
                <a:gd name="T17" fmla="*/ 240 h 240"/>
                <a:gd name="T18" fmla="*/ 0 w 166"/>
                <a:gd name="T19" fmla="*/ 0 h 240"/>
                <a:gd name="T20" fmla="*/ 166 w 166"/>
                <a:gd name="T21" fmla="*/ 0 h 240"/>
                <a:gd name="T22" fmla="*/ 166 w 166"/>
                <a:gd name="T23" fmla="*/ 29 h 240"/>
                <a:gd name="T24" fmla="*/ 38 w 166"/>
                <a:gd name="T25" fmla="*/ 2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 h="240">
                  <a:moveTo>
                    <a:pt x="38" y="29"/>
                  </a:moveTo>
                  <a:lnTo>
                    <a:pt x="38" y="96"/>
                  </a:lnTo>
                  <a:lnTo>
                    <a:pt x="130" y="96"/>
                  </a:lnTo>
                  <a:lnTo>
                    <a:pt x="130" y="124"/>
                  </a:lnTo>
                  <a:lnTo>
                    <a:pt x="38" y="124"/>
                  </a:lnTo>
                  <a:lnTo>
                    <a:pt x="38" y="211"/>
                  </a:lnTo>
                  <a:lnTo>
                    <a:pt x="164" y="211"/>
                  </a:lnTo>
                  <a:lnTo>
                    <a:pt x="164" y="240"/>
                  </a:lnTo>
                  <a:lnTo>
                    <a:pt x="0" y="240"/>
                  </a:lnTo>
                  <a:lnTo>
                    <a:pt x="0" y="0"/>
                  </a:lnTo>
                  <a:lnTo>
                    <a:pt x="166" y="0"/>
                  </a:lnTo>
                  <a:lnTo>
                    <a:pt x="166" y="29"/>
                  </a:lnTo>
                  <a:lnTo>
                    <a:pt x="38"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0" name="Freeform 61"/>
            <p:cNvSpPr>
              <a:spLocks/>
            </p:cNvSpPr>
            <p:nvPr/>
          </p:nvSpPr>
          <p:spPr bwMode="auto">
            <a:xfrm>
              <a:off x="4901" y="3103"/>
              <a:ext cx="51" cy="57"/>
            </a:xfrm>
            <a:custGeom>
              <a:avLst/>
              <a:gdLst>
                <a:gd name="T0" fmla="*/ 123 w 223"/>
                <a:gd name="T1" fmla="*/ 244 h 244"/>
                <a:gd name="T2" fmla="*/ 104 w 223"/>
                <a:gd name="T3" fmla="*/ 244 h 244"/>
                <a:gd name="T4" fmla="*/ 0 w 223"/>
                <a:gd name="T5" fmla="*/ 0 h 244"/>
                <a:gd name="T6" fmla="*/ 42 w 223"/>
                <a:gd name="T7" fmla="*/ 0 h 244"/>
                <a:gd name="T8" fmla="*/ 114 w 223"/>
                <a:gd name="T9" fmla="*/ 177 h 244"/>
                <a:gd name="T10" fmla="*/ 183 w 223"/>
                <a:gd name="T11" fmla="*/ 0 h 244"/>
                <a:gd name="T12" fmla="*/ 223 w 223"/>
                <a:gd name="T13" fmla="*/ 0 h 244"/>
                <a:gd name="T14" fmla="*/ 123 w 223"/>
                <a:gd name="T15" fmla="*/ 244 h 2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23" h="244">
                  <a:moveTo>
                    <a:pt x="123" y="244"/>
                  </a:moveTo>
                  <a:lnTo>
                    <a:pt x="104" y="244"/>
                  </a:lnTo>
                  <a:lnTo>
                    <a:pt x="0" y="0"/>
                  </a:lnTo>
                  <a:lnTo>
                    <a:pt x="42" y="0"/>
                  </a:lnTo>
                  <a:lnTo>
                    <a:pt x="114" y="177"/>
                  </a:lnTo>
                  <a:lnTo>
                    <a:pt x="183" y="0"/>
                  </a:lnTo>
                  <a:lnTo>
                    <a:pt x="223" y="0"/>
                  </a:lnTo>
                  <a:lnTo>
                    <a:pt x="123" y="2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1" name="Freeform 62"/>
            <p:cNvSpPr>
              <a:spLocks noEditPoints="1"/>
            </p:cNvSpPr>
            <p:nvPr/>
          </p:nvSpPr>
          <p:spPr bwMode="auto">
            <a:xfrm>
              <a:off x="4960" y="3102"/>
              <a:ext cx="45" cy="57"/>
            </a:xfrm>
            <a:custGeom>
              <a:avLst/>
              <a:gdLst>
                <a:gd name="T0" fmla="*/ 152 w 196"/>
                <a:gd name="T1" fmla="*/ 243 h 243"/>
                <a:gd name="T2" fmla="*/ 78 w 196"/>
                <a:gd name="T3" fmla="*/ 140 h 243"/>
                <a:gd name="T4" fmla="*/ 38 w 196"/>
                <a:gd name="T5" fmla="*/ 138 h 243"/>
                <a:gd name="T6" fmla="*/ 38 w 196"/>
                <a:gd name="T7" fmla="*/ 243 h 243"/>
                <a:gd name="T8" fmla="*/ 0 w 196"/>
                <a:gd name="T9" fmla="*/ 243 h 243"/>
                <a:gd name="T10" fmla="*/ 0 w 196"/>
                <a:gd name="T11" fmla="*/ 3 h 243"/>
                <a:gd name="T12" fmla="*/ 30 w 196"/>
                <a:gd name="T13" fmla="*/ 2 h 243"/>
                <a:gd name="T14" fmla="*/ 69 w 196"/>
                <a:gd name="T15" fmla="*/ 0 h 243"/>
                <a:gd name="T16" fmla="*/ 169 w 196"/>
                <a:gd name="T17" fmla="*/ 69 h 243"/>
                <a:gd name="T18" fmla="*/ 153 w 196"/>
                <a:gd name="T19" fmla="*/ 110 h 243"/>
                <a:gd name="T20" fmla="*/ 115 w 196"/>
                <a:gd name="T21" fmla="*/ 133 h 243"/>
                <a:gd name="T22" fmla="*/ 196 w 196"/>
                <a:gd name="T23" fmla="*/ 243 h 243"/>
                <a:gd name="T24" fmla="*/ 152 w 196"/>
                <a:gd name="T25" fmla="*/ 243 h 243"/>
                <a:gd name="T26" fmla="*/ 38 w 196"/>
                <a:gd name="T27" fmla="*/ 32 h 243"/>
                <a:gd name="T28" fmla="*/ 38 w 196"/>
                <a:gd name="T29" fmla="*/ 111 h 243"/>
                <a:gd name="T30" fmla="*/ 65 w 196"/>
                <a:gd name="T31" fmla="*/ 112 h 243"/>
                <a:gd name="T32" fmla="*/ 114 w 196"/>
                <a:gd name="T33" fmla="*/ 103 h 243"/>
                <a:gd name="T34" fmla="*/ 130 w 196"/>
                <a:gd name="T35" fmla="*/ 69 h 243"/>
                <a:gd name="T36" fmla="*/ 113 w 196"/>
                <a:gd name="T37" fmla="*/ 40 h 243"/>
                <a:gd name="T38" fmla="*/ 60 w 196"/>
                <a:gd name="T39" fmla="*/ 31 h 243"/>
                <a:gd name="T40" fmla="*/ 38 w 196"/>
                <a:gd name="T41" fmla="*/ 3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6" h="243">
                  <a:moveTo>
                    <a:pt x="152" y="243"/>
                  </a:moveTo>
                  <a:lnTo>
                    <a:pt x="78" y="140"/>
                  </a:lnTo>
                  <a:cubicBezTo>
                    <a:pt x="70" y="140"/>
                    <a:pt x="56" y="140"/>
                    <a:pt x="38" y="138"/>
                  </a:cubicBezTo>
                  <a:lnTo>
                    <a:pt x="38" y="243"/>
                  </a:lnTo>
                  <a:lnTo>
                    <a:pt x="0" y="243"/>
                  </a:lnTo>
                  <a:lnTo>
                    <a:pt x="0" y="3"/>
                  </a:lnTo>
                  <a:cubicBezTo>
                    <a:pt x="1" y="3"/>
                    <a:pt x="11" y="2"/>
                    <a:pt x="30" y="2"/>
                  </a:cubicBezTo>
                  <a:cubicBezTo>
                    <a:pt x="48" y="1"/>
                    <a:pt x="61" y="0"/>
                    <a:pt x="69" y="0"/>
                  </a:cubicBezTo>
                  <a:cubicBezTo>
                    <a:pt x="136" y="0"/>
                    <a:pt x="169" y="23"/>
                    <a:pt x="169" y="69"/>
                  </a:cubicBezTo>
                  <a:cubicBezTo>
                    <a:pt x="169" y="84"/>
                    <a:pt x="164" y="98"/>
                    <a:pt x="153" y="110"/>
                  </a:cubicBezTo>
                  <a:cubicBezTo>
                    <a:pt x="143" y="122"/>
                    <a:pt x="130" y="130"/>
                    <a:pt x="115" y="133"/>
                  </a:cubicBezTo>
                  <a:lnTo>
                    <a:pt x="196" y="243"/>
                  </a:lnTo>
                  <a:lnTo>
                    <a:pt x="152" y="243"/>
                  </a:lnTo>
                  <a:close/>
                  <a:moveTo>
                    <a:pt x="38" y="32"/>
                  </a:moveTo>
                  <a:lnTo>
                    <a:pt x="38" y="111"/>
                  </a:lnTo>
                  <a:cubicBezTo>
                    <a:pt x="47" y="112"/>
                    <a:pt x="56" y="112"/>
                    <a:pt x="65" y="112"/>
                  </a:cubicBezTo>
                  <a:cubicBezTo>
                    <a:pt x="87" y="112"/>
                    <a:pt x="104" y="109"/>
                    <a:pt x="114" y="103"/>
                  </a:cubicBezTo>
                  <a:cubicBezTo>
                    <a:pt x="125" y="96"/>
                    <a:pt x="130" y="85"/>
                    <a:pt x="130" y="69"/>
                  </a:cubicBezTo>
                  <a:cubicBezTo>
                    <a:pt x="130" y="55"/>
                    <a:pt x="124" y="46"/>
                    <a:pt x="113" y="40"/>
                  </a:cubicBezTo>
                  <a:cubicBezTo>
                    <a:pt x="102" y="34"/>
                    <a:pt x="84" y="31"/>
                    <a:pt x="60" y="31"/>
                  </a:cubicBezTo>
                  <a:cubicBezTo>
                    <a:pt x="57" y="31"/>
                    <a:pt x="49" y="31"/>
                    <a:pt x="38" y="3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2" name="Freeform 63"/>
            <p:cNvSpPr>
              <a:spLocks noEditPoints="1"/>
            </p:cNvSpPr>
            <p:nvPr/>
          </p:nvSpPr>
          <p:spPr bwMode="auto">
            <a:xfrm>
              <a:off x="5008" y="3102"/>
              <a:ext cx="53" cy="58"/>
            </a:xfrm>
            <a:custGeom>
              <a:avLst/>
              <a:gdLst>
                <a:gd name="T0" fmla="*/ 0 w 231"/>
                <a:gd name="T1" fmla="*/ 122 h 248"/>
                <a:gd name="T2" fmla="*/ 30 w 231"/>
                <a:gd name="T3" fmla="*/ 35 h 248"/>
                <a:gd name="T4" fmla="*/ 112 w 231"/>
                <a:gd name="T5" fmla="*/ 0 h 248"/>
                <a:gd name="T6" fmla="*/ 200 w 231"/>
                <a:gd name="T7" fmla="*/ 32 h 248"/>
                <a:gd name="T8" fmla="*/ 231 w 231"/>
                <a:gd name="T9" fmla="*/ 122 h 248"/>
                <a:gd name="T10" fmla="*/ 200 w 231"/>
                <a:gd name="T11" fmla="*/ 215 h 248"/>
                <a:gd name="T12" fmla="*/ 112 w 231"/>
                <a:gd name="T13" fmla="*/ 248 h 248"/>
                <a:gd name="T14" fmla="*/ 29 w 231"/>
                <a:gd name="T15" fmla="*/ 213 h 248"/>
                <a:gd name="T16" fmla="*/ 0 w 231"/>
                <a:gd name="T17" fmla="*/ 122 h 248"/>
                <a:gd name="T18" fmla="*/ 40 w 231"/>
                <a:gd name="T19" fmla="*/ 122 h 248"/>
                <a:gd name="T20" fmla="*/ 58 w 231"/>
                <a:gd name="T21" fmla="*/ 191 h 248"/>
                <a:gd name="T22" fmla="*/ 112 w 231"/>
                <a:gd name="T23" fmla="*/ 219 h 248"/>
                <a:gd name="T24" fmla="*/ 171 w 231"/>
                <a:gd name="T25" fmla="*/ 193 h 248"/>
                <a:gd name="T26" fmla="*/ 191 w 231"/>
                <a:gd name="T27" fmla="*/ 122 h 248"/>
                <a:gd name="T28" fmla="*/ 112 w 231"/>
                <a:gd name="T29" fmla="*/ 29 h 248"/>
                <a:gd name="T30" fmla="*/ 58 w 231"/>
                <a:gd name="T31" fmla="*/ 54 h 248"/>
                <a:gd name="T32" fmla="*/ 40 w 231"/>
                <a:gd name="T33" fmla="*/ 12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31" h="248">
                  <a:moveTo>
                    <a:pt x="0" y="122"/>
                  </a:moveTo>
                  <a:cubicBezTo>
                    <a:pt x="0" y="87"/>
                    <a:pt x="10" y="58"/>
                    <a:pt x="30" y="35"/>
                  </a:cubicBezTo>
                  <a:cubicBezTo>
                    <a:pt x="50" y="11"/>
                    <a:pt x="77" y="0"/>
                    <a:pt x="112" y="0"/>
                  </a:cubicBezTo>
                  <a:cubicBezTo>
                    <a:pt x="150" y="0"/>
                    <a:pt x="180" y="10"/>
                    <a:pt x="200" y="32"/>
                  </a:cubicBezTo>
                  <a:cubicBezTo>
                    <a:pt x="221" y="53"/>
                    <a:pt x="231" y="84"/>
                    <a:pt x="231" y="122"/>
                  </a:cubicBezTo>
                  <a:cubicBezTo>
                    <a:pt x="231" y="162"/>
                    <a:pt x="221" y="193"/>
                    <a:pt x="200" y="215"/>
                  </a:cubicBezTo>
                  <a:cubicBezTo>
                    <a:pt x="179" y="237"/>
                    <a:pt x="150" y="248"/>
                    <a:pt x="112" y="248"/>
                  </a:cubicBezTo>
                  <a:cubicBezTo>
                    <a:pt x="77" y="248"/>
                    <a:pt x="49" y="237"/>
                    <a:pt x="29" y="213"/>
                  </a:cubicBezTo>
                  <a:cubicBezTo>
                    <a:pt x="10" y="189"/>
                    <a:pt x="0" y="159"/>
                    <a:pt x="0" y="122"/>
                  </a:cubicBezTo>
                  <a:close/>
                  <a:moveTo>
                    <a:pt x="40" y="122"/>
                  </a:moveTo>
                  <a:cubicBezTo>
                    <a:pt x="40" y="150"/>
                    <a:pt x="46" y="173"/>
                    <a:pt x="58" y="191"/>
                  </a:cubicBezTo>
                  <a:cubicBezTo>
                    <a:pt x="71" y="210"/>
                    <a:pt x="89" y="219"/>
                    <a:pt x="112" y="219"/>
                  </a:cubicBezTo>
                  <a:cubicBezTo>
                    <a:pt x="137" y="219"/>
                    <a:pt x="157" y="210"/>
                    <a:pt x="171" y="193"/>
                  </a:cubicBezTo>
                  <a:cubicBezTo>
                    <a:pt x="184" y="177"/>
                    <a:pt x="191" y="153"/>
                    <a:pt x="191" y="122"/>
                  </a:cubicBezTo>
                  <a:cubicBezTo>
                    <a:pt x="191" y="60"/>
                    <a:pt x="165" y="29"/>
                    <a:pt x="112" y="29"/>
                  </a:cubicBezTo>
                  <a:cubicBezTo>
                    <a:pt x="88" y="29"/>
                    <a:pt x="70" y="37"/>
                    <a:pt x="58" y="54"/>
                  </a:cubicBezTo>
                  <a:cubicBezTo>
                    <a:pt x="46" y="71"/>
                    <a:pt x="40" y="93"/>
                    <a:pt x="40" y="1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3" name="Freeform 64"/>
            <p:cNvSpPr>
              <a:spLocks noEditPoints="1"/>
            </p:cNvSpPr>
            <p:nvPr/>
          </p:nvSpPr>
          <p:spPr bwMode="auto">
            <a:xfrm>
              <a:off x="5071" y="3103"/>
              <a:ext cx="39" cy="56"/>
            </a:xfrm>
            <a:custGeom>
              <a:avLst/>
              <a:gdLst>
                <a:gd name="T0" fmla="*/ 38 w 173"/>
                <a:gd name="T1" fmla="*/ 150 h 242"/>
                <a:gd name="T2" fmla="*/ 38 w 173"/>
                <a:gd name="T3" fmla="*/ 242 h 242"/>
                <a:gd name="T4" fmla="*/ 0 w 173"/>
                <a:gd name="T5" fmla="*/ 242 h 242"/>
                <a:gd name="T6" fmla="*/ 0 w 173"/>
                <a:gd name="T7" fmla="*/ 2 h 242"/>
                <a:gd name="T8" fmla="*/ 52 w 173"/>
                <a:gd name="T9" fmla="*/ 0 h 242"/>
                <a:gd name="T10" fmla="*/ 173 w 173"/>
                <a:gd name="T11" fmla="*/ 70 h 242"/>
                <a:gd name="T12" fmla="*/ 66 w 173"/>
                <a:gd name="T13" fmla="*/ 151 h 242"/>
                <a:gd name="T14" fmla="*/ 38 w 173"/>
                <a:gd name="T15" fmla="*/ 150 h 242"/>
                <a:gd name="T16" fmla="*/ 38 w 173"/>
                <a:gd name="T17" fmla="*/ 31 h 242"/>
                <a:gd name="T18" fmla="*/ 38 w 173"/>
                <a:gd name="T19" fmla="*/ 120 h 242"/>
                <a:gd name="T20" fmla="*/ 64 w 173"/>
                <a:gd name="T21" fmla="*/ 122 h 242"/>
                <a:gd name="T22" fmla="*/ 134 w 173"/>
                <a:gd name="T23" fmla="*/ 74 h 242"/>
                <a:gd name="T24" fmla="*/ 59 w 173"/>
                <a:gd name="T25" fmla="*/ 30 h 242"/>
                <a:gd name="T26" fmla="*/ 38 w 173"/>
                <a:gd name="T27" fmla="*/ 31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73" h="242">
                  <a:moveTo>
                    <a:pt x="38" y="150"/>
                  </a:moveTo>
                  <a:lnTo>
                    <a:pt x="38" y="242"/>
                  </a:lnTo>
                  <a:lnTo>
                    <a:pt x="0" y="242"/>
                  </a:lnTo>
                  <a:lnTo>
                    <a:pt x="0" y="2"/>
                  </a:lnTo>
                  <a:cubicBezTo>
                    <a:pt x="29" y="1"/>
                    <a:pt x="46" y="0"/>
                    <a:pt x="52" y="0"/>
                  </a:cubicBezTo>
                  <a:cubicBezTo>
                    <a:pt x="133" y="0"/>
                    <a:pt x="173" y="24"/>
                    <a:pt x="173" y="70"/>
                  </a:cubicBezTo>
                  <a:cubicBezTo>
                    <a:pt x="173" y="124"/>
                    <a:pt x="138" y="151"/>
                    <a:pt x="66" y="151"/>
                  </a:cubicBezTo>
                  <a:cubicBezTo>
                    <a:pt x="62" y="151"/>
                    <a:pt x="53" y="151"/>
                    <a:pt x="38" y="150"/>
                  </a:cubicBezTo>
                  <a:close/>
                  <a:moveTo>
                    <a:pt x="38" y="31"/>
                  </a:moveTo>
                  <a:lnTo>
                    <a:pt x="38" y="120"/>
                  </a:lnTo>
                  <a:cubicBezTo>
                    <a:pt x="54" y="121"/>
                    <a:pt x="63" y="122"/>
                    <a:pt x="64" y="122"/>
                  </a:cubicBezTo>
                  <a:cubicBezTo>
                    <a:pt x="111" y="122"/>
                    <a:pt x="134" y="106"/>
                    <a:pt x="134" y="74"/>
                  </a:cubicBezTo>
                  <a:cubicBezTo>
                    <a:pt x="134" y="44"/>
                    <a:pt x="109" y="30"/>
                    <a:pt x="59" y="30"/>
                  </a:cubicBezTo>
                  <a:cubicBezTo>
                    <a:pt x="54" y="30"/>
                    <a:pt x="47" y="30"/>
                    <a:pt x="38" y="3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4" name="Freeform 65"/>
            <p:cNvSpPr>
              <a:spLocks/>
            </p:cNvSpPr>
            <p:nvPr/>
          </p:nvSpPr>
          <p:spPr bwMode="auto">
            <a:xfrm>
              <a:off x="5118" y="3102"/>
              <a:ext cx="35" cy="58"/>
            </a:xfrm>
            <a:custGeom>
              <a:avLst/>
              <a:gdLst>
                <a:gd name="T0" fmla="*/ 0 w 156"/>
                <a:gd name="T1" fmla="*/ 233 h 248"/>
                <a:gd name="T2" fmla="*/ 14 w 156"/>
                <a:gd name="T3" fmla="*/ 203 h 248"/>
                <a:gd name="T4" fmla="*/ 41 w 156"/>
                <a:gd name="T5" fmla="*/ 214 h 248"/>
                <a:gd name="T6" fmla="*/ 69 w 156"/>
                <a:gd name="T7" fmla="*/ 219 h 248"/>
                <a:gd name="T8" fmla="*/ 105 w 156"/>
                <a:gd name="T9" fmla="*/ 208 h 248"/>
                <a:gd name="T10" fmla="*/ 118 w 156"/>
                <a:gd name="T11" fmla="*/ 182 h 248"/>
                <a:gd name="T12" fmla="*/ 111 w 156"/>
                <a:gd name="T13" fmla="*/ 159 h 248"/>
                <a:gd name="T14" fmla="*/ 73 w 156"/>
                <a:gd name="T15" fmla="*/ 136 h 248"/>
                <a:gd name="T16" fmla="*/ 51 w 156"/>
                <a:gd name="T17" fmla="*/ 127 h 248"/>
                <a:gd name="T18" fmla="*/ 11 w 156"/>
                <a:gd name="T19" fmla="*/ 100 h 248"/>
                <a:gd name="T20" fmla="*/ 0 w 156"/>
                <a:gd name="T21" fmla="*/ 62 h 248"/>
                <a:gd name="T22" fmla="*/ 22 w 156"/>
                <a:gd name="T23" fmla="*/ 17 h 248"/>
                <a:gd name="T24" fmla="*/ 78 w 156"/>
                <a:gd name="T25" fmla="*/ 0 h 248"/>
                <a:gd name="T26" fmla="*/ 142 w 156"/>
                <a:gd name="T27" fmla="*/ 13 h 248"/>
                <a:gd name="T28" fmla="*/ 131 w 156"/>
                <a:gd name="T29" fmla="*/ 41 h 248"/>
                <a:gd name="T30" fmla="*/ 108 w 156"/>
                <a:gd name="T31" fmla="*/ 32 h 248"/>
                <a:gd name="T32" fmla="*/ 79 w 156"/>
                <a:gd name="T33" fmla="*/ 28 h 248"/>
                <a:gd name="T34" fmla="*/ 49 w 156"/>
                <a:gd name="T35" fmla="*/ 37 h 248"/>
                <a:gd name="T36" fmla="*/ 37 w 156"/>
                <a:gd name="T37" fmla="*/ 62 h 248"/>
                <a:gd name="T38" fmla="*/ 41 w 156"/>
                <a:gd name="T39" fmla="*/ 78 h 248"/>
                <a:gd name="T40" fmla="*/ 53 w 156"/>
                <a:gd name="T41" fmla="*/ 91 h 248"/>
                <a:gd name="T42" fmla="*/ 82 w 156"/>
                <a:gd name="T43" fmla="*/ 105 h 248"/>
                <a:gd name="T44" fmla="*/ 104 w 156"/>
                <a:gd name="T45" fmla="*/ 115 h 248"/>
                <a:gd name="T46" fmla="*/ 144 w 156"/>
                <a:gd name="T47" fmla="*/ 142 h 248"/>
                <a:gd name="T48" fmla="*/ 156 w 156"/>
                <a:gd name="T49" fmla="*/ 184 h 248"/>
                <a:gd name="T50" fmla="*/ 131 w 156"/>
                <a:gd name="T51" fmla="*/ 230 h 248"/>
                <a:gd name="T52" fmla="*/ 63 w 156"/>
                <a:gd name="T53" fmla="*/ 248 h 248"/>
                <a:gd name="T54" fmla="*/ 0 w 156"/>
                <a:gd name="T55" fmla="*/ 233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6" h="248">
                  <a:moveTo>
                    <a:pt x="0" y="233"/>
                  </a:moveTo>
                  <a:lnTo>
                    <a:pt x="14" y="203"/>
                  </a:lnTo>
                  <a:cubicBezTo>
                    <a:pt x="21" y="208"/>
                    <a:pt x="30" y="211"/>
                    <a:pt x="41" y="214"/>
                  </a:cubicBezTo>
                  <a:cubicBezTo>
                    <a:pt x="51" y="217"/>
                    <a:pt x="61" y="219"/>
                    <a:pt x="69" y="219"/>
                  </a:cubicBezTo>
                  <a:cubicBezTo>
                    <a:pt x="84" y="219"/>
                    <a:pt x="96" y="215"/>
                    <a:pt x="105" y="208"/>
                  </a:cubicBezTo>
                  <a:cubicBezTo>
                    <a:pt x="114" y="201"/>
                    <a:pt x="118" y="192"/>
                    <a:pt x="118" y="182"/>
                  </a:cubicBezTo>
                  <a:cubicBezTo>
                    <a:pt x="118" y="174"/>
                    <a:pt x="116" y="166"/>
                    <a:pt x="111" y="159"/>
                  </a:cubicBezTo>
                  <a:cubicBezTo>
                    <a:pt x="106" y="152"/>
                    <a:pt x="93" y="145"/>
                    <a:pt x="73" y="136"/>
                  </a:cubicBezTo>
                  <a:lnTo>
                    <a:pt x="51" y="127"/>
                  </a:lnTo>
                  <a:cubicBezTo>
                    <a:pt x="32" y="120"/>
                    <a:pt x="18" y="111"/>
                    <a:pt x="11" y="100"/>
                  </a:cubicBezTo>
                  <a:cubicBezTo>
                    <a:pt x="3" y="90"/>
                    <a:pt x="0" y="77"/>
                    <a:pt x="0" y="62"/>
                  </a:cubicBezTo>
                  <a:cubicBezTo>
                    <a:pt x="0" y="44"/>
                    <a:pt x="7" y="29"/>
                    <a:pt x="22" y="17"/>
                  </a:cubicBezTo>
                  <a:cubicBezTo>
                    <a:pt x="36" y="6"/>
                    <a:pt x="55" y="0"/>
                    <a:pt x="78" y="0"/>
                  </a:cubicBezTo>
                  <a:cubicBezTo>
                    <a:pt x="109" y="0"/>
                    <a:pt x="130" y="4"/>
                    <a:pt x="142" y="13"/>
                  </a:cubicBezTo>
                  <a:lnTo>
                    <a:pt x="131" y="41"/>
                  </a:lnTo>
                  <a:cubicBezTo>
                    <a:pt x="126" y="38"/>
                    <a:pt x="118" y="35"/>
                    <a:pt x="108" y="32"/>
                  </a:cubicBezTo>
                  <a:cubicBezTo>
                    <a:pt x="97" y="29"/>
                    <a:pt x="88" y="28"/>
                    <a:pt x="79" y="28"/>
                  </a:cubicBezTo>
                  <a:cubicBezTo>
                    <a:pt x="66" y="28"/>
                    <a:pt x="56" y="31"/>
                    <a:pt x="49" y="37"/>
                  </a:cubicBezTo>
                  <a:cubicBezTo>
                    <a:pt x="41" y="44"/>
                    <a:pt x="37" y="52"/>
                    <a:pt x="37" y="62"/>
                  </a:cubicBezTo>
                  <a:cubicBezTo>
                    <a:pt x="37" y="68"/>
                    <a:pt x="39" y="73"/>
                    <a:pt x="41" y="78"/>
                  </a:cubicBezTo>
                  <a:cubicBezTo>
                    <a:pt x="44" y="83"/>
                    <a:pt x="48" y="88"/>
                    <a:pt x="53" y="91"/>
                  </a:cubicBezTo>
                  <a:cubicBezTo>
                    <a:pt x="57" y="94"/>
                    <a:pt x="67" y="99"/>
                    <a:pt x="82" y="105"/>
                  </a:cubicBezTo>
                  <a:lnTo>
                    <a:pt x="104" y="115"/>
                  </a:lnTo>
                  <a:cubicBezTo>
                    <a:pt x="123" y="122"/>
                    <a:pt x="137" y="132"/>
                    <a:pt x="144" y="142"/>
                  </a:cubicBezTo>
                  <a:cubicBezTo>
                    <a:pt x="152" y="153"/>
                    <a:pt x="156" y="167"/>
                    <a:pt x="156" y="184"/>
                  </a:cubicBezTo>
                  <a:cubicBezTo>
                    <a:pt x="156" y="202"/>
                    <a:pt x="147" y="217"/>
                    <a:pt x="131" y="230"/>
                  </a:cubicBezTo>
                  <a:cubicBezTo>
                    <a:pt x="114" y="242"/>
                    <a:pt x="91" y="248"/>
                    <a:pt x="63" y="248"/>
                  </a:cubicBezTo>
                  <a:cubicBezTo>
                    <a:pt x="39" y="248"/>
                    <a:pt x="18" y="243"/>
                    <a:pt x="0" y="233"/>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5" name="Freeform 66"/>
            <p:cNvSpPr>
              <a:spLocks/>
            </p:cNvSpPr>
            <p:nvPr/>
          </p:nvSpPr>
          <p:spPr bwMode="auto">
            <a:xfrm>
              <a:off x="5163" y="3103"/>
              <a:ext cx="45" cy="56"/>
            </a:xfrm>
            <a:custGeom>
              <a:avLst/>
              <a:gdLst>
                <a:gd name="T0" fmla="*/ 154 w 195"/>
                <a:gd name="T1" fmla="*/ 240 h 240"/>
                <a:gd name="T2" fmla="*/ 75 w 195"/>
                <a:gd name="T3" fmla="*/ 130 h 240"/>
                <a:gd name="T4" fmla="*/ 38 w 195"/>
                <a:gd name="T5" fmla="*/ 175 h 240"/>
                <a:gd name="T6" fmla="*/ 38 w 195"/>
                <a:gd name="T7" fmla="*/ 240 h 240"/>
                <a:gd name="T8" fmla="*/ 0 w 195"/>
                <a:gd name="T9" fmla="*/ 240 h 240"/>
                <a:gd name="T10" fmla="*/ 0 w 195"/>
                <a:gd name="T11" fmla="*/ 0 h 240"/>
                <a:gd name="T12" fmla="*/ 38 w 195"/>
                <a:gd name="T13" fmla="*/ 0 h 240"/>
                <a:gd name="T14" fmla="*/ 38 w 195"/>
                <a:gd name="T15" fmla="*/ 131 h 240"/>
                <a:gd name="T16" fmla="*/ 141 w 195"/>
                <a:gd name="T17" fmla="*/ 0 h 240"/>
                <a:gd name="T18" fmla="*/ 184 w 195"/>
                <a:gd name="T19" fmla="*/ 0 h 240"/>
                <a:gd name="T20" fmla="*/ 101 w 195"/>
                <a:gd name="T21" fmla="*/ 104 h 240"/>
                <a:gd name="T22" fmla="*/ 195 w 195"/>
                <a:gd name="T23" fmla="*/ 240 h 240"/>
                <a:gd name="T24" fmla="*/ 154 w 195"/>
                <a:gd name="T25" fmla="*/ 240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5" h="240">
                  <a:moveTo>
                    <a:pt x="154" y="240"/>
                  </a:moveTo>
                  <a:lnTo>
                    <a:pt x="75" y="130"/>
                  </a:lnTo>
                  <a:lnTo>
                    <a:pt x="38" y="175"/>
                  </a:lnTo>
                  <a:lnTo>
                    <a:pt x="38" y="240"/>
                  </a:lnTo>
                  <a:lnTo>
                    <a:pt x="0" y="240"/>
                  </a:lnTo>
                  <a:lnTo>
                    <a:pt x="0" y="0"/>
                  </a:lnTo>
                  <a:lnTo>
                    <a:pt x="38" y="0"/>
                  </a:lnTo>
                  <a:lnTo>
                    <a:pt x="38" y="131"/>
                  </a:lnTo>
                  <a:lnTo>
                    <a:pt x="141" y="0"/>
                  </a:lnTo>
                  <a:lnTo>
                    <a:pt x="184" y="0"/>
                  </a:lnTo>
                  <a:lnTo>
                    <a:pt x="101" y="104"/>
                  </a:lnTo>
                  <a:lnTo>
                    <a:pt x="195" y="240"/>
                  </a:lnTo>
                  <a:lnTo>
                    <a:pt x="154" y="2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6" name="Freeform 67"/>
            <p:cNvSpPr>
              <a:spLocks noEditPoints="1"/>
            </p:cNvSpPr>
            <p:nvPr/>
          </p:nvSpPr>
          <p:spPr bwMode="auto">
            <a:xfrm>
              <a:off x="5208" y="3086"/>
              <a:ext cx="52" cy="73"/>
            </a:xfrm>
            <a:custGeom>
              <a:avLst/>
              <a:gdLst>
                <a:gd name="T0" fmla="*/ 185 w 228"/>
                <a:gd name="T1" fmla="*/ 315 h 315"/>
                <a:gd name="T2" fmla="*/ 166 w 228"/>
                <a:gd name="T3" fmla="*/ 265 h 315"/>
                <a:gd name="T4" fmla="*/ 63 w 228"/>
                <a:gd name="T5" fmla="*/ 265 h 315"/>
                <a:gd name="T6" fmla="*/ 43 w 228"/>
                <a:gd name="T7" fmla="*/ 315 h 315"/>
                <a:gd name="T8" fmla="*/ 0 w 228"/>
                <a:gd name="T9" fmla="*/ 315 h 315"/>
                <a:gd name="T10" fmla="*/ 113 w 228"/>
                <a:gd name="T11" fmla="*/ 72 h 315"/>
                <a:gd name="T12" fmla="*/ 123 w 228"/>
                <a:gd name="T13" fmla="*/ 72 h 315"/>
                <a:gd name="T14" fmla="*/ 228 w 228"/>
                <a:gd name="T15" fmla="*/ 315 h 315"/>
                <a:gd name="T16" fmla="*/ 185 w 228"/>
                <a:gd name="T17" fmla="*/ 315 h 315"/>
                <a:gd name="T18" fmla="*/ 116 w 228"/>
                <a:gd name="T19" fmla="*/ 135 h 315"/>
                <a:gd name="T20" fmla="*/ 73 w 228"/>
                <a:gd name="T21" fmla="*/ 240 h 315"/>
                <a:gd name="T22" fmla="*/ 156 w 228"/>
                <a:gd name="T23" fmla="*/ 240 h 315"/>
                <a:gd name="T24" fmla="*/ 116 w 228"/>
                <a:gd name="T25" fmla="*/ 135 h 315"/>
                <a:gd name="T26" fmla="*/ 162 w 228"/>
                <a:gd name="T27" fmla="*/ 0 h 315"/>
                <a:gd name="T28" fmla="*/ 119 w 228"/>
                <a:gd name="T29" fmla="*/ 55 h 315"/>
                <a:gd name="T30" fmla="*/ 93 w 228"/>
                <a:gd name="T31" fmla="*/ 55 h 315"/>
                <a:gd name="T32" fmla="*/ 125 w 228"/>
                <a:gd name="T33" fmla="*/ 0 h 315"/>
                <a:gd name="T34" fmla="*/ 162 w 228"/>
                <a:gd name="T35" fmla="*/ 0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28" h="315">
                  <a:moveTo>
                    <a:pt x="185" y="315"/>
                  </a:moveTo>
                  <a:lnTo>
                    <a:pt x="166" y="265"/>
                  </a:lnTo>
                  <a:lnTo>
                    <a:pt x="63" y="265"/>
                  </a:lnTo>
                  <a:lnTo>
                    <a:pt x="43" y="315"/>
                  </a:lnTo>
                  <a:lnTo>
                    <a:pt x="0" y="315"/>
                  </a:lnTo>
                  <a:lnTo>
                    <a:pt x="113" y="72"/>
                  </a:lnTo>
                  <a:lnTo>
                    <a:pt x="123" y="72"/>
                  </a:lnTo>
                  <a:lnTo>
                    <a:pt x="228" y="315"/>
                  </a:lnTo>
                  <a:lnTo>
                    <a:pt x="185" y="315"/>
                  </a:lnTo>
                  <a:close/>
                  <a:moveTo>
                    <a:pt x="116" y="135"/>
                  </a:moveTo>
                  <a:lnTo>
                    <a:pt x="73" y="240"/>
                  </a:lnTo>
                  <a:lnTo>
                    <a:pt x="156" y="240"/>
                  </a:lnTo>
                  <a:lnTo>
                    <a:pt x="116" y="135"/>
                  </a:lnTo>
                  <a:close/>
                  <a:moveTo>
                    <a:pt x="162" y="0"/>
                  </a:moveTo>
                  <a:lnTo>
                    <a:pt x="119" y="55"/>
                  </a:lnTo>
                  <a:lnTo>
                    <a:pt x="93" y="55"/>
                  </a:lnTo>
                  <a:lnTo>
                    <a:pt x="125" y="0"/>
                  </a:lnTo>
                  <a:lnTo>
                    <a:pt x="16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7" name="Freeform 68"/>
            <p:cNvSpPr>
              <a:spLocks/>
            </p:cNvSpPr>
            <p:nvPr/>
          </p:nvSpPr>
          <p:spPr bwMode="auto">
            <a:xfrm>
              <a:off x="5294" y="3103"/>
              <a:ext cx="44" cy="57"/>
            </a:xfrm>
            <a:custGeom>
              <a:avLst/>
              <a:gdLst>
                <a:gd name="T0" fmla="*/ 0 w 194"/>
                <a:gd name="T1" fmla="*/ 0 h 244"/>
                <a:gd name="T2" fmla="*/ 38 w 194"/>
                <a:gd name="T3" fmla="*/ 0 h 244"/>
                <a:gd name="T4" fmla="*/ 38 w 194"/>
                <a:gd name="T5" fmla="*/ 164 h 244"/>
                <a:gd name="T6" fmla="*/ 54 w 194"/>
                <a:gd name="T7" fmla="*/ 201 h 244"/>
                <a:gd name="T8" fmla="*/ 96 w 194"/>
                <a:gd name="T9" fmla="*/ 215 h 244"/>
                <a:gd name="T10" fmla="*/ 140 w 194"/>
                <a:gd name="T11" fmla="*/ 201 h 244"/>
                <a:gd name="T12" fmla="*/ 156 w 194"/>
                <a:gd name="T13" fmla="*/ 164 h 244"/>
                <a:gd name="T14" fmla="*/ 156 w 194"/>
                <a:gd name="T15" fmla="*/ 0 h 244"/>
                <a:gd name="T16" fmla="*/ 194 w 194"/>
                <a:gd name="T17" fmla="*/ 0 h 244"/>
                <a:gd name="T18" fmla="*/ 194 w 194"/>
                <a:gd name="T19" fmla="*/ 167 h 244"/>
                <a:gd name="T20" fmla="*/ 168 w 194"/>
                <a:gd name="T21" fmla="*/ 224 h 244"/>
                <a:gd name="T22" fmla="*/ 97 w 194"/>
                <a:gd name="T23" fmla="*/ 244 h 244"/>
                <a:gd name="T24" fmla="*/ 25 w 194"/>
                <a:gd name="T25" fmla="*/ 224 h 244"/>
                <a:gd name="T26" fmla="*/ 0 w 194"/>
                <a:gd name="T27" fmla="*/ 167 h 244"/>
                <a:gd name="T28" fmla="*/ 0 w 194"/>
                <a:gd name="T29" fmla="*/ 0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4" h="244">
                  <a:moveTo>
                    <a:pt x="0" y="0"/>
                  </a:moveTo>
                  <a:lnTo>
                    <a:pt x="38" y="0"/>
                  </a:lnTo>
                  <a:lnTo>
                    <a:pt x="38" y="164"/>
                  </a:lnTo>
                  <a:cubicBezTo>
                    <a:pt x="38" y="179"/>
                    <a:pt x="43" y="191"/>
                    <a:pt x="54" y="201"/>
                  </a:cubicBezTo>
                  <a:cubicBezTo>
                    <a:pt x="64" y="210"/>
                    <a:pt x="79" y="215"/>
                    <a:pt x="96" y="215"/>
                  </a:cubicBezTo>
                  <a:cubicBezTo>
                    <a:pt x="115" y="215"/>
                    <a:pt x="130" y="210"/>
                    <a:pt x="140" y="201"/>
                  </a:cubicBezTo>
                  <a:cubicBezTo>
                    <a:pt x="151" y="192"/>
                    <a:pt x="156" y="179"/>
                    <a:pt x="156" y="164"/>
                  </a:cubicBezTo>
                  <a:lnTo>
                    <a:pt x="156" y="0"/>
                  </a:lnTo>
                  <a:lnTo>
                    <a:pt x="194" y="0"/>
                  </a:lnTo>
                  <a:lnTo>
                    <a:pt x="194" y="167"/>
                  </a:lnTo>
                  <a:cubicBezTo>
                    <a:pt x="194" y="191"/>
                    <a:pt x="186" y="210"/>
                    <a:pt x="168" y="224"/>
                  </a:cubicBezTo>
                  <a:cubicBezTo>
                    <a:pt x="151" y="238"/>
                    <a:pt x="127" y="244"/>
                    <a:pt x="97" y="244"/>
                  </a:cubicBezTo>
                  <a:cubicBezTo>
                    <a:pt x="66" y="244"/>
                    <a:pt x="42" y="238"/>
                    <a:pt x="25" y="224"/>
                  </a:cubicBezTo>
                  <a:cubicBezTo>
                    <a:pt x="8" y="211"/>
                    <a:pt x="0" y="192"/>
                    <a:pt x="0" y="167"/>
                  </a:cubicBez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8" name="Freeform 69"/>
            <p:cNvSpPr>
              <a:spLocks/>
            </p:cNvSpPr>
            <p:nvPr/>
          </p:nvSpPr>
          <p:spPr bwMode="auto">
            <a:xfrm>
              <a:off x="5351" y="3103"/>
              <a:ext cx="44" cy="57"/>
            </a:xfrm>
            <a:custGeom>
              <a:avLst/>
              <a:gdLst>
                <a:gd name="T0" fmla="*/ 180 w 191"/>
                <a:gd name="T1" fmla="*/ 244 h 244"/>
                <a:gd name="T2" fmla="*/ 36 w 191"/>
                <a:gd name="T3" fmla="*/ 68 h 244"/>
                <a:gd name="T4" fmla="*/ 36 w 191"/>
                <a:gd name="T5" fmla="*/ 240 h 244"/>
                <a:gd name="T6" fmla="*/ 0 w 191"/>
                <a:gd name="T7" fmla="*/ 240 h 244"/>
                <a:gd name="T8" fmla="*/ 0 w 191"/>
                <a:gd name="T9" fmla="*/ 0 h 244"/>
                <a:gd name="T10" fmla="*/ 15 w 191"/>
                <a:gd name="T11" fmla="*/ 0 h 244"/>
                <a:gd name="T12" fmla="*/ 155 w 191"/>
                <a:gd name="T13" fmla="*/ 166 h 244"/>
                <a:gd name="T14" fmla="*/ 155 w 191"/>
                <a:gd name="T15" fmla="*/ 0 h 244"/>
                <a:gd name="T16" fmla="*/ 191 w 191"/>
                <a:gd name="T17" fmla="*/ 0 h 244"/>
                <a:gd name="T18" fmla="*/ 191 w 191"/>
                <a:gd name="T19" fmla="*/ 244 h 244"/>
                <a:gd name="T20" fmla="*/ 180 w 191"/>
                <a:gd name="T21" fmla="*/ 244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244">
                  <a:moveTo>
                    <a:pt x="180" y="244"/>
                  </a:moveTo>
                  <a:lnTo>
                    <a:pt x="36" y="68"/>
                  </a:lnTo>
                  <a:lnTo>
                    <a:pt x="36" y="240"/>
                  </a:lnTo>
                  <a:lnTo>
                    <a:pt x="0" y="240"/>
                  </a:lnTo>
                  <a:lnTo>
                    <a:pt x="0" y="0"/>
                  </a:lnTo>
                  <a:lnTo>
                    <a:pt x="15" y="0"/>
                  </a:lnTo>
                  <a:lnTo>
                    <a:pt x="155" y="166"/>
                  </a:lnTo>
                  <a:lnTo>
                    <a:pt x="155" y="0"/>
                  </a:lnTo>
                  <a:lnTo>
                    <a:pt x="191" y="0"/>
                  </a:lnTo>
                  <a:lnTo>
                    <a:pt x="191" y="244"/>
                  </a:lnTo>
                  <a:lnTo>
                    <a:pt x="180" y="2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79" name="Rectangle 70"/>
            <p:cNvSpPr>
              <a:spLocks noChangeArrowheads="1"/>
            </p:cNvSpPr>
            <p:nvPr/>
          </p:nvSpPr>
          <p:spPr bwMode="auto">
            <a:xfrm>
              <a:off x="5410" y="3103"/>
              <a:ext cx="8" cy="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0" name="Freeform 71"/>
            <p:cNvSpPr>
              <a:spLocks/>
            </p:cNvSpPr>
            <p:nvPr/>
          </p:nvSpPr>
          <p:spPr bwMode="auto">
            <a:xfrm>
              <a:off x="5433" y="3103"/>
              <a:ext cx="38" cy="56"/>
            </a:xfrm>
            <a:custGeom>
              <a:avLst/>
              <a:gdLst>
                <a:gd name="T0" fmla="*/ 38 w 166"/>
                <a:gd name="T1" fmla="*/ 29 h 240"/>
                <a:gd name="T2" fmla="*/ 38 w 166"/>
                <a:gd name="T3" fmla="*/ 96 h 240"/>
                <a:gd name="T4" fmla="*/ 129 w 166"/>
                <a:gd name="T5" fmla="*/ 96 h 240"/>
                <a:gd name="T6" fmla="*/ 129 w 166"/>
                <a:gd name="T7" fmla="*/ 124 h 240"/>
                <a:gd name="T8" fmla="*/ 38 w 166"/>
                <a:gd name="T9" fmla="*/ 124 h 240"/>
                <a:gd name="T10" fmla="*/ 38 w 166"/>
                <a:gd name="T11" fmla="*/ 211 h 240"/>
                <a:gd name="T12" fmla="*/ 164 w 166"/>
                <a:gd name="T13" fmla="*/ 211 h 240"/>
                <a:gd name="T14" fmla="*/ 164 w 166"/>
                <a:gd name="T15" fmla="*/ 240 h 240"/>
                <a:gd name="T16" fmla="*/ 0 w 166"/>
                <a:gd name="T17" fmla="*/ 240 h 240"/>
                <a:gd name="T18" fmla="*/ 0 w 166"/>
                <a:gd name="T19" fmla="*/ 0 h 240"/>
                <a:gd name="T20" fmla="*/ 166 w 166"/>
                <a:gd name="T21" fmla="*/ 0 h 240"/>
                <a:gd name="T22" fmla="*/ 166 w 166"/>
                <a:gd name="T23" fmla="*/ 29 h 240"/>
                <a:gd name="T24" fmla="*/ 38 w 166"/>
                <a:gd name="T25" fmla="*/ 2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66" h="240">
                  <a:moveTo>
                    <a:pt x="38" y="29"/>
                  </a:moveTo>
                  <a:lnTo>
                    <a:pt x="38" y="96"/>
                  </a:lnTo>
                  <a:lnTo>
                    <a:pt x="129" y="96"/>
                  </a:lnTo>
                  <a:lnTo>
                    <a:pt x="129" y="124"/>
                  </a:lnTo>
                  <a:lnTo>
                    <a:pt x="38" y="124"/>
                  </a:lnTo>
                  <a:lnTo>
                    <a:pt x="38" y="211"/>
                  </a:lnTo>
                  <a:lnTo>
                    <a:pt x="164" y="211"/>
                  </a:lnTo>
                  <a:lnTo>
                    <a:pt x="164" y="240"/>
                  </a:lnTo>
                  <a:lnTo>
                    <a:pt x="0" y="240"/>
                  </a:lnTo>
                  <a:lnTo>
                    <a:pt x="0" y="0"/>
                  </a:lnTo>
                  <a:lnTo>
                    <a:pt x="166" y="0"/>
                  </a:lnTo>
                  <a:lnTo>
                    <a:pt x="166" y="29"/>
                  </a:lnTo>
                  <a:lnTo>
                    <a:pt x="38"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1" name="Freeform 72"/>
            <p:cNvSpPr>
              <a:spLocks/>
            </p:cNvSpPr>
            <p:nvPr/>
          </p:nvSpPr>
          <p:spPr bwMode="auto">
            <a:xfrm>
              <a:off x="4859" y="3198"/>
              <a:ext cx="32" cy="56"/>
            </a:xfrm>
            <a:custGeom>
              <a:avLst/>
              <a:gdLst>
                <a:gd name="T0" fmla="*/ 33 w 143"/>
                <a:gd name="T1" fmla="*/ 29 h 240"/>
                <a:gd name="T2" fmla="*/ 33 w 143"/>
                <a:gd name="T3" fmla="*/ 96 h 240"/>
                <a:gd name="T4" fmla="*/ 112 w 143"/>
                <a:gd name="T5" fmla="*/ 96 h 240"/>
                <a:gd name="T6" fmla="*/ 112 w 143"/>
                <a:gd name="T7" fmla="*/ 124 h 240"/>
                <a:gd name="T8" fmla="*/ 33 w 143"/>
                <a:gd name="T9" fmla="*/ 124 h 240"/>
                <a:gd name="T10" fmla="*/ 33 w 143"/>
                <a:gd name="T11" fmla="*/ 211 h 240"/>
                <a:gd name="T12" fmla="*/ 142 w 143"/>
                <a:gd name="T13" fmla="*/ 211 h 240"/>
                <a:gd name="T14" fmla="*/ 142 w 143"/>
                <a:gd name="T15" fmla="*/ 240 h 240"/>
                <a:gd name="T16" fmla="*/ 0 w 143"/>
                <a:gd name="T17" fmla="*/ 240 h 240"/>
                <a:gd name="T18" fmla="*/ 0 w 143"/>
                <a:gd name="T19" fmla="*/ 0 h 240"/>
                <a:gd name="T20" fmla="*/ 143 w 143"/>
                <a:gd name="T21" fmla="*/ 0 h 240"/>
                <a:gd name="T22" fmla="*/ 143 w 143"/>
                <a:gd name="T23" fmla="*/ 29 h 240"/>
                <a:gd name="T24" fmla="*/ 33 w 143"/>
                <a:gd name="T25" fmla="*/ 29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3" h="240">
                  <a:moveTo>
                    <a:pt x="33" y="29"/>
                  </a:moveTo>
                  <a:lnTo>
                    <a:pt x="33" y="96"/>
                  </a:lnTo>
                  <a:lnTo>
                    <a:pt x="112" y="96"/>
                  </a:lnTo>
                  <a:lnTo>
                    <a:pt x="112" y="124"/>
                  </a:lnTo>
                  <a:lnTo>
                    <a:pt x="33" y="124"/>
                  </a:lnTo>
                  <a:lnTo>
                    <a:pt x="33" y="211"/>
                  </a:lnTo>
                  <a:lnTo>
                    <a:pt x="142" y="211"/>
                  </a:lnTo>
                  <a:lnTo>
                    <a:pt x="142" y="240"/>
                  </a:lnTo>
                  <a:lnTo>
                    <a:pt x="0" y="240"/>
                  </a:lnTo>
                  <a:lnTo>
                    <a:pt x="0" y="0"/>
                  </a:lnTo>
                  <a:lnTo>
                    <a:pt x="143" y="0"/>
                  </a:lnTo>
                  <a:lnTo>
                    <a:pt x="143" y="29"/>
                  </a:lnTo>
                  <a:lnTo>
                    <a:pt x="33" y="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2" name="Freeform 73"/>
            <p:cNvSpPr>
              <a:spLocks/>
            </p:cNvSpPr>
            <p:nvPr/>
          </p:nvSpPr>
          <p:spPr bwMode="auto">
            <a:xfrm>
              <a:off x="4894" y="3213"/>
              <a:ext cx="36" cy="42"/>
            </a:xfrm>
            <a:custGeom>
              <a:avLst/>
              <a:gdLst>
                <a:gd name="T0" fmla="*/ 83 w 160"/>
                <a:gd name="T1" fmla="*/ 180 h 180"/>
                <a:gd name="T2" fmla="*/ 75 w 160"/>
                <a:gd name="T3" fmla="*/ 180 h 180"/>
                <a:gd name="T4" fmla="*/ 0 w 160"/>
                <a:gd name="T5" fmla="*/ 0 h 180"/>
                <a:gd name="T6" fmla="*/ 34 w 160"/>
                <a:gd name="T7" fmla="*/ 0 h 180"/>
                <a:gd name="T8" fmla="*/ 80 w 160"/>
                <a:gd name="T9" fmla="*/ 123 h 180"/>
                <a:gd name="T10" fmla="*/ 128 w 160"/>
                <a:gd name="T11" fmla="*/ 0 h 180"/>
                <a:gd name="T12" fmla="*/ 160 w 160"/>
                <a:gd name="T13" fmla="*/ 0 h 180"/>
                <a:gd name="T14" fmla="*/ 83 w 160"/>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 h="180">
                  <a:moveTo>
                    <a:pt x="83" y="180"/>
                  </a:moveTo>
                  <a:lnTo>
                    <a:pt x="75" y="180"/>
                  </a:lnTo>
                  <a:lnTo>
                    <a:pt x="0" y="0"/>
                  </a:lnTo>
                  <a:lnTo>
                    <a:pt x="34" y="0"/>
                  </a:lnTo>
                  <a:lnTo>
                    <a:pt x="80" y="123"/>
                  </a:lnTo>
                  <a:lnTo>
                    <a:pt x="128" y="0"/>
                  </a:lnTo>
                  <a:lnTo>
                    <a:pt x="160" y="0"/>
                  </a:lnTo>
                  <a:lnTo>
                    <a:pt x="8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3" name="Freeform 74"/>
            <p:cNvSpPr>
              <a:spLocks/>
            </p:cNvSpPr>
            <p:nvPr/>
          </p:nvSpPr>
          <p:spPr bwMode="auto">
            <a:xfrm>
              <a:off x="4935" y="3212"/>
              <a:ext cx="24" cy="42"/>
            </a:xfrm>
            <a:custGeom>
              <a:avLst/>
              <a:gdLst>
                <a:gd name="T0" fmla="*/ 93 w 106"/>
                <a:gd name="T1" fmla="*/ 34 h 179"/>
                <a:gd name="T2" fmla="*/ 72 w 106"/>
                <a:gd name="T3" fmla="*/ 27 h 179"/>
                <a:gd name="T4" fmla="*/ 43 w 106"/>
                <a:gd name="T5" fmla="*/ 42 h 179"/>
                <a:gd name="T6" fmla="*/ 31 w 106"/>
                <a:gd name="T7" fmla="*/ 79 h 179"/>
                <a:gd name="T8" fmla="*/ 31 w 106"/>
                <a:gd name="T9" fmla="*/ 179 h 179"/>
                <a:gd name="T10" fmla="*/ 0 w 106"/>
                <a:gd name="T11" fmla="*/ 179 h 179"/>
                <a:gd name="T12" fmla="*/ 0 w 106"/>
                <a:gd name="T13" fmla="*/ 4 h 179"/>
                <a:gd name="T14" fmla="*/ 31 w 106"/>
                <a:gd name="T15" fmla="*/ 4 h 179"/>
                <a:gd name="T16" fmla="*/ 31 w 106"/>
                <a:gd name="T17" fmla="*/ 32 h 179"/>
                <a:gd name="T18" fmla="*/ 82 w 106"/>
                <a:gd name="T19" fmla="*/ 0 h 179"/>
                <a:gd name="T20" fmla="*/ 106 w 106"/>
                <a:gd name="T21" fmla="*/ 3 h 179"/>
                <a:gd name="T22" fmla="*/ 93 w 106"/>
                <a:gd name="T23" fmla="*/ 3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79">
                  <a:moveTo>
                    <a:pt x="93" y="34"/>
                  </a:moveTo>
                  <a:cubicBezTo>
                    <a:pt x="86" y="29"/>
                    <a:pt x="79" y="27"/>
                    <a:pt x="72" y="27"/>
                  </a:cubicBezTo>
                  <a:cubicBezTo>
                    <a:pt x="61" y="27"/>
                    <a:pt x="51" y="32"/>
                    <a:pt x="43" y="42"/>
                  </a:cubicBezTo>
                  <a:cubicBezTo>
                    <a:pt x="35" y="52"/>
                    <a:pt x="31" y="64"/>
                    <a:pt x="31" y="79"/>
                  </a:cubicBezTo>
                  <a:lnTo>
                    <a:pt x="31" y="179"/>
                  </a:lnTo>
                  <a:lnTo>
                    <a:pt x="0" y="179"/>
                  </a:lnTo>
                  <a:lnTo>
                    <a:pt x="0" y="4"/>
                  </a:lnTo>
                  <a:lnTo>
                    <a:pt x="31" y="4"/>
                  </a:lnTo>
                  <a:lnTo>
                    <a:pt x="31" y="32"/>
                  </a:lnTo>
                  <a:cubicBezTo>
                    <a:pt x="42" y="11"/>
                    <a:pt x="59" y="0"/>
                    <a:pt x="82"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4" name="Freeform 75"/>
            <p:cNvSpPr>
              <a:spLocks noEditPoints="1"/>
            </p:cNvSpPr>
            <p:nvPr/>
          </p:nvSpPr>
          <p:spPr bwMode="auto">
            <a:xfrm>
              <a:off x="4961" y="3212"/>
              <a:ext cx="36" cy="43"/>
            </a:xfrm>
            <a:custGeom>
              <a:avLst/>
              <a:gdLst>
                <a:gd name="T0" fmla="*/ 0 w 159"/>
                <a:gd name="T1" fmla="*/ 91 h 183"/>
                <a:gd name="T2" fmla="*/ 22 w 159"/>
                <a:gd name="T3" fmla="*/ 25 h 183"/>
                <a:gd name="T4" fmla="*/ 80 w 159"/>
                <a:gd name="T5" fmla="*/ 0 h 183"/>
                <a:gd name="T6" fmla="*/ 138 w 159"/>
                <a:gd name="T7" fmla="*/ 24 h 183"/>
                <a:gd name="T8" fmla="*/ 159 w 159"/>
                <a:gd name="T9" fmla="*/ 91 h 183"/>
                <a:gd name="T10" fmla="*/ 138 w 159"/>
                <a:gd name="T11" fmla="*/ 158 h 183"/>
                <a:gd name="T12" fmla="*/ 80 w 159"/>
                <a:gd name="T13" fmla="*/ 183 h 183"/>
                <a:gd name="T14" fmla="*/ 21 w 159"/>
                <a:gd name="T15" fmla="*/ 158 h 183"/>
                <a:gd name="T16" fmla="*/ 0 w 159"/>
                <a:gd name="T17" fmla="*/ 91 h 183"/>
                <a:gd name="T18" fmla="*/ 33 w 159"/>
                <a:gd name="T19" fmla="*/ 91 h 183"/>
                <a:gd name="T20" fmla="*/ 80 w 159"/>
                <a:gd name="T21" fmla="*/ 157 h 183"/>
                <a:gd name="T22" fmla="*/ 114 w 159"/>
                <a:gd name="T23" fmla="*/ 140 h 183"/>
                <a:gd name="T24" fmla="*/ 126 w 159"/>
                <a:gd name="T25" fmla="*/ 91 h 183"/>
                <a:gd name="T26" fmla="*/ 80 w 159"/>
                <a:gd name="T27" fmla="*/ 26 h 183"/>
                <a:gd name="T28" fmla="*/ 45 w 159"/>
                <a:gd name="T29" fmla="*/ 43 h 183"/>
                <a:gd name="T30" fmla="*/ 33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7" y="42"/>
                    <a:pt x="22" y="25"/>
                  </a:cubicBezTo>
                  <a:cubicBezTo>
                    <a:pt x="36" y="9"/>
                    <a:pt x="56" y="0"/>
                    <a:pt x="80" y="0"/>
                  </a:cubicBezTo>
                  <a:cubicBezTo>
                    <a:pt x="105" y="0"/>
                    <a:pt x="124" y="8"/>
                    <a:pt x="138" y="24"/>
                  </a:cubicBezTo>
                  <a:cubicBezTo>
                    <a:pt x="152" y="40"/>
                    <a:pt x="159" y="63"/>
                    <a:pt x="159" y="91"/>
                  </a:cubicBezTo>
                  <a:cubicBezTo>
                    <a:pt x="159" y="119"/>
                    <a:pt x="152" y="142"/>
                    <a:pt x="138" y="158"/>
                  </a:cubicBezTo>
                  <a:cubicBezTo>
                    <a:pt x="123" y="175"/>
                    <a:pt x="104" y="183"/>
                    <a:pt x="80" y="183"/>
                  </a:cubicBezTo>
                  <a:cubicBezTo>
                    <a:pt x="55" y="183"/>
                    <a:pt x="35" y="174"/>
                    <a:pt x="21" y="158"/>
                  </a:cubicBezTo>
                  <a:cubicBezTo>
                    <a:pt x="7" y="141"/>
                    <a:pt x="0" y="119"/>
                    <a:pt x="0" y="91"/>
                  </a:cubicBezTo>
                  <a:close/>
                  <a:moveTo>
                    <a:pt x="33" y="91"/>
                  </a:moveTo>
                  <a:cubicBezTo>
                    <a:pt x="33" y="135"/>
                    <a:pt x="48" y="157"/>
                    <a:pt x="80" y="157"/>
                  </a:cubicBezTo>
                  <a:cubicBezTo>
                    <a:pt x="94" y="157"/>
                    <a:pt x="106" y="151"/>
                    <a:pt x="114" y="140"/>
                  </a:cubicBezTo>
                  <a:cubicBezTo>
                    <a:pt x="122" y="128"/>
                    <a:pt x="126" y="112"/>
                    <a:pt x="126" y="91"/>
                  </a:cubicBezTo>
                  <a:cubicBezTo>
                    <a:pt x="126" y="48"/>
                    <a:pt x="111" y="26"/>
                    <a:pt x="80" y="26"/>
                  </a:cubicBezTo>
                  <a:cubicBezTo>
                    <a:pt x="65" y="26"/>
                    <a:pt x="54" y="32"/>
                    <a:pt x="45" y="43"/>
                  </a:cubicBezTo>
                  <a:cubicBezTo>
                    <a:pt x="37" y="55"/>
                    <a:pt x="33" y="71"/>
                    <a:pt x="33"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5" name="Freeform 76"/>
            <p:cNvSpPr>
              <a:spLocks noEditPoints="1"/>
            </p:cNvSpPr>
            <p:nvPr/>
          </p:nvSpPr>
          <p:spPr bwMode="auto">
            <a:xfrm>
              <a:off x="5003" y="3212"/>
              <a:ext cx="36" cy="58"/>
            </a:xfrm>
            <a:custGeom>
              <a:avLst/>
              <a:gdLst>
                <a:gd name="T0" fmla="*/ 32 w 154"/>
                <a:gd name="T1" fmla="*/ 170 h 248"/>
                <a:gd name="T2" fmla="*/ 32 w 154"/>
                <a:gd name="T3" fmla="*/ 248 h 248"/>
                <a:gd name="T4" fmla="*/ 0 w 154"/>
                <a:gd name="T5" fmla="*/ 248 h 248"/>
                <a:gd name="T6" fmla="*/ 0 w 154"/>
                <a:gd name="T7" fmla="*/ 4 h 248"/>
                <a:gd name="T8" fmla="*/ 32 w 154"/>
                <a:gd name="T9" fmla="*/ 4 h 248"/>
                <a:gd name="T10" fmla="*/ 32 w 154"/>
                <a:gd name="T11" fmla="*/ 18 h 248"/>
                <a:gd name="T12" fmla="*/ 74 w 154"/>
                <a:gd name="T13" fmla="*/ 0 h 248"/>
                <a:gd name="T14" fmla="*/ 133 w 154"/>
                <a:gd name="T15" fmla="*/ 24 h 248"/>
                <a:gd name="T16" fmla="*/ 154 w 154"/>
                <a:gd name="T17" fmla="*/ 92 h 248"/>
                <a:gd name="T18" fmla="*/ 133 w 154"/>
                <a:gd name="T19" fmla="*/ 157 h 248"/>
                <a:gd name="T20" fmla="*/ 72 w 154"/>
                <a:gd name="T21" fmla="*/ 183 h 248"/>
                <a:gd name="T22" fmla="*/ 48 w 154"/>
                <a:gd name="T23" fmla="*/ 179 h 248"/>
                <a:gd name="T24" fmla="*/ 32 w 154"/>
                <a:gd name="T25" fmla="*/ 170 h 248"/>
                <a:gd name="T26" fmla="*/ 32 w 154"/>
                <a:gd name="T27" fmla="*/ 42 h 248"/>
                <a:gd name="T28" fmla="*/ 32 w 154"/>
                <a:gd name="T29" fmla="*/ 144 h 248"/>
                <a:gd name="T30" fmla="*/ 44 w 154"/>
                <a:gd name="T31" fmla="*/ 152 h 248"/>
                <a:gd name="T32" fmla="*/ 63 w 154"/>
                <a:gd name="T33" fmla="*/ 156 h 248"/>
                <a:gd name="T34" fmla="*/ 121 w 154"/>
                <a:gd name="T35" fmla="*/ 91 h 248"/>
                <a:gd name="T36" fmla="*/ 107 w 154"/>
                <a:gd name="T37" fmla="*/ 42 h 248"/>
                <a:gd name="T38" fmla="*/ 63 w 154"/>
                <a:gd name="T39" fmla="*/ 27 h 248"/>
                <a:gd name="T40" fmla="*/ 47 w 154"/>
                <a:gd name="T41" fmla="*/ 31 h 248"/>
                <a:gd name="T42" fmla="*/ 32 w 154"/>
                <a:gd name="T43" fmla="*/ 4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4" h="248">
                  <a:moveTo>
                    <a:pt x="32" y="170"/>
                  </a:moveTo>
                  <a:lnTo>
                    <a:pt x="32" y="248"/>
                  </a:lnTo>
                  <a:lnTo>
                    <a:pt x="0" y="248"/>
                  </a:lnTo>
                  <a:lnTo>
                    <a:pt x="0" y="4"/>
                  </a:lnTo>
                  <a:lnTo>
                    <a:pt x="32" y="4"/>
                  </a:lnTo>
                  <a:lnTo>
                    <a:pt x="32" y="18"/>
                  </a:lnTo>
                  <a:cubicBezTo>
                    <a:pt x="43" y="6"/>
                    <a:pt x="58" y="0"/>
                    <a:pt x="74" y="0"/>
                  </a:cubicBezTo>
                  <a:cubicBezTo>
                    <a:pt x="99" y="0"/>
                    <a:pt x="119" y="8"/>
                    <a:pt x="133" y="24"/>
                  </a:cubicBezTo>
                  <a:cubicBezTo>
                    <a:pt x="147" y="39"/>
                    <a:pt x="154" y="62"/>
                    <a:pt x="154" y="92"/>
                  </a:cubicBezTo>
                  <a:cubicBezTo>
                    <a:pt x="154" y="119"/>
                    <a:pt x="147" y="140"/>
                    <a:pt x="133" y="157"/>
                  </a:cubicBezTo>
                  <a:cubicBezTo>
                    <a:pt x="119" y="174"/>
                    <a:pt x="98" y="183"/>
                    <a:pt x="72" y="183"/>
                  </a:cubicBezTo>
                  <a:cubicBezTo>
                    <a:pt x="64" y="183"/>
                    <a:pt x="56" y="181"/>
                    <a:pt x="48" y="179"/>
                  </a:cubicBezTo>
                  <a:cubicBezTo>
                    <a:pt x="39" y="176"/>
                    <a:pt x="34" y="173"/>
                    <a:pt x="32" y="170"/>
                  </a:cubicBezTo>
                  <a:close/>
                  <a:moveTo>
                    <a:pt x="32" y="42"/>
                  </a:moveTo>
                  <a:lnTo>
                    <a:pt x="32" y="144"/>
                  </a:lnTo>
                  <a:cubicBezTo>
                    <a:pt x="34" y="147"/>
                    <a:pt x="38" y="150"/>
                    <a:pt x="44" y="152"/>
                  </a:cubicBezTo>
                  <a:cubicBezTo>
                    <a:pt x="50" y="155"/>
                    <a:pt x="57" y="156"/>
                    <a:pt x="63" y="156"/>
                  </a:cubicBezTo>
                  <a:cubicBezTo>
                    <a:pt x="101" y="156"/>
                    <a:pt x="121" y="135"/>
                    <a:pt x="121" y="91"/>
                  </a:cubicBezTo>
                  <a:cubicBezTo>
                    <a:pt x="121" y="69"/>
                    <a:pt x="116" y="52"/>
                    <a:pt x="107" y="42"/>
                  </a:cubicBezTo>
                  <a:cubicBezTo>
                    <a:pt x="98" y="32"/>
                    <a:pt x="83" y="27"/>
                    <a:pt x="63" y="27"/>
                  </a:cubicBezTo>
                  <a:cubicBezTo>
                    <a:pt x="58" y="27"/>
                    <a:pt x="53" y="28"/>
                    <a:pt x="47" y="31"/>
                  </a:cubicBezTo>
                  <a:cubicBezTo>
                    <a:pt x="40" y="34"/>
                    <a:pt x="35" y="38"/>
                    <a:pt x="32"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6" name="Freeform 77"/>
            <p:cNvSpPr>
              <a:spLocks/>
            </p:cNvSpPr>
            <p:nvPr/>
          </p:nvSpPr>
          <p:spPr bwMode="auto">
            <a:xfrm>
              <a:off x="5042" y="3212"/>
              <a:ext cx="27" cy="43"/>
            </a:xfrm>
            <a:custGeom>
              <a:avLst/>
              <a:gdLst>
                <a:gd name="T0" fmla="*/ 0 w 115"/>
                <a:gd name="T1" fmla="*/ 169 h 183"/>
                <a:gd name="T2" fmla="*/ 11 w 115"/>
                <a:gd name="T3" fmla="*/ 139 h 183"/>
                <a:gd name="T4" fmla="*/ 53 w 115"/>
                <a:gd name="T5" fmla="*/ 156 h 183"/>
                <a:gd name="T6" fmla="*/ 82 w 115"/>
                <a:gd name="T7" fmla="*/ 132 h 183"/>
                <a:gd name="T8" fmla="*/ 54 w 115"/>
                <a:gd name="T9" fmla="*/ 102 h 183"/>
                <a:gd name="T10" fmla="*/ 25 w 115"/>
                <a:gd name="T11" fmla="*/ 87 h 183"/>
                <a:gd name="T12" fmla="*/ 12 w 115"/>
                <a:gd name="T13" fmla="*/ 76 h 183"/>
                <a:gd name="T14" fmla="*/ 4 w 115"/>
                <a:gd name="T15" fmla="*/ 62 h 183"/>
                <a:gd name="T16" fmla="*/ 1 w 115"/>
                <a:gd name="T17" fmla="*/ 46 h 183"/>
                <a:gd name="T18" fmla="*/ 17 w 115"/>
                <a:gd name="T19" fmla="*/ 12 h 183"/>
                <a:gd name="T20" fmla="*/ 58 w 115"/>
                <a:gd name="T21" fmla="*/ 0 h 183"/>
                <a:gd name="T22" fmla="*/ 106 w 115"/>
                <a:gd name="T23" fmla="*/ 12 h 183"/>
                <a:gd name="T24" fmla="*/ 98 w 115"/>
                <a:gd name="T25" fmla="*/ 41 h 183"/>
                <a:gd name="T26" fmla="*/ 60 w 115"/>
                <a:gd name="T27" fmla="*/ 27 h 183"/>
                <a:gd name="T28" fmla="*/ 41 w 115"/>
                <a:gd name="T29" fmla="*/ 32 h 183"/>
                <a:gd name="T30" fmla="*/ 34 w 115"/>
                <a:gd name="T31" fmla="*/ 45 h 183"/>
                <a:gd name="T32" fmla="*/ 53 w 115"/>
                <a:gd name="T33" fmla="*/ 71 h 183"/>
                <a:gd name="T34" fmla="*/ 75 w 115"/>
                <a:gd name="T35" fmla="*/ 81 h 183"/>
                <a:gd name="T36" fmla="*/ 105 w 115"/>
                <a:gd name="T37" fmla="*/ 102 h 183"/>
                <a:gd name="T38" fmla="*/ 115 w 115"/>
                <a:gd name="T39" fmla="*/ 132 h 183"/>
                <a:gd name="T40" fmla="*/ 98 w 115"/>
                <a:gd name="T41" fmla="*/ 169 h 183"/>
                <a:gd name="T42" fmla="*/ 52 w 115"/>
                <a:gd name="T43" fmla="*/ 183 h 183"/>
                <a:gd name="T44" fmla="*/ 0 w 115"/>
                <a:gd name="T45" fmla="*/ 16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183">
                  <a:moveTo>
                    <a:pt x="0" y="169"/>
                  </a:moveTo>
                  <a:lnTo>
                    <a:pt x="11" y="139"/>
                  </a:lnTo>
                  <a:cubicBezTo>
                    <a:pt x="28" y="151"/>
                    <a:pt x="42" y="156"/>
                    <a:pt x="53" y="156"/>
                  </a:cubicBezTo>
                  <a:cubicBezTo>
                    <a:pt x="72" y="156"/>
                    <a:pt x="82" y="148"/>
                    <a:pt x="82" y="132"/>
                  </a:cubicBezTo>
                  <a:cubicBezTo>
                    <a:pt x="82" y="121"/>
                    <a:pt x="73" y="111"/>
                    <a:pt x="54" y="102"/>
                  </a:cubicBezTo>
                  <a:cubicBezTo>
                    <a:pt x="40" y="96"/>
                    <a:pt x="30" y="91"/>
                    <a:pt x="25" y="87"/>
                  </a:cubicBezTo>
                  <a:cubicBezTo>
                    <a:pt x="20" y="84"/>
                    <a:pt x="16" y="80"/>
                    <a:pt x="12" y="76"/>
                  </a:cubicBezTo>
                  <a:cubicBezTo>
                    <a:pt x="8" y="71"/>
                    <a:pt x="6" y="67"/>
                    <a:pt x="4" y="62"/>
                  </a:cubicBezTo>
                  <a:cubicBezTo>
                    <a:pt x="2" y="57"/>
                    <a:pt x="1" y="52"/>
                    <a:pt x="1" y="46"/>
                  </a:cubicBezTo>
                  <a:cubicBezTo>
                    <a:pt x="1" y="32"/>
                    <a:pt x="6" y="21"/>
                    <a:pt x="17" y="12"/>
                  </a:cubicBezTo>
                  <a:cubicBezTo>
                    <a:pt x="27" y="4"/>
                    <a:pt x="41" y="0"/>
                    <a:pt x="58" y="0"/>
                  </a:cubicBezTo>
                  <a:cubicBezTo>
                    <a:pt x="71" y="0"/>
                    <a:pt x="87" y="4"/>
                    <a:pt x="106" y="12"/>
                  </a:cubicBezTo>
                  <a:lnTo>
                    <a:pt x="98" y="41"/>
                  </a:lnTo>
                  <a:cubicBezTo>
                    <a:pt x="85" y="31"/>
                    <a:pt x="73" y="27"/>
                    <a:pt x="60" y="27"/>
                  </a:cubicBezTo>
                  <a:cubicBezTo>
                    <a:pt x="53" y="27"/>
                    <a:pt x="47" y="28"/>
                    <a:pt x="41" y="32"/>
                  </a:cubicBezTo>
                  <a:cubicBezTo>
                    <a:pt x="36" y="35"/>
                    <a:pt x="34" y="40"/>
                    <a:pt x="34" y="45"/>
                  </a:cubicBezTo>
                  <a:cubicBezTo>
                    <a:pt x="34" y="56"/>
                    <a:pt x="40" y="65"/>
                    <a:pt x="53" y="71"/>
                  </a:cubicBezTo>
                  <a:lnTo>
                    <a:pt x="75" y="81"/>
                  </a:lnTo>
                  <a:cubicBezTo>
                    <a:pt x="89" y="87"/>
                    <a:pt x="99" y="94"/>
                    <a:pt x="105" y="102"/>
                  </a:cubicBezTo>
                  <a:cubicBezTo>
                    <a:pt x="112" y="110"/>
                    <a:pt x="115" y="120"/>
                    <a:pt x="115" y="132"/>
                  </a:cubicBezTo>
                  <a:cubicBezTo>
                    <a:pt x="115" y="148"/>
                    <a:pt x="109" y="160"/>
                    <a:pt x="98" y="169"/>
                  </a:cubicBezTo>
                  <a:cubicBezTo>
                    <a:pt x="87" y="178"/>
                    <a:pt x="72" y="183"/>
                    <a:pt x="52" y="183"/>
                  </a:cubicBezTo>
                  <a:cubicBezTo>
                    <a:pt x="34" y="183"/>
                    <a:pt x="16" y="178"/>
                    <a:pt x="0" y="16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7" name="Freeform 78"/>
            <p:cNvSpPr>
              <a:spLocks/>
            </p:cNvSpPr>
            <p:nvPr/>
          </p:nvSpPr>
          <p:spPr bwMode="auto">
            <a:xfrm>
              <a:off x="5075" y="3196"/>
              <a:ext cx="34" cy="58"/>
            </a:xfrm>
            <a:custGeom>
              <a:avLst/>
              <a:gdLst>
                <a:gd name="T0" fmla="*/ 114 w 147"/>
                <a:gd name="T1" fmla="*/ 248 h 248"/>
                <a:gd name="T2" fmla="*/ 58 w 147"/>
                <a:gd name="T3" fmla="*/ 160 h 248"/>
                <a:gd name="T4" fmla="*/ 31 w 147"/>
                <a:gd name="T5" fmla="*/ 189 h 248"/>
                <a:gd name="T6" fmla="*/ 31 w 147"/>
                <a:gd name="T7" fmla="*/ 248 h 248"/>
                <a:gd name="T8" fmla="*/ 0 w 147"/>
                <a:gd name="T9" fmla="*/ 248 h 248"/>
                <a:gd name="T10" fmla="*/ 0 w 147"/>
                <a:gd name="T11" fmla="*/ 0 h 248"/>
                <a:gd name="T12" fmla="*/ 31 w 147"/>
                <a:gd name="T13" fmla="*/ 0 h 248"/>
                <a:gd name="T14" fmla="*/ 31 w 147"/>
                <a:gd name="T15" fmla="*/ 154 h 248"/>
                <a:gd name="T16" fmla="*/ 99 w 147"/>
                <a:gd name="T17" fmla="*/ 73 h 248"/>
                <a:gd name="T18" fmla="*/ 135 w 147"/>
                <a:gd name="T19" fmla="*/ 73 h 248"/>
                <a:gd name="T20" fmla="*/ 79 w 147"/>
                <a:gd name="T21" fmla="*/ 139 h 248"/>
                <a:gd name="T22" fmla="*/ 147 w 147"/>
                <a:gd name="T23" fmla="*/ 248 h 248"/>
                <a:gd name="T24" fmla="*/ 114 w 147"/>
                <a:gd name="T25"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248">
                  <a:moveTo>
                    <a:pt x="114" y="248"/>
                  </a:moveTo>
                  <a:lnTo>
                    <a:pt x="58" y="160"/>
                  </a:lnTo>
                  <a:lnTo>
                    <a:pt x="31" y="189"/>
                  </a:lnTo>
                  <a:lnTo>
                    <a:pt x="31" y="248"/>
                  </a:lnTo>
                  <a:lnTo>
                    <a:pt x="0" y="248"/>
                  </a:lnTo>
                  <a:lnTo>
                    <a:pt x="0" y="0"/>
                  </a:lnTo>
                  <a:lnTo>
                    <a:pt x="31" y="0"/>
                  </a:lnTo>
                  <a:lnTo>
                    <a:pt x="31" y="154"/>
                  </a:lnTo>
                  <a:lnTo>
                    <a:pt x="99" y="73"/>
                  </a:lnTo>
                  <a:lnTo>
                    <a:pt x="135" y="73"/>
                  </a:lnTo>
                  <a:lnTo>
                    <a:pt x="79" y="139"/>
                  </a:lnTo>
                  <a:lnTo>
                    <a:pt x="147" y="248"/>
                  </a:lnTo>
                  <a:lnTo>
                    <a:pt x="114" y="2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8" name="Freeform 79"/>
            <p:cNvSpPr>
              <a:spLocks noEditPoints="1"/>
            </p:cNvSpPr>
            <p:nvPr/>
          </p:nvSpPr>
          <p:spPr bwMode="auto">
            <a:xfrm>
              <a:off x="5110" y="3192"/>
              <a:ext cx="37" cy="63"/>
            </a:xfrm>
            <a:custGeom>
              <a:avLst/>
              <a:gdLst>
                <a:gd name="T0" fmla="*/ 159 w 162"/>
                <a:gd name="T1" fmla="*/ 181 h 269"/>
                <a:gd name="T2" fmla="*/ 33 w 162"/>
                <a:gd name="T3" fmla="*/ 181 h 269"/>
                <a:gd name="T4" fmla="*/ 49 w 162"/>
                <a:gd name="T5" fmla="*/ 228 h 269"/>
                <a:gd name="T6" fmla="*/ 88 w 162"/>
                <a:gd name="T7" fmla="*/ 242 h 269"/>
                <a:gd name="T8" fmla="*/ 133 w 162"/>
                <a:gd name="T9" fmla="*/ 227 h 269"/>
                <a:gd name="T10" fmla="*/ 146 w 162"/>
                <a:gd name="T11" fmla="*/ 249 h 269"/>
                <a:gd name="T12" fmla="*/ 124 w 162"/>
                <a:gd name="T13" fmla="*/ 262 h 269"/>
                <a:gd name="T14" fmla="*/ 82 w 162"/>
                <a:gd name="T15" fmla="*/ 269 h 269"/>
                <a:gd name="T16" fmla="*/ 25 w 162"/>
                <a:gd name="T17" fmla="*/ 246 h 269"/>
                <a:gd name="T18" fmla="*/ 0 w 162"/>
                <a:gd name="T19" fmla="*/ 180 h 269"/>
                <a:gd name="T20" fmla="*/ 26 w 162"/>
                <a:gd name="T21" fmla="*/ 110 h 269"/>
                <a:gd name="T22" fmla="*/ 82 w 162"/>
                <a:gd name="T23" fmla="*/ 86 h 269"/>
                <a:gd name="T24" fmla="*/ 141 w 162"/>
                <a:gd name="T25" fmla="*/ 108 h 269"/>
                <a:gd name="T26" fmla="*/ 162 w 162"/>
                <a:gd name="T27" fmla="*/ 161 h 269"/>
                <a:gd name="T28" fmla="*/ 159 w 162"/>
                <a:gd name="T29" fmla="*/ 181 h 269"/>
                <a:gd name="T30" fmla="*/ 84 w 162"/>
                <a:gd name="T31" fmla="*/ 113 h 269"/>
                <a:gd name="T32" fmla="*/ 49 w 162"/>
                <a:gd name="T33" fmla="*/ 126 h 269"/>
                <a:gd name="T34" fmla="*/ 33 w 162"/>
                <a:gd name="T35" fmla="*/ 158 h 269"/>
                <a:gd name="T36" fmla="*/ 131 w 162"/>
                <a:gd name="T37" fmla="*/ 158 h 269"/>
                <a:gd name="T38" fmla="*/ 119 w 162"/>
                <a:gd name="T39" fmla="*/ 126 h 269"/>
                <a:gd name="T40" fmla="*/ 84 w 162"/>
                <a:gd name="T41" fmla="*/ 113 h 269"/>
                <a:gd name="T42" fmla="*/ 124 w 162"/>
                <a:gd name="T43" fmla="*/ 0 h 269"/>
                <a:gd name="T44" fmla="*/ 87 w 162"/>
                <a:gd name="T45" fmla="*/ 54 h 269"/>
                <a:gd name="T46" fmla="*/ 64 w 162"/>
                <a:gd name="T47" fmla="*/ 54 h 269"/>
                <a:gd name="T48" fmla="*/ 92 w 162"/>
                <a:gd name="T49" fmla="*/ 0 h 269"/>
                <a:gd name="T50" fmla="*/ 124 w 162"/>
                <a:gd name="T5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2" h="269">
                  <a:moveTo>
                    <a:pt x="159" y="181"/>
                  </a:moveTo>
                  <a:lnTo>
                    <a:pt x="33" y="181"/>
                  </a:lnTo>
                  <a:cubicBezTo>
                    <a:pt x="33" y="201"/>
                    <a:pt x="38" y="217"/>
                    <a:pt x="49" y="228"/>
                  </a:cubicBezTo>
                  <a:cubicBezTo>
                    <a:pt x="59" y="238"/>
                    <a:pt x="72" y="242"/>
                    <a:pt x="88" y="242"/>
                  </a:cubicBezTo>
                  <a:cubicBezTo>
                    <a:pt x="106" y="242"/>
                    <a:pt x="121" y="237"/>
                    <a:pt x="133" y="227"/>
                  </a:cubicBezTo>
                  <a:lnTo>
                    <a:pt x="146" y="249"/>
                  </a:lnTo>
                  <a:cubicBezTo>
                    <a:pt x="141" y="254"/>
                    <a:pt x="133" y="258"/>
                    <a:pt x="124" y="262"/>
                  </a:cubicBezTo>
                  <a:cubicBezTo>
                    <a:pt x="111" y="266"/>
                    <a:pt x="97" y="269"/>
                    <a:pt x="82" y="269"/>
                  </a:cubicBezTo>
                  <a:cubicBezTo>
                    <a:pt x="60" y="269"/>
                    <a:pt x="41" y="261"/>
                    <a:pt x="25" y="246"/>
                  </a:cubicBezTo>
                  <a:cubicBezTo>
                    <a:pt x="8" y="230"/>
                    <a:pt x="0" y="207"/>
                    <a:pt x="0" y="180"/>
                  </a:cubicBezTo>
                  <a:cubicBezTo>
                    <a:pt x="0" y="151"/>
                    <a:pt x="9" y="127"/>
                    <a:pt x="26" y="110"/>
                  </a:cubicBezTo>
                  <a:cubicBezTo>
                    <a:pt x="42" y="94"/>
                    <a:pt x="61" y="86"/>
                    <a:pt x="82" y="86"/>
                  </a:cubicBezTo>
                  <a:cubicBezTo>
                    <a:pt x="107" y="86"/>
                    <a:pt x="127" y="93"/>
                    <a:pt x="141" y="108"/>
                  </a:cubicBezTo>
                  <a:cubicBezTo>
                    <a:pt x="155" y="121"/>
                    <a:pt x="162" y="139"/>
                    <a:pt x="162" y="161"/>
                  </a:cubicBezTo>
                  <a:cubicBezTo>
                    <a:pt x="162" y="168"/>
                    <a:pt x="161" y="175"/>
                    <a:pt x="159" y="181"/>
                  </a:cubicBezTo>
                  <a:close/>
                  <a:moveTo>
                    <a:pt x="84" y="113"/>
                  </a:moveTo>
                  <a:cubicBezTo>
                    <a:pt x="70" y="113"/>
                    <a:pt x="58" y="117"/>
                    <a:pt x="49" y="126"/>
                  </a:cubicBezTo>
                  <a:cubicBezTo>
                    <a:pt x="40" y="135"/>
                    <a:pt x="35" y="145"/>
                    <a:pt x="33" y="158"/>
                  </a:cubicBezTo>
                  <a:lnTo>
                    <a:pt x="131" y="158"/>
                  </a:lnTo>
                  <a:cubicBezTo>
                    <a:pt x="131" y="145"/>
                    <a:pt x="127" y="135"/>
                    <a:pt x="119" y="126"/>
                  </a:cubicBezTo>
                  <a:cubicBezTo>
                    <a:pt x="110" y="117"/>
                    <a:pt x="99" y="113"/>
                    <a:pt x="84" y="113"/>
                  </a:cubicBezTo>
                  <a:close/>
                  <a:moveTo>
                    <a:pt x="124" y="0"/>
                  </a:moveTo>
                  <a:lnTo>
                    <a:pt x="87" y="54"/>
                  </a:lnTo>
                  <a:lnTo>
                    <a:pt x="64" y="54"/>
                  </a:lnTo>
                  <a:lnTo>
                    <a:pt x="92" y="0"/>
                  </a:lnTo>
                  <a:lnTo>
                    <a:pt x="12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89" name="Freeform 80"/>
            <p:cNvSpPr>
              <a:spLocks/>
            </p:cNvSpPr>
            <p:nvPr/>
          </p:nvSpPr>
          <p:spPr bwMode="auto">
            <a:xfrm>
              <a:off x="5174" y="3212"/>
              <a:ext cx="26" cy="43"/>
            </a:xfrm>
            <a:custGeom>
              <a:avLst/>
              <a:gdLst>
                <a:gd name="T0" fmla="*/ 0 w 115"/>
                <a:gd name="T1" fmla="*/ 169 h 183"/>
                <a:gd name="T2" fmla="*/ 11 w 115"/>
                <a:gd name="T3" fmla="*/ 139 h 183"/>
                <a:gd name="T4" fmla="*/ 53 w 115"/>
                <a:gd name="T5" fmla="*/ 156 h 183"/>
                <a:gd name="T6" fmla="*/ 82 w 115"/>
                <a:gd name="T7" fmla="*/ 132 h 183"/>
                <a:gd name="T8" fmla="*/ 54 w 115"/>
                <a:gd name="T9" fmla="*/ 102 h 183"/>
                <a:gd name="T10" fmla="*/ 25 w 115"/>
                <a:gd name="T11" fmla="*/ 87 h 183"/>
                <a:gd name="T12" fmla="*/ 12 w 115"/>
                <a:gd name="T13" fmla="*/ 76 h 183"/>
                <a:gd name="T14" fmla="*/ 4 w 115"/>
                <a:gd name="T15" fmla="*/ 62 h 183"/>
                <a:gd name="T16" fmla="*/ 1 w 115"/>
                <a:gd name="T17" fmla="*/ 46 h 183"/>
                <a:gd name="T18" fmla="*/ 17 w 115"/>
                <a:gd name="T19" fmla="*/ 12 h 183"/>
                <a:gd name="T20" fmla="*/ 58 w 115"/>
                <a:gd name="T21" fmla="*/ 0 h 183"/>
                <a:gd name="T22" fmla="*/ 107 w 115"/>
                <a:gd name="T23" fmla="*/ 12 h 183"/>
                <a:gd name="T24" fmla="*/ 98 w 115"/>
                <a:gd name="T25" fmla="*/ 41 h 183"/>
                <a:gd name="T26" fmla="*/ 60 w 115"/>
                <a:gd name="T27" fmla="*/ 27 h 183"/>
                <a:gd name="T28" fmla="*/ 42 w 115"/>
                <a:gd name="T29" fmla="*/ 32 h 183"/>
                <a:gd name="T30" fmla="*/ 34 w 115"/>
                <a:gd name="T31" fmla="*/ 45 h 183"/>
                <a:gd name="T32" fmla="*/ 53 w 115"/>
                <a:gd name="T33" fmla="*/ 71 h 183"/>
                <a:gd name="T34" fmla="*/ 76 w 115"/>
                <a:gd name="T35" fmla="*/ 81 h 183"/>
                <a:gd name="T36" fmla="*/ 105 w 115"/>
                <a:gd name="T37" fmla="*/ 102 h 183"/>
                <a:gd name="T38" fmla="*/ 115 w 115"/>
                <a:gd name="T39" fmla="*/ 132 h 183"/>
                <a:gd name="T40" fmla="*/ 98 w 115"/>
                <a:gd name="T41" fmla="*/ 169 h 183"/>
                <a:gd name="T42" fmla="*/ 52 w 115"/>
                <a:gd name="T43" fmla="*/ 183 h 183"/>
                <a:gd name="T44" fmla="*/ 0 w 115"/>
                <a:gd name="T45" fmla="*/ 16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183">
                  <a:moveTo>
                    <a:pt x="0" y="169"/>
                  </a:moveTo>
                  <a:lnTo>
                    <a:pt x="11" y="139"/>
                  </a:lnTo>
                  <a:cubicBezTo>
                    <a:pt x="28" y="151"/>
                    <a:pt x="42" y="156"/>
                    <a:pt x="53" y="156"/>
                  </a:cubicBezTo>
                  <a:cubicBezTo>
                    <a:pt x="72" y="156"/>
                    <a:pt x="82" y="148"/>
                    <a:pt x="82" y="132"/>
                  </a:cubicBezTo>
                  <a:cubicBezTo>
                    <a:pt x="82" y="121"/>
                    <a:pt x="73" y="111"/>
                    <a:pt x="54" y="102"/>
                  </a:cubicBezTo>
                  <a:cubicBezTo>
                    <a:pt x="40" y="96"/>
                    <a:pt x="30" y="91"/>
                    <a:pt x="25" y="87"/>
                  </a:cubicBezTo>
                  <a:cubicBezTo>
                    <a:pt x="20" y="84"/>
                    <a:pt x="16" y="80"/>
                    <a:pt x="12" y="76"/>
                  </a:cubicBezTo>
                  <a:cubicBezTo>
                    <a:pt x="8" y="71"/>
                    <a:pt x="6" y="67"/>
                    <a:pt x="4" y="62"/>
                  </a:cubicBezTo>
                  <a:cubicBezTo>
                    <a:pt x="2" y="57"/>
                    <a:pt x="1" y="52"/>
                    <a:pt x="1" y="46"/>
                  </a:cubicBezTo>
                  <a:cubicBezTo>
                    <a:pt x="1" y="32"/>
                    <a:pt x="6" y="21"/>
                    <a:pt x="17" y="12"/>
                  </a:cubicBezTo>
                  <a:cubicBezTo>
                    <a:pt x="27" y="4"/>
                    <a:pt x="41" y="0"/>
                    <a:pt x="58" y="0"/>
                  </a:cubicBezTo>
                  <a:cubicBezTo>
                    <a:pt x="71" y="0"/>
                    <a:pt x="87" y="4"/>
                    <a:pt x="107" y="12"/>
                  </a:cubicBezTo>
                  <a:lnTo>
                    <a:pt x="98" y="41"/>
                  </a:lnTo>
                  <a:cubicBezTo>
                    <a:pt x="85" y="31"/>
                    <a:pt x="73" y="27"/>
                    <a:pt x="60" y="27"/>
                  </a:cubicBezTo>
                  <a:cubicBezTo>
                    <a:pt x="53" y="27"/>
                    <a:pt x="47" y="28"/>
                    <a:pt x="42" y="32"/>
                  </a:cubicBezTo>
                  <a:cubicBezTo>
                    <a:pt x="37" y="35"/>
                    <a:pt x="34" y="40"/>
                    <a:pt x="34" y="45"/>
                  </a:cubicBezTo>
                  <a:cubicBezTo>
                    <a:pt x="34" y="56"/>
                    <a:pt x="40" y="65"/>
                    <a:pt x="53" y="71"/>
                  </a:cubicBezTo>
                  <a:lnTo>
                    <a:pt x="76" y="81"/>
                  </a:lnTo>
                  <a:cubicBezTo>
                    <a:pt x="89" y="87"/>
                    <a:pt x="99" y="94"/>
                    <a:pt x="105" y="102"/>
                  </a:cubicBezTo>
                  <a:cubicBezTo>
                    <a:pt x="112" y="110"/>
                    <a:pt x="115" y="120"/>
                    <a:pt x="115" y="132"/>
                  </a:cubicBezTo>
                  <a:cubicBezTo>
                    <a:pt x="115" y="148"/>
                    <a:pt x="109" y="160"/>
                    <a:pt x="98" y="169"/>
                  </a:cubicBezTo>
                  <a:cubicBezTo>
                    <a:pt x="87" y="178"/>
                    <a:pt x="72" y="183"/>
                    <a:pt x="52" y="183"/>
                  </a:cubicBezTo>
                  <a:cubicBezTo>
                    <a:pt x="34" y="183"/>
                    <a:pt x="16" y="178"/>
                    <a:pt x="0" y="16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0" name="Freeform 81"/>
            <p:cNvSpPr>
              <a:spLocks/>
            </p:cNvSpPr>
            <p:nvPr/>
          </p:nvSpPr>
          <p:spPr bwMode="auto">
            <a:xfrm>
              <a:off x="5204" y="3202"/>
              <a:ext cx="26" cy="53"/>
            </a:xfrm>
            <a:custGeom>
              <a:avLst/>
              <a:gdLst>
                <a:gd name="T0" fmla="*/ 20 w 112"/>
                <a:gd name="T1" fmla="*/ 73 h 228"/>
                <a:gd name="T2" fmla="*/ 0 w 112"/>
                <a:gd name="T3" fmla="*/ 73 h 228"/>
                <a:gd name="T4" fmla="*/ 0 w 112"/>
                <a:gd name="T5" fmla="*/ 49 h 228"/>
                <a:gd name="T6" fmla="*/ 20 w 112"/>
                <a:gd name="T7" fmla="*/ 49 h 228"/>
                <a:gd name="T8" fmla="*/ 20 w 112"/>
                <a:gd name="T9" fmla="*/ 12 h 228"/>
                <a:gd name="T10" fmla="*/ 52 w 112"/>
                <a:gd name="T11" fmla="*/ 0 h 228"/>
                <a:gd name="T12" fmla="*/ 52 w 112"/>
                <a:gd name="T13" fmla="*/ 49 h 228"/>
                <a:gd name="T14" fmla="*/ 100 w 112"/>
                <a:gd name="T15" fmla="*/ 49 h 228"/>
                <a:gd name="T16" fmla="*/ 100 w 112"/>
                <a:gd name="T17" fmla="*/ 73 h 228"/>
                <a:gd name="T18" fmla="*/ 52 w 112"/>
                <a:gd name="T19" fmla="*/ 73 h 228"/>
                <a:gd name="T20" fmla="*/ 52 w 112"/>
                <a:gd name="T21" fmla="*/ 161 h 228"/>
                <a:gd name="T22" fmla="*/ 59 w 112"/>
                <a:gd name="T23" fmla="*/ 192 h 228"/>
                <a:gd name="T24" fmla="*/ 83 w 112"/>
                <a:gd name="T25" fmla="*/ 201 h 228"/>
                <a:gd name="T26" fmla="*/ 108 w 112"/>
                <a:gd name="T27" fmla="*/ 195 h 228"/>
                <a:gd name="T28" fmla="*/ 112 w 112"/>
                <a:gd name="T29" fmla="*/ 223 h 228"/>
                <a:gd name="T30" fmla="*/ 70 w 112"/>
                <a:gd name="T31" fmla="*/ 228 h 228"/>
                <a:gd name="T32" fmla="*/ 35 w 112"/>
                <a:gd name="T33" fmla="*/ 212 h 228"/>
                <a:gd name="T34" fmla="*/ 20 w 112"/>
                <a:gd name="T35" fmla="*/ 173 h 228"/>
                <a:gd name="T36" fmla="*/ 20 w 112"/>
                <a:gd name="T37" fmla="*/ 7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2" h="228">
                  <a:moveTo>
                    <a:pt x="20" y="73"/>
                  </a:moveTo>
                  <a:lnTo>
                    <a:pt x="0" y="73"/>
                  </a:lnTo>
                  <a:lnTo>
                    <a:pt x="0" y="49"/>
                  </a:lnTo>
                  <a:lnTo>
                    <a:pt x="20" y="49"/>
                  </a:lnTo>
                  <a:lnTo>
                    <a:pt x="20" y="12"/>
                  </a:lnTo>
                  <a:lnTo>
                    <a:pt x="52" y="0"/>
                  </a:lnTo>
                  <a:lnTo>
                    <a:pt x="52" y="49"/>
                  </a:lnTo>
                  <a:lnTo>
                    <a:pt x="100" y="49"/>
                  </a:lnTo>
                  <a:lnTo>
                    <a:pt x="100" y="73"/>
                  </a:lnTo>
                  <a:lnTo>
                    <a:pt x="52" y="73"/>
                  </a:lnTo>
                  <a:lnTo>
                    <a:pt x="52" y="161"/>
                  </a:lnTo>
                  <a:cubicBezTo>
                    <a:pt x="52" y="175"/>
                    <a:pt x="54" y="186"/>
                    <a:pt x="59" y="192"/>
                  </a:cubicBezTo>
                  <a:cubicBezTo>
                    <a:pt x="64" y="198"/>
                    <a:pt x="72" y="201"/>
                    <a:pt x="83" y="201"/>
                  </a:cubicBezTo>
                  <a:cubicBezTo>
                    <a:pt x="91" y="201"/>
                    <a:pt x="99" y="199"/>
                    <a:pt x="108" y="195"/>
                  </a:cubicBezTo>
                  <a:lnTo>
                    <a:pt x="112" y="223"/>
                  </a:lnTo>
                  <a:cubicBezTo>
                    <a:pt x="100" y="226"/>
                    <a:pt x="85" y="228"/>
                    <a:pt x="70" y="228"/>
                  </a:cubicBezTo>
                  <a:cubicBezTo>
                    <a:pt x="56" y="228"/>
                    <a:pt x="44" y="223"/>
                    <a:pt x="35" y="212"/>
                  </a:cubicBezTo>
                  <a:cubicBezTo>
                    <a:pt x="25" y="202"/>
                    <a:pt x="20" y="189"/>
                    <a:pt x="20" y="173"/>
                  </a:cubicBezTo>
                  <a:lnTo>
                    <a:pt x="20" y="7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1" name="Freeform 82"/>
            <p:cNvSpPr>
              <a:spLocks/>
            </p:cNvSpPr>
            <p:nvPr/>
          </p:nvSpPr>
          <p:spPr bwMode="auto">
            <a:xfrm>
              <a:off x="5236" y="3212"/>
              <a:ext cx="25" cy="42"/>
            </a:xfrm>
            <a:custGeom>
              <a:avLst/>
              <a:gdLst>
                <a:gd name="T0" fmla="*/ 93 w 106"/>
                <a:gd name="T1" fmla="*/ 34 h 179"/>
                <a:gd name="T2" fmla="*/ 72 w 106"/>
                <a:gd name="T3" fmla="*/ 27 h 179"/>
                <a:gd name="T4" fmla="*/ 43 w 106"/>
                <a:gd name="T5" fmla="*/ 42 h 179"/>
                <a:gd name="T6" fmla="*/ 31 w 106"/>
                <a:gd name="T7" fmla="*/ 79 h 179"/>
                <a:gd name="T8" fmla="*/ 31 w 106"/>
                <a:gd name="T9" fmla="*/ 179 h 179"/>
                <a:gd name="T10" fmla="*/ 0 w 106"/>
                <a:gd name="T11" fmla="*/ 179 h 179"/>
                <a:gd name="T12" fmla="*/ 0 w 106"/>
                <a:gd name="T13" fmla="*/ 4 h 179"/>
                <a:gd name="T14" fmla="*/ 31 w 106"/>
                <a:gd name="T15" fmla="*/ 4 h 179"/>
                <a:gd name="T16" fmla="*/ 31 w 106"/>
                <a:gd name="T17" fmla="*/ 32 h 179"/>
                <a:gd name="T18" fmla="*/ 81 w 106"/>
                <a:gd name="T19" fmla="*/ 0 h 179"/>
                <a:gd name="T20" fmla="*/ 106 w 106"/>
                <a:gd name="T21" fmla="*/ 3 h 179"/>
                <a:gd name="T22" fmla="*/ 93 w 106"/>
                <a:gd name="T23" fmla="*/ 3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79">
                  <a:moveTo>
                    <a:pt x="93" y="34"/>
                  </a:moveTo>
                  <a:cubicBezTo>
                    <a:pt x="86" y="29"/>
                    <a:pt x="79" y="27"/>
                    <a:pt x="72" y="27"/>
                  </a:cubicBezTo>
                  <a:cubicBezTo>
                    <a:pt x="61" y="27"/>
                    <a:pt x="51" y="32"/>
                    <a:pt x="43" y="42"/>
                  </a:cubicBezTo>
                  <a:cubicBezTo>
                    <a:pt x="35" y="52"/>
                    <a:pt x="31" y="64"/>
                    <a:pt x="31" y="79"/>
                  </a:cubicBezTo>
                  <a:lnTo>
                    <a:pt x="31" y="179"/>
                  </a:lnTo>
                  <a:lnTo>
                    <a:pt x="0" y="179"/>
                  </a:lnTo>
                  <a:lnTo>
                    <a:pt x="0" y="4"/>
                  </a:lnTo>
                  <a:lnTo>
                    <a:pt x="31" y="4"/>
                  </a:lnTo>
                  <a:lnTo>
                    <a:pt x="31" y="32"/>
                  </a:lnTo>
                  <a:cubicBezTo>
                    <a:pt x="42" y="11"/>
                    <a:pt x="59" y="0"/>
                    <a:pt x="81"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2" name="Freeform 83"/>
            <p:cNvSpPr>
              <a:spLocks/>
            </p:cNvSpPr>
            <p:nvPr/>
          </p:nvSpPr>
          <p:spPr bwMode="auto">
            <a:xfrm>
              <a:off x="5264" y="3213"/>
              <a:ext cx="33" cy="42"/>
            </a:xfrm>
            <a:custGeom>
              <a:avLst/>
              <a:gdLst>
                <a:gd name="T0" fmla="*/ 31 w 143"/>
                <a:gd name="T1" fmla="*/ 0 h 179"/>
                <a:gd name="T2" fmla="*/ 31 w 143"/>
                <a:gd name="T3" fmla="*/ 112 h 179"/>
                <a:gd name="T4" fmla="*/ 66 w 143"/>
                <a:gd name="T5" fmla="*/ 152 h 179"/>
                <a:gd name="T6" fmla="*/ 94 w 143"/>
                <a:gd name="T7" fmla="*/ 144 h 179"/>
                <a:gd name="T8" fmla="*/ 111 w 143"/>
                <a:gd name="T9" fmla="*/ 123 h 179"/>
                <a:gd name="T10" fmla="*/ 111 w 143"/>
                <a:gd name="T11" fmla="*/ 0 h 179"/>
                <a:gd name="T12" fmla="*/ 143 w 143"/>
                <a:gd name="T13" fmla="*/ 0 h 179"/>
                <a:gd name="T14" fmla="*/ 143 w 143"/>
                <a:gd name="T15" fmla="*/ 175 h 179"/>
                <a:gd name="T16" fmla="*/ 111 w 143"/>
                <a:gd name="T17" fmla="*/ 175 h 179"/>
                <a:gd name="T18" fmla="*/ 111 w 143"/>
                <a:gd name="T19" fmla="*/ 151 h 179"/>
                <a:gd name="T20" fmla="*/ 90 w 143"/>
                <a:gd name="T21" fmla="*/ 170 h 179"/>
                <a:gd name="T22" fmla="*/ 59 w 143"/>
                <a:gd name="T23" fmla="*/ 179 h 179"/>
                <a:gd name="T24" fmla="*/ 15 w 143"/>
                <a:gd name="T25" fmla="*/ 162 h 179"/>
                <a:gd name="T26" fmla="*/ 0 w 143"/>
                <a:gd name="T27" fmla="*/ 115 h 179"/>
                <a:gd name="T28" fmla="*/ 0 w 143"/>
                <a:gd name="T29" fmla="*/ 0 h 179"/>
                <a:gd name="T30" fmla="*/ 31 w 143"/>
                <a:gd name="T3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179">
                  <a:moveTo>
                    <a:pt x="31" y="0"/>
                  </a:moveTo>
                  <a:lnTo>
                    <a:pt x="31" y="112"/>
                  </a:lnTo>
                  <a:cubicBezTo>
                    <a:pt x="31" y="139"/>
                    <a:pt x="43" y="152"/>
                    <a:pt x="66" y="152"/>
                  </a:cubicBezTo>
                  <a:cubicBezTo>
                    <a:pt x="76" y="152"/>
                    <a:pt x="86" y="149"/>
                    <a:pt x="94" y="144"/>
                  </a:cubicBezTo>
                  <a:cubicBezTo>
                    <a:pt x="103" y="138"/>
                    <a:pt x="109" y="131"/>
                    <a:pt x="111" y="123"/>
                  </a:cubicBezTo>
                  <a:lnTo>
                    <a:pt x="111" y="0"/>
                  </a:lnTo>
                  <a:lnTo>
                    <a:pt x="143" y="0"/>
                  </a:lnTo>
                  <a:lnTo>
                    <a:pt x="143" y="175"/>
                  </a:lnTo>
                  <a:lnTo>
                    <a:pt x="111" y="175"/>
                  </a:lnTo>
                  <a:lnTo>
                    <a:pt x="111" y="151"/>
                  </a:lnTo>
                  <a:cubicBezTo>
                    <a:pt x="108" y="158"/>
                    <a:pt x="101" y="164"/>
                    <a:pt x="90" y="170"/>
                  </a:cubicBezTo>
                  <a:cubicBezTo>
                    <a:pt x="80" y="176"/>
                    <a:pt x="69" y="179"/>
                    <a:pt x="59" y="179"/>
                  </a:cubicBezTo>
                  <a:cubicBezTo>
                    <a:pt x="40" y="179"/>
                    <a:pt x="25" y="173"/>
                    <a:pt x="15" y="162"/>
                  </a:cubicBezTo>
                  <a:cubicBezTo>
                    <a:pt x="5" y="151"/>
                    <a:pt x="0" y="135"/>
                    <a:pt x="0" y="115"/>
                  </a:cubicBezTo>
                  <a:lnTo>
                    <a:pt x="0" y="0"/>
                  </a:lnTo>
                  <a:lnTo>
                    <a:pt x="3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3" name="Freeform 84"/>
            <p:cNvSpPr>
              <a:spLocks/>
            </p:cNvSpPr>
            <p:nvPr/>
          </p:nvSpPr>
          <p:spPr bwMode="auto">
            <a:xfrm>
              <a:off x="5305" y="3196"/>
              <a:ext cx="34" cy="58"/>
            </a:xfrm>
            <a:custGeom>
              <a:avLst/>
              <a:gdLst>
                <a:gd name="T0" fmla="*/ 113 w 147"/>
                <a:gd name="T1" fmla="*/ 248 h 248"/>
                <a:gd name="T2" fmla="*/ 58 w 147"/>
                <a:gd name="T3" fmla="*/ 160 h 248"/>
                <a:gd name="T4" fmla="*/ 31 w 147"/>
                <a:gd name="T5" fmla="*/ 189 h 248"/>
                <a:gd name="T6" fmla="*/ 31 w 147"/>
                <a:gd name="T7" fmla="*/ 248 h 248"/>
                <a:gd name="T8" fmla="*/ 0 w 147"/>
                <a:gd name="T9" fmla="*/ 248 h 248"/>
                <a:gd name="T10" fmla="*/ 0 w 147"/>
                <a:gd name="T11" fmla="*/ 0 h 248"/>
                <a:gd name="T12" fmla="*/ 31 w 147"/>
                <a:gd name="T13" fmla="*/ 0 h 248"/>
                <a:gd name="T14" fmla="*/ 31 w 147"/>
                <a:gd name="T15" fmla="*/ 154 h 248"/>
                <a:gd name="T16" fmla="*/ 98 w 147"/>
                <a:gd name="T17" fmla="*/ 73 h 248"/>
                <a:gd name="T18" fmla="*/ 135 w 147"/>
                <a:gd name="T19" fmla="*/ 73 h 248"/>
                <a:gd name="T20" fmla="*/ 78 w 147"/>
                <a:gd name="T21" fmla="*/ 139 h 248"/>
                <a:gd name="T22" fmla="*/ 147 w 147"/>
                <a:gd name="T23" fmla="*/ 248 h 248"/>
                <a:gd name="T24" fmla="*/ 113 w 147"/>
                <a:gd name="T25"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7" h="248">
                  <a:moveTo>
                    <a:pt x="113" y="248"/>
                  </a:moveTo>
                  <a:lnTo>
                    <a:pt x="58" y="160"/>
                  </a:lnTo>
                  <a:lnTo>
                    <a:pt x="31" y="189"/>
                  </a:lnTo>
                  <a:lnTo>
                    <a:pt x="31" y="248"/>
                  </a:lnTo>
                  <a:lnTo>
                    <a:pt x="0" y="248"/>
                  </a:lnTo>
                  <a:lnTo>
                    <a:pt x="0" y="0"/>
                  </a:lnTo>
                  <a:lnTo>
                    <a:pt x="31" y="0"/>
                  </a:lnTo>
                  <a:lnTo>
                    <a:pt x="31" y="154"/>
                  </a:lnTo>
                  <a:lnTo>
                    <a:pt x="98" y="73"/>
                  </a:lnTo>
                  <a:lnTo>
                    <a:pt x="135" y="73"/>
                  </a:lnTo>
                  <a:lnTo>
                    <a:pt x="78" y="139"/>
                  </a:lnTo>
                  <a:lnTo>
                    <a:pt x="147" y="248"/>
                  </a:lnTo>
                  <a:lnTo>
                    <a:pt x="113" y="2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4" name="Freeform 85"/>
            <p:cNvSpPr>
              <a:spLocks/>
            </p:cNvSpPr>
            <p:nvPr/>
          </p:nvSpPr>
          <p:spPr bwMode="auto">
            <a:xfrm>
              <a:off x="5341" y="3202"/>
              <a:ext cx="25" cy="53"/>
            </a:xfrm>
            <a:custGeom>
              <a:avLst/>
              <a:gdLst>
                <a:gd name="T0" fmla="*/ 20 w 112"/>
                <a:gd name="T1" fmla="*/ 73 h 228"/>
                <a:gd name="T2" fmla="*/ 0 w 112"/>
                <a:gd name="T3" fmla="*/ 73 h 228"/>
                <a:gd name="T4" fmla="*/ 0 w 112"/>
                <a:gd name="T5" fmla="*/ 49 h 228"/>
                <a:gd name="T6" fmla="*/ 20 w 112"/>
                <a:gd name="T7" fmla="*/ 49 h 228"/>
                <a:gd name="T8" fmla="*/ 20 w 112"/>
                <a:gd name="T9" fmla="*/ 12 h 228"/>
                <a:gd name="T10" fmla="*/ 51 w 112"/>
                <a:gd name="T11" fmla="*/ 0 h 228"/>
                <a:gd name="T12" fmla="*/ 51 w 112"/>
                <a:gd name="T13" fmla="*/ 49 h 228"/>
                <a:gd name="T14" fmla="*/ 99 w 112"/>
                <a:gd name="T15" fmla="*/ 49 h 228"/>
                <a:gd name="T16" fmla="*/ 99 w 112"/>
                <a:gd name="T17" fmla="*/ 73 h 228"/>
                <a:gd name="T18" fmla="*/ 51 w 112"/>
                <a:gd name="T19" fmla="*/ 73 h 228"/>
                <a:gd name="T20" fmla="*/ 51 w 112"/>
                <a:gd name="T21" fmla="*/ 161 h 228"/>
                <a:gd name="T22" fmla="*/ 59 w 112"/>
                <a:gd name="T23" fmla="*/ 192 h 228"/>
                <a:gd name="T24" fmla="*/ 83 w 112"/>
                <a:gd name="T25" fmla="*/ 201 h 228"/>
                <a:gd name="T26" fmla="*/ 107 w 112"/>
                <a:gd name="T27" fmla="*/ 195 h 228"/>
                <a:gd name="T28" fmla="*/ 112 w 112"/>
                <a:gd name="T29" fmla="*/ 223 h 228"/>
                <a:gd name="T30" fmla="*/ 70 w 112"/>
                <a:gd name="T31" fmla="*/ 228 h 228"/>
                <a:gd name="T32" fmla="*/ 34 w 112"/>
                <a:gd name="T33" fmla="*/ 212 h 228"/>
                <a:gd name="T34" fmla="*/ 20 w 112"/>
                <a:gd name="T35" fmla="*/ 173 h 228"/>
                <a:gd name="T36" fmla="*/ 20 w 112"/>
                <a:gd name="T37" fmla="*/ 7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2" h="228">
                  <a:moveTo>
                    <a:pt x="20" y="73"/>
                  </a:moveTo>
                  <a:lnTo>
                    <a:pt x="0" y="73"/>
                  </a:lnTo>
                  <a:lnTo>
                    <a:pt x="0" y="49"/>
                  </a:lnTo>
                  <a:lnTo>
                    <a:pt x="20" y="49"/>
                  </a:lnTo>
                  <a:lnTo>
                    <a:pt x="20" y="12"/>
                  </a:lnTo>
                  <a:lnTo>
                    <a:pt x="51" y="0"/>
                  </a:lnTo>
                  <a:lnTo>
                    <a:pt x="51" y="49"/>
                  </a:lnTo>
                  <a:lnTo>
                    <a:pt x="99" y="49"/>
                  </a:lnTo>
                  <a:lnTo>
                    <a:pt x="99" y="73"/>
                  </a:lnTo>
                  <a:lnTo>
                    <a:pt x="51" y="73"/>
                  </a:lnTo>
                  <a:lnTo>
                    <a:pt x="51" y="161"/>
                  </a:lnTo>
                  <a:cubicBezTo>
                    <a:pt x="51" y="175"/>
                    <a:pt x="54" y="186"/>
                    <a:pt x="59" y="192"/>
                  </a:cubicBezTo>
                  <a:cubicBezTo>
                    <a:pt x="64" y="198"/>
                    <a:pt x="72" y="201"/>
                    <a:pt x="83" y="201"/>
                  </a:cubicBezTo>
                  <a:cubicBezTo>
                    <a:pt x="91" y="201"/>
                    <a:pt x="99" y="199"/>
                    <a:pt x="107" y="195"/>
                  </a:cubicBezTo>
                  <a:lnTo>
                    <a:pt x="112" y="223"/>
                  </a:lnTo>
                  <a:cubicBezTo>
                    <a:pt x="99" y="226"/>
                    <a:pt x="85" y="228"/>
                    <a:pt x="70" y="228"/>
                  </a:cubicBezTo>
                  <a:cubicBezTo>
                    <a:pt x="56" y="228"/>
                    <a:pt x="44" y="223"/>
                    <a:pt x="34" y="212"/>
                  </a:cubicBezTo>
                  <a:cubicBezTo>
                    <a:pt x="25" y="202"/>
                    <a:pt x="20" y="189"/>
                    <a:pt x="20" y="173"/>
                  </a:cubicBezTo>
                  <a:lnTo>
                    <a:pt x="20" y="7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5" name="Freeform 86"/>
            <p:cNvSpPr>
              <a:spLocks/>
            </p:cNvSpPr>
            <p:nvPr/>
          </p:nvSpPr>
          <p:spPr bwMode="auto">
            <a:xfrm>
              <a:off x="5372" y="3213"/>
              <a:ext cx="33" cy="42"/>
            </a:xfrm>
            <a:custGeom>
              <a:avLst/>
              <a:gdLst>
                <a:gd name="T0" fmla="*/ 31 w 143"/>
                <a:gd name="T1" fmla="*/ 0 h 179"/>
                <a:gd name="T2" fmla="*/ 31 w 143"/>
                <a:gd name="T3" fmla="*/ 112 h 179"/>
                <a:gd name="T4" fmla="*/ 67 w 143"/>
                <a:gd name="T5" fmla="*/ 152 h 179"/>
                <a:gd name="T6" fmla="*/ 95 w 143"/>
                <a:gd name="T7" fmla="*/ 144 h 179"/>
                <a:gd name="T8" fmla="*/ 112 w 143"/>
                <a:gd name="T9" fmla="*/ 123 h 179"/>
                <a:gd name="T10" fmla="*/ 112 w 143"/>
                <a:gd name="T11" fmla="*/ 0 h 179"/>
                <a:gd name="T12" fmla="*/ 143 w 143"/>
                <a:gd name="T13" fmla="*/ 0 h 179"/>
                <a:gd name="T14" fmla="*/ 143 w 143"/>
                <a:gd name="T15" fmla="*/ 175 h 179"/>
                <a:gd name="T16" fmla="*/ 112 w 143"/>
                <a:gd name="T17" fmla="*/ 175 h 179"/>
                <a:gd name="T18" fmla="*/ 112 w 143"/>
                <a:gd name="T19" fmla="*/ 151 h 179"/>
                <a:gd name="T20" fmla="*/ 91 w 143"/>
                <a:gd name="T21" fmla="*/ 170 h 179"/>
                <a:gd name="T22" fmla="*/ 60 w 143"/>
                <a:gd name="T23" fmla="*/ 179 h 179"/>
                <a:gd name="T24" fmla="*/ 15 w 143"/>
                <a:gd name="T25" fmla="*/ 162 h 179"/>
                <a:gd name="T26" fmla="*/ 0 w 143"/>
                <a:gd name="T27" fmla="*/ 115 h 179"/>
                <a:gd name="T28" fmla="*/ 0 w 143"/>
                <a:gd name="T29" fmla="*/ 0 h 179"/>
                <a:gd name="T30" fmla="*/ 31 w 143"/>
                <a:gd name="T3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179">
                  <a:moveTo>
                    <a:pt x="31" y="0"/>
                  </a:moveTo>
                  <a:lnTo>
                    <a:pt x="31" y="112"/>
                  </a:lnTo>
                  <a:cubicBezTo>
                    <a:pt x="31" y="139"/>
                    <a:pt x="43" y="152"/>
                    <a:pt x="67" y="152"/>
                  </a:cubicBezTo>
                  <a:cubicBezTo>
                    <a:pt x="77" y="152"/>
                    <a:pt x="86" y="149"/>
                    <a:pt x="95" y="144"/>
                  </a:cubicBezTo>
                  <a:cubicBezTo>
                    <a:pt x="103" y="138"/>
                    <a:pt x="109" y="131"/>
                    <a:pt x="112" y="123"/>
                  </a:cubicBezTo>
                  <a:lnTo>
                    <a:pt x="112" y="0"/>
                  </a:lnTo>
                  <a:lnTo>
                    <a:pt x="143" y="0"/>
                  </a:lnTo>
                  <a:lnTo>
                    <a:pt x="143" y="175"/>
                  </a:lnTo>
                  <a:lnTo>
                    <a:pt x="112" y="175"/>
                  </a:lnTo>
                  <a:lnTo>
                    <a:pt x="112" y="151"/>
                  </a:lnTo>
                  <a:cubicBezTo>
                    <a:pt x="108" y="158"/>
                    <a:pt x="101" y="164"/>
                    <a:pt x="91" y="170"/>
                  </a:cubicBezTo>
                  <a:cubicBezTo>
                    <a:pt x="80" y="176"/>
                    <a:pt x="70" y="179"/>
                    <a:pt x="60" y="179"/>
                  </a:cubicBezTo>
                  <a:cubicBezTo>
                    <a:pt x="40" y="179"/>
                    <a:pt x="26" y="173"/>
                    <a:pt x="15" y="162"/>
                  </a:cubicBezTo>
                  <a:cubicBezTo>
                    <a:pt x="5" y="151"/>
                    <a:pt x="0" y="135"/>
                    <a:pt x="0" y="115"/>
                  </a:cubicBezTo>
                  <a:lnTo>
                    <a:pt x="0" y="0"/>
                  </a:lnTo>
                  <a:lnTo>
                    <a:pt x="3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6" name="Freeform 87"/>
            <p:cNvSpPr>
              <a:spLocks/>
            </p:cNvSpPr>
            <p:nvPr/>
          </p:nvSpPr>
          <p:spPr bwMode="auto">
            <a:xfrm>
              <a:off x="5413" y="3212"/>
              <a:ext cx="25" cy="42"/>
            </a:xfrm>
            <a:custGeom>
              <a:avLst/>
              <a:gdLst>
                <a:gd name="T0" fmla="*/ 94 w 107"/>
                <a:gd name="T1" fmla="*/ 34 h 179"/>
                <a:gd name="T2" fmla="*/ 73 w 107"/>
                <a:gd name="T3" fmla="*/ 27 h 179"/>
                <a:gd name="T4" fmla="*/ 44 w 107"/>
                <a:gd name="T5" fmla="*/ 42 h 179"/>
                <a:gd name="T6" fmla="*/ 32 w 107"/>
                <a:gd name="T7" fmla="*/ 79 h 179"/>
                <a:gd name="T8" fmla="*/ 32 w 107"/>
                <a:gd name="T9" fmla="*/ 179 h 179"/>
                <a:gd name="T10" fmla="*/ 0 w 107"/>
                <a:gd name="T11" fmla="*/ 179 h 179"/>
                <a:gd name="T12" fmla="*/ 0 w 107"/>
                <a:gd name="T13" fmla="*/ 4 h 179"/>
                <a:gd name="T14" fmla="*/ 32 w 107"/>
                <a:gd name="T15" fmla="*/ 4 h 179"/>
                <a:gd name="T16" fmla="*/ 32 w 107"/>
                <a:gd name="T17" fmla="*/ 32 h 179"/>
                <a:gd name="T18" fmla="*/ 82 w 107"/>
                <a:gd name="T19" fmla="*/ 0 h 179"/>
                <a:gd name="T20" fmla="*/ 107 w 107"/>
                <a:gd name="T21" fmla="*/ 3 h 179"/>
                <a:gd name="T22" fmla="*/ 94 w 107"/>
                <a:gd name="T23" fmla="*/ 34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 h="179">
                  <a:moveTo>
                    <a:pt x="94" y="34"/>
                  </a:moveTo>
                  <a:cubicBezTo>
                    <a:pt x="87" y="29"/>
                    <a:pt x="80" y="27"/>
                    <a:pt x="73" y="27"/>
                  </a:cubicBezTo>
                  <a:cubicBezTo>
                    <a:pt x="62" y="27"/>
                    <a:pt x="52" y="32"/>
                    <a:pt x="44" y="42"/>
                  </a:cubicBezTo>
                  <a:cubicBezTo>
                    <a:pt x="36" y="52"/>
                    <a:pt x="32" y="64"/>
                    <a:pt x="32" y="79"/>
                  </a:cubicBezTo>
                  <a:lnTo>
                    <a:pt x="32" y="179"/>
                  </a:lnTo>
                  <a:lnTo>
                    <a:pt x="0" y="179"/>
                  </a:lnTo>
                  <a:lnTo>
                    <a:pt x="0" y="4"/>
                  </a:lnTo>
                  <a:lnTo>
                    <a:pt x="32" y="4"/>
                  </a:lnTo>
                  <a:lnTo>
                    <a:pt x="32" y="32"/>
                  </a:lnTo>
                  <a:cubicBezTo>
                    <a:pt x="43" y="11"/>
                    <a:pt x="60" y="0"/>
                    <a:pt x="82" y="0"/>
                  </a:cubicBezTo>
                  <a:cubicBezTo>
                    <a:pt x="88" y="0"/>
                    <a:pt x="96" y="1"/>
                    <a:pt x="107" y="3"/>
                  </a:cubicBezTo>
                  <a:lnTo>
                    <a:pt x="94"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7" name="Freeform 88"/>
            <p:cNvSpPr>
              <a:spLocks noEditPoints="1"/>
            </p:cNvSpPr>
            <p:nvPr/>
          </p:nvSpPr>
          <p:spPr bwMode="auto">
            <a:xfrm>
              <a:off x="5440" y="3192"/>
              <a:ext cx="34" cy="63"/>
            </a:xfrm>
            <a:custGeom>
              <a:avLst/>
              <a:gdLst>
                <a:gd name="T0" fmla="*/ 109 w 151"/>
                <a:gd name="T1" fmla="*/ 245 h 269"/>
                <a:gd name="T2" fmla="*/ 51 w 151"/>
                <a:gd name="T3" fmla="*/ 269 h 269"/>
                <a:gd name="T4" fmla="*/ 15 w 151"/>
                <a:gd name="T5" fmla="*/ 254 h 269"/>
                <a:gd name="T6" fmla="*/ 0 w 151"/>
                <a:gd name="T7" fmla="*/ 216 h 269"/>
                <a:gd name="T8" fmla="*/ 24 w 151"/>
                <a:gd name="T9" fmla="*/ 171 h 269"/>
                <a:gd name="T10" fmla="*/ 83 w 151"/>
                <a:gd name="T11" fmla="*/ 153 h 269"/>
                <a:gd name="T12" fmla="*/ 106 w 151"/>
                <a:gd name="T13" fmla="*/ 157 h 269"/>
                <a:gd name="T14" fmla="*/ 68 w 151"/>
                <a:gd name="T15" fmla="*/ 114 h 269"/>
                <a:gd name="T16" fmla="*/ 23 w 151"/>
                <a:gd name="T17" fmla="*/ 130 h 269"/>
                <a:gd name="T18" fmla="*/ 9 w 151"/>
                <a:gd name="T19" fmla="*/ 104 h 269"/>
                <a:gd name="T20" fmla="*/ 34 w 151"/>
                <a:gd name="T21" fmla="*/ 91 h 269"/>
                <a:gd name="T22" fmla="*/ 64 w 151"/>
                <a:gd name="T23" fmla="*/ 86 h 269"/>
                <a:gd name="T24" fmla="*/ 120 w 151"/>
                <a:gd name="T25" fmla="*/ 104 h 269"/>
                <a:gd name="T26" fmla="*/ 137 w 151"/>
                <a:gd name="T27" fmla="*/ 159 h 269"/>
                <a:gd name="T28" fmla="*/ 137 w 151"/>
                <a:gd name="T29" fmla="*/ 222 h 269"/>
                <a:gd name="T30" fmla="*/ 151 w 151"/>
                <a:gd name="T31" fmla="*/ 253 h 269"/>
                <a:gd name="T32" fmla="*/ 151 w 151"/>
                <a:gd name="T33" fmla="*/ 269 h 269"/>
                <a:gd name="T34" fmla="*/ 122 w 151"/>
                <a:gd name="T35" fmla="*/ 263 h 269"/>
                <a:gd name="T36" fmla="*/ 109 w 151"/>
                <a:gd name="T37" fmla="*/ 245 h 269"/>
                <a:gd name="T38" fmla="*/ 106 w 151"/>
                <a:gd name="T39" fmla="*/ 179 h 269"/>
                <a:gd name="T40" fmla="*/ 85 w 151"/>
                <a:gd name="T41" fmla="*/ 176 h 269"/>
                <a:gd name="T42" fmla="*/ 46 w 151"/>
                <a:gd name="T43" fmla="*/ 188 h 269"/>
                <a:gd name="T44" fmla="*/ 31 w 151"/>
                <a:gd name="T45" fmla="*/ 217 h 269"/>
                <a:gd name="T46" fmla="*/ 64 w 151"/>
                <a:gd name="T47" fmla="*/ 244 h 269"/>
                <a:gd name="T48" fmla="*/ 106 w 151"/>
                <a:gd name="T49" fmla="*/ 222 h 269"/>
                <a:gd name="T50" fmla="*/ 106 w 151"/>
                <a:gd name="T51" fmla="*/ 179 h 269"/>
                <a:gd name="T52" fmla="*/ 113 w 151"/>
                <a:gd name="T53" fmla="*/ 0 h 269"/>
                <a:gd name="T54" fmla="*/ 76 w 151"/>
                <a:gd name="T55" fmla="*/ 54 h 269"/>
                <a:gd name="T56" fmla="*/ 53 w 151"/>
                <a:gd name="T57" fmla="*/ 54 h 269"/>
                <a:gd name="T58" fmla="*/ 80 w 151"/>
                <a:gd name="T59" fmla="*/ 0 h 269"/>
                <a:gd name="T60" fmla="*/ 113 w 151"/>
                <a:gd name="T6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1" h="269">
                  <a:moveTo>
                    <a:pt x="109" y="245"/>
                  </a:moveTo>
                  <a:cubicBezTo>
                    <a:pt x="96" y="261"/>
                    <a:pt x="77" y="269"/>
                    <a:pt x="51" y="269"/>
                  </a:cubicBezTo>
                  <a:cubicBezTo>
                    <a:pt x="37" y="269"/>
                    <a:pt x="26" y="264"/>
                    <a:pt x="15" y="254"/>
                  </a:cubicBezTo>
                  <a:cubicBezTo>
                    <a:pt x="5" y="244"/>
                    <a:pt x="0" y="231"/>
                    <a:pt x="0" y="216"/>
                  </a:cubicBezTo>
                  <a:cubicBezTo>
                    <a:pt x="0" y="199"/>
                    <a:pt x="8" y="183"/>
                    <a:pt x="24" y="171"/>
                  </a:cubicBezTo>
                  <a:cubicBezTo>
                    <a:pt x="39" y="159"/>
                    <a:pt x="59" y="153"/>
                    <a:pt x="83" y="153"/>
                  </a:cubicBezTo>
                  <a:cubicBezTo>
                    <a:pt x="90" y="153"/>
                    <a:pt x="97" y="154"/>
                    <a:pt x="106" y="157"/>
                  </a:cubicBezTo>
                  <a:cubicBezTo>
                    <a:pt x="106" y="128"/>
                    <a:pt x="93" y="114"/>
                    <a:pt x="68" y="114"/>
                  </a:cubicBezTo>
                  <a:cubicBezTo>
                    <a:pt x="48" y="114"/>
                    <a:pt x="33" y="119"/>
                    <a:pt x="23" y="130"/>
                  </a:cubicBezTo>
                  <a:lnTo>
                    <a:pt x="9" y="104"/>
                  </a:lnTo>
                  <a:cubicBezTo>
                    <a:pt x="15" y="99"/>
                    <a:pt x="24" y="95"/>
                    <a:pt x="34" y="91"/>
                  </a:cubicBezTo>
                  <a:cubicBezTo>
                    <a:pt x="44" y="88"/>
                    <a:pt x="54" y="86"/>
                    <a:pt x="64" y="86"/>
                  </a:cubicBezTo>
                  <a:cubicBezTo>
                    <a:pt x="89" y="86"/>
                    <a:pt x="108" y="92"/>
                    <a:pt x="120" y="104"/>
                  </a:cubicBezTo>
                  <a:cubicBezTo>
                    <a:pt x="131" y="115"/>
                    <a:pt x="137" y="134"/>
                    <a:pt x="137" y="159"/>
                  </a:cubicBezTo>
                  <a:lnTo>
                    <a:pt x="137" y="222"/>
                  </a:lnTo>
                  <a:cubicBezTo>
                    <a:pt x="137" y="238"/>
                    <a:pt x="141" y="248"/>
                    <a:pt x="151" y="253"/>
                  </a:cubicBezTo>
                  <a:lnTo>
                    <a:pt x="151" y="269"/>
                  </a:lnTo>
                  <a:cubicBezTo>
                    <a:pt x="138" y="269"/>
                    <a:pt x="128" y="267"/>
                    <a:pt x="122" y="263"/>
                  </a:cubicBezTo>
                  <a:cubicBezTo>
                    <a:pt x="116" y="260"/>
                    <a:pt x="111" y="254"/>
                    <a:pt x="109" y="245"/>
                  </a:cubicBezTo>
                  <a:close/>
                  <a:moveTo>
                    <a:pt x="106" y="179"/>
                  </a:moveTo>
                  <a:cubicBezTo>
                    <a:pt x="96" y="177"/>
                    <a:pt x="89" y="176"/>
                    <a:pt x="85" y="176"/>
                  </a:cubicBezTo>
                  <a:cubicBezTo>
                    <a:pt x="69" y="176"/>
                    <a:pt x="56" y="180"/>
                    <a:pt x="46" y="188"/>
                  </a:cubicBezTo>
                  <a:cubicBezTo>
                    <a:pt x="36" y="196"/>
                    <a:pt x="31" y="206"/>
                    <a:pt x="31" y="217"/>
                  </a:cubicBezTo>
                  <a:cubicBezTo>
                    <a:pt x="31" y="235"/>
                    <a:pt x="42" y="244"/>
                    <a:pt x="64" y="244"/>
                  </a:cubicBezTo>
                  <a:cubicBezTo>
                    <a:pt x="79" y="244"/>
                    <a:pt x="93" y="237"/>
                    <a:pt x="106" y="222"/>
                  </a:cubicBezTo>
                  <a:lnTo>
                    <a:pt x="106" y="179"/>
                  </a:lnTo>
                  <a:close/>
                  <a:moveTo>
                    <a:pt x="113" y="0"/>
                  </a:moveTo>
                  <a:lnTo>
                    <a:pt x="76" y="54"/>
                  </a:lnTo>
                  <a:lnTo>
                    <a:pt x="53" y="54"/>
                  </a:lnTo>
                  <a:lnTo>
                    <a:pt x="80" y="0"/>
                  </a:lnTo>
                  <a:lnTo>
                    <a:pt x="11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8" name="Freeform 89"/>
            <p:cNvSpPr>
              <a:spLocks/>
            </p:cNvSpPr>
            <p:nvPr/>
          </p:nvSpPr>
          <p:spPr bwMode="auto">
            <a:xfrm>
              <a:off x="5481" y="3196"/>
              <a:ext cx="14" cy="59"/>
            </a:xfrm>
            <a:custGeom>
              <a:avLst/>
              <a:gdLst>
                <a:gd name="T0" fmla="*/ 0 w 61"/>
                <a:gd name="T1" fmla="*/ 199 h 252"/>
                <a:gd name="T2" fmla="*/ 0 w 61"/>
                <a:gd name="T3" fmla="*/ 0 h 252"/>
                <a:gd name="T4" fmla="*/ 31 w 61"/>
                <a:gd name="T5" fmla="*/ 0 h 252"/>
                <a:gd name="T6" fmla="*/ 31 w 61"/>
                <a:gd name="T7" fmla="*/ 193 h 252"/>
                <a:gd name="T8" fmla="*/ 39 w 61"/>
                <a:gd name="T9" fmla="*/ 216 h 252"/>
                <a:gd name="T10" fmla="*/ 61 w 61"/>
                <a:gd name="T11" fmla="*/ 224 h 252"/>
                <a:gd name="T12" fmla="*/ 61 w 61"/>
                <a:gd name="T13" fmla="*/ 252 h 252"/>
                <a:gd name="T14" fmla="*/ 0 w 61"/>
                <a:gd name="T15" fmla="*/ 199 h 2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252">
                  <a:moveTo>
                    <a:pt x="0" y="199"/>
                  </a:moveTo>
                  <a:lnTo>
                    <a:pt x="0" y="0"/>
                  </a:lnTo>
                  <a:lnTo>
                    <a:pt x="31" y="0"/>
                  </a:lnTo>
                  <a:lnTo>
                    <a:pt x="31" y="193"/>
                  </a:lnTo>
                  <a:cubicBezTo>
                    <a:pt x="31" y="203"/>
                    <a:pt x="34" y="210"/>
                    <a:pt x="39" y="216"/>
                  </a:cubicBezTo>
                  <a:cubicBezTo>
                    <a:pt x="45" y="221"/>
                    <a:pt x="52" y="224"/>
                    <a:pt x="61" y="224"/>
                  </a:cubicBezTo>
                  <a:lnTo>
                    <a:pt x="61" y="252"/>
                  </a:lnTo>
                  <a:cubicBezTo>
                    <a:pt x="20" y="252"/>
                    <a:pt x="0" y="234"/>
                    <a:pt x="0" y="19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99" name="Freeform 90"/>
            <p:cNvSpPr>
              <a:spLocks/>
            </p:cNvSpPr>
            <p:nvPr/>
          </p:nvSpPr>
          <p:spPr bwMode="auto">
            <a:xfrm>
              <a:off x="5502" y="3212"/>
              <a:ext cx="32" cy="42"/>
            </a:xfrm>
            <a:custGeom>
              <a:avLst/>
              <a:gdLst>
                <a:gd name="T0" fmla="*/ 108 w 140"/>
                <a:gd name="T1" fmla="*/ 179 h 179"/>
                <a:gd name="T2" fmla="*/ 108 w 140"/>
                <a:gd name="T3" fmla="*/ 77 h 179"/>
                <a:gd name="T4" fmla="*/ 100 w 140"/>
                <a:gd name="T5" fmla="*/ 38 h 179"/>
                <a:gd name="T6" fmla="*/ 72 w 140"/>
                <a:gd name="T7" fmla="*/ 27 h 179"/>
                <a:gd name="T8" fmla="*/ 49 w 140"/>
                <a:gd name="T9" fmla="*/ 33 h 179"/>
                <a:gd name="T10" fmla="*/ 31 w 140"/>
                <a:gd name="T11" fmla="*/ 49 h 179"/>
                <a:gd name="T12" fmla="*/ 31 w 140"/>
                <a:gd name="T13" fmla="*/ 179 h 179"/>
                <a:gd name="T14" fmla="*/ 0 w 140"/>
                <a:gd name="T15" fmla="*/ 179 h 179"/>
                <a:gd name="T16" fmla="*/ 0 w 140"/>
                <a:gd name="T17" fmla="*/ 4 h 179"/>
                <a:gd name="T18" fmla="*/ 22 w 140"/>
                <a:gd name="T19" fmla="*/ 4 h 179"/>
                <a:gd name="T20" fmla="*/ 31 w 140"/>
                <a:gd name="T21" fmla="*/ 26 h 179"/>
                <a:gd name="T22" fmla="*/ 82 w 140"/>
                <a:gd name="T23" fmla="*/ 0 h 179"/>
                <a:gd name="T24" fmla="*/ 140 w 140"/>
                <a:gd name="T25" fmla="*/ 71 h 179"/>
                <a:gd name="T26" fmla="*/ 140 w 140"/>
                <a:gd name="T27" fmla="*/ 179 h 179"/>
                <a:gd name="T28" fmla="*/ 108 w 140"/>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179">
                  <a:moveTo>
                    <a:pt x="108" y="179"/>
                  </a:moveTo>
                  <a:lnTo>
                    <a:pt x="108" y="77"/>
                  </a:lnTo>
                  <a:cubicBezTo>
                    <a:pt x="108" y="58"/>
                    <a:pt x="106" y="45"/>
                    <a:pt x="100" y="38"/>
                  </a:cubicBezTo>
                  <a:cubicBezTo>
                    <a:pt x="94" y="30"/>
                    <a:pt x="85" y="27"/>
                    <a:pt x="72" y="27"/>
                  </a:cubicBezTo>
                  <a:cubicBezTo>
                    <a:pt x="65" y="27"/>
                    <a:pt x="57" y="29"/>
                    <a:pt x="49" y="33"/>
                  </a:cubicBezTo>
                  <a:cubicBezTo>
                    <a:pt x="42" y="37"/>
                    <a:pt x="36" y="43"/>
                    <a:pt x="31" y="49"/>
                  </a:cubicBezTo>
                  <a:lnTo>
                    <a:pt x="31" y="179"/>
                  </a:lnTo>
                  <a:lnTo>
                    <a:pt x="0" y="179"/>
                  </a:lnTo>
                  <a:lnTo>
                    <a:pt x="0" y="4"/>
                  </a:lnTo>
                  <a:lnTo>
                    <a:pt x="22" y="4"/>
                  </a:lnTo>
                  <a:lnTo>
                    <a:pt x="31" y="26"/>
                  </a:lnTo>
                  <a:cubicBezTo>
                    <a:pt x="42" y="9"/>
                    <a:pt x="59" y="0"/>
                    <a:pt x="82" y="0"/>
                  </a:cubicBezTo>
                  <a:cubicBezTo>
                    <a:pt x="120" y="0"/>
                    <a:pt x="140" y="24"/>
                    <a:pt x="140" y="71"/>
                  </a:cubicBezTo>
                  <a:lnTo>
                    <a:pt x="140" y="179"/>
                  </a:lnTo>
                  <a:lnTo>
                    <a:pt x="108"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0" name="Freeform 91"/>
            <p:cNvSpPr>
              <a:spLocks noEditPoints="1"/>
            </p:cNvSpPr>
            <p:nvPr/>
          </p:nvSpPr>
          <p:spPr bwMode="auto">
            <a:xfrm>
              <a:off x="5541" y="3192"/>
              <a:ext cx="17" cy="62"/>
            </a:xfrm>
            <a:custGeom>
              <a:avLst/>
              <a:gdLst>
                <a:gd name="T0" fmla="*/ 25 w 76"/>
                <a:gd name="T1" fmla="*/ 265 h 265"/>
                <a:gd name="T2" fmla="*/ 25 w 76"/>
                <a:gd name="T3" fmla="*/ 116 h 265"/>
                <a:gd name="T4" fmla="*/ 0 w 76"/>
                <a:gd name="T5" fmla="*/ 116 h 265"/>
                <a:gd name="T6" fmla="*/ 0 w 76"/>
                <a:gd name="T7" fmla="*/ 90 h 265"/>
                <a:gd name="T8" fmla="*/ 56 w 76"/>
                <a:gd name="T9" fmla="*/ 90 h 265"/>
                <a:gd name="T10" fmla="*/ 56 w 76"/>
                <a:gd name="T11" fmla="*/ 265 h 265"/>
                <a:gd name="T12" fmla="*/ 25 w 76"/>
                <a:gd name="T13" fmla="*/ 265 h 265"/>
                <a:gd name="T14" fmla="*/ 76 w 76"/>
                <a:gd name="T15" fmla="*/ 0 h 265"/>
                <a:gd name="T16" fmla="*/ 39 w 76"/>
                <a:gd name="T17" fmla="*/ 54 h 265"/>
                <a:gd name="T18" fmla="*/ 16 w 76"/>
                <a:gd name="T19" fmla="*/ 54 h 265"/>
                <a:gd name="T20" fmla="*/ 44 w 76"/>
                <a:gd name="T21" fmla="*/ 0 h 265"/>
                <a:gd name="T22" fmla="*/ 76 w 76"/>
                <a:gd name="T23"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5">
                  <a:moveTo>
                    <a:pt x="25" y="265"/>
                  </a:moveTo>
                  <a:lnTo>
                    <a:pt x="25" y="116"/>
                  </a:lnTo>
                  <a:lnTo>
                    <a:pt x="0" y="116"/>
                  </a:lnTo>
                  <a:lnTo>
                    <a:pt x="0" y="90"/>
                  </a:lnTo>
                  <a:lnTo>
                    <a:pt x="56" y="90"/>
                  </a:lnTo>
                  <a:lnTo>
                    <a:pt x="56" y="265"/>
                  </a:lnTo>
                  <a:lnTo>
                    <a:pt x="25" y="265"/>
                  </a:lnTo>
                  <a:close/>
                  <a:moveTo>
                    <a:pt x="76" y="0"/>
                  </a:moveTo>
                  <a:lnTo>
                    <a:pt x="39" y="54"/>
                  </a:lnTo>
                  <a:lnTo>
                    <a:pt x="16" y="54"/>
                  </a:lnTo>
                  <a:lnTo>
                    <a:pt x="44"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1" name="Freeform 92"/>
            <p:cNvSpPr>
              <a:spLocks noEditPoints="1"/>
            </p:cNvSpPr>
            <p:nvPr/>
          </p:nvSpPr>
          <p:spPr bwMode="auto">
            <a:xfrm>
              <a:off x="5585" y="3212"/>
              <a:ext cx="35" cy="43"/>
            </a:xfrm>
            <a:custGeom>
              <a:avLst/>
              <a:gdLst>
                <a:gd name="T0" fmla="*/ 109 w 151"/>
                <a:gd name="T1" fmla="*/ 159 h 183"/>
                <a:gd name="T2" fmla="*/ 51 w 151"/>
                <a:gd name="T3" fmla="*/ 183 h 183"/>
                <a:gd name="T4" fmla="*/ 15 w 151"/>
                <a:gd name="T5" fmla="*/ 168 h 183"/>
                <a:gd name="T6" fmla="*/ 0 w 151"/>
                <a:gd name="T7" fmla="*/ 130 h 183"/>
                <a:gd name="T8" fmla="*/ 24 w 151"/>
                <a:gd name="T9" fmla="*/ 85 h 183"/>
                <a:gd name="T10" fmla="*/ 83 w 151"/>
                <a:gd name="T11" fmla="*/ 67 h 183"/>
                <a:gd name="T12" fmla="*/ 106 w 151"/>
                <a:gd name="T13" fmla="*/ 71 h 183"/>
                <a:gd name="T14" fmla="*/ 68 w 151"/>
                <a:gd name="T15" fmla="*/ 28 h 183"/>
                <a:gd name="T16" fmla="*/ 23 w 151"/>
                <a:gd name="T17" fmla="*/ 44 h 183"/>
                <a:gd name="T18" fmla="*/ 9 w 151"/>
                <a:gd name="T19" fmla="*/ 18 h 183"/>
                <a:gd name="T20" fmla="*/ 34 w 151"/>
                <a:gd name="T21" fmla="*/ 5 h 183"/>
                <a:gd name="T22" fmla="*/ 64 w 151"/>
                <a:gd name="T23" fmla="*/ 0 h 183"/>
                <a:gd name="T24" fmla="*/ 120 w 151"/>
                <a:gd name="T25" fmla="*/ 18 h 183"/>
                <a:gd name="T26" fmla="*/ 137 w 151"/>
                <a:gd name="T27" fmla="*/ 73 h 183"/>
                <a:gd name="T28" fmla="*/ 137 w 151"/>
                <a:gd name="T29" fmla="*/ 136 h 183"/>
                <a:gd name="T30" fmla="*/ 151 w 151"/>
                <a:gd name="T31" fmla="*/ 167 h 183"/>
                <a:gd name="T32" fmla="*/ 151 w 151"/>
                <a:gd name="T33" fmla="*/ 183 h 183"/>
                <a:gd name="T34" fmla="*/ 122 w 151"/>
                <a:gd name="T35" fmla="*/ 177 h 183"/>
                <a:gd name="T36" fmla="*/ 109 w 151"/>
                <a:gd name="T37" fmla="*/ 159 h 183"/>
                <a:gd name="T38" fmla="*/ 106 w 151"/>
                <a:gd name="T39" fmla="*/ 93 h 183"/>
                <a:gd name="T40" fmla="*/ 85 w 151"/>
                <a:gd name="T41" fmla="*/ 90 h 183"/>
                <a:gd name="T42" fmla="*/ 46 w 151"/>
                <a:gd name="T43" fmla="*/ 102 h 183"/>
                <a:gd name="T44" fmla="*/ 31 w 151"/>
                <a:gd name="T45" fmla="*/ 131 h 183"/>
                <a:gd name="T46" fmla="*/ 64 w 151"/>
                <a:gd name="T47" fmla="*/ 158 h 183"/>
                <a:gd name="T48" fmla="*/ 106 w 151"/>
                <a:gd name="T49" fmla="*/ 136 h 183"/>
                <a:gd name="T50" fmla="*/ 106 w 151"/>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1" h="183">
                  <a:moveTo>
                    <a:pt x="109" y="159"/>
                  </a:moveTo>
                  <a:cubicBezTo>
                    <a:pt x="96" y="175"/>
                    <a:pt x="77" y="183"/>
                    <a:pt x="51" y="183"/>
                  </a:cubicBezTo>
                  <a:cubicBezTo>
                    <a:pt x="38" y="183"/>
                    <a:pt x="26" y="178"/>
                    <a:pt x="15" y="168"/>
                  </a:cubicBezTo>
                  <a:cubicBezTo>
                    <a:pt x="5" y="158"/>
                    <a:pt x="0" y="145"/>
                    <a:pt x="0" y="130"/>
                  </a:cubicBezTo>
                  <a:cubicBezTo>
                    <a:pt x="0" y="113"/>
                    <a:pt x="8" y="97"/>
                    <a:pt x="24" y="85"/>
                  </a:cubicBezTo>
                  <a:cubicBezTo>
                    <a:pt x="39" y="73"/>
                    <a:pt x="59" y="67"/>
                    <a:pt x="83" y="67"/>
                  </a:cubicBezTo>
                  <a:cubicBezTo>
                    <a:pt x="90" y="67"/>
                    <a:pt x="97" y="68"/>
                    <a:pt x="106" y="71"/>
                  </a:cubicBezTo>
                  <a:cubicBezTo>
                    <a:pt x="106" y="42"/>
                    <a:pt x="93" y="28"/>
                    <a:pt x="68" y="28"/>
                  </a:cubicBezTo>
                  <a:cubicBezTo>
                    <a:pt x="48" y="28"/>
                    <a:pt x="33" y="33"/>
                    <a:pt x="23" y="44"/>
                  </a:cubicBezTo>
                  <a:lnTo>
                    <a:pt x="9" y="18"/>
                  </a:lnTo>
                  <a:cubicBezTo>
                    <a:pt x="15" y="13"/>
                    <a:pt x="24" y="9"/>
                    <a:pt x="34" y="5"/>
                  </a:cubicBezTo>
                  <a:cubicBezTo>
                    <a:pt x="44" y="2"/>
                    <a:pt x="54" y="0"/>
                    <a:pt x="64" y="0"/>
                  </a:cubicBezTo>
                  <a:cubicBezTo>
                    <a:pt x="89" y="0"/>
                    <a:pt x="108" y="6"/>
                    <a:pt x="120" y="18"/>
                  </a:cubicBezTo>
                  <a:cubicBezTo>
                    <a:pt x="131" y="29"/>
                    <a:pt x="137" y="48"/>
                    <a:pt x="137" y="73"/>
                  </a:cubicBezTo>
                  <a:lnTo>
                    <a:pt x="137" y="136"/>
                  </a:lnTo>
                  <a:cubicBezTo>
                    <a:pt x="137" y="152"/>
                    <a:pt x="141" y="162"/>
                    <a:pt x="151" y="167"/>
                  </a:cubicBezTo>
                  <a:lnTo>
                    <a:pt x="151" y="183"/>
                  </a:lnTo>
                  <a:cubicBezTo>
                    <a:pt x="138" y="183"/>
                    <a:pt x="128" y="181"/>
                    <a:pt x="122" y="177"/>
                  </a:cubicBezTo>
                  <a:cubicBezTo>
                    <a:pt x="116" y="174"/>
                    <a:pt x="111" y="168"/>
                    <a:pt x="109" y="159"/>
                  </a:cubicBezTo>
                  <a:close/>
                  <a:moveTo>
                    <a:pt x="106" y="93"/>
                  </a:moveTo>
                  <a:cubicBezTo>
                    <a:pt x="96" y="91"/>
                    <a:pt x="89" y="90"/>
                    <a:pt x="85" y="90"/>
                  </a:cubicBezTo>
                  <a:cubicBezTo>
                    <a:pt x="69" y="90"/>
                    <a:pt x="56" y="94"/>
                    <a:pt x="46" y="102"/>
                  </a:cubicBezTo>
                  <a:cubicBezTo>
                    <a:pt x="36" y="110"/>
                    <a:pt x="31" y="120"/>
                    <a:pt x="31" y="131"/>
                  </a:cubicBezTo>
                  <a:cubicBezTo>
                    <a:pt x="31" y="149"/>
                    <a:pt x="42" y="158"/>
                    <a:pt x="64" y="158"/>
                  </a:cubicBezTo>
                  <a:cubicBezTo>
                    <a:pt x="80" y="158"/>
                    <a:pt x="94" y="151"/>
                    <a:pt x="106" y="136"/>
                  </a:cubicBezTo>
                  <a:lnTo>
                    <a:pt x="106"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2" name="Freeform 93"/>
            <p:cNvSpPr>
              <a:spLocks noEditPoints="1"/>
            </p:cNvSpPr>
            <p:nvPr/>
          </p:nvSpPr>
          <p:spPr bwMode="auto">
            <a:xfrm>
              <a:off x="5648" y="3198"/>
              <a:ext cx="13" cy="56"/>
            </a:xfrm>
            <a:custGeom>
              <a:avLst/>
              <a:gdLst>
                <a:gd name="T0" fmla="*/ 41 w 60"/>
                <a:gd name="T1" fmla="*/ 0 h 242"/>
                <a:gd name="T2" fmla="*/ 55 w 60"/>
                <a:gd name="T3" fmla="*/ 6 h 242"/>
                <a:gd name="T4" fmla="*/ 60 w 60"/>
                <a:gd name="T5" fmla="*/ 19 h 242"/>
                <a:gd name="T6" fmla="*/ 55 w 60"/>
                <a:gd name="T7" fmla="*/ 33 h 242"/>
                <a:gd name="T8" fmla="*/ 41 w 60"/>
                <a:gd name="T9" fmla="*/ 39 h 242"/>
                <a:gd name="T10" fmla="*/ 27 w 60"/>
                <a:gd name="T11" fmla="*/ 33 h 242"/>
                <a:gd name="T12" fmla="*/ 22 w 60"/>
                <a:gd name="T13" fmla="*/ 19 h 242"/>
                <a:gd name="T14" fmla="*/ 27 w 60"/>
                <a:gd name="T15" fmla="*/ 6 h 242"/>
                <a:gd name="T16" fmla="*/ 41 w 60"/>
                <a:gd name="T17" fmla="*/ 0 h 242"/>
                <a:gd name="T18" fmla="*/ 24 w 60"/>
                <a:gd name="T19" fmla="*/ 242 h 242"/>
                <a:gd name="T20" fmla="*/ 24 w 60"/>
                <a:gd name="T21" fmla="*/ 93 h 242"/>
                <a:gd name="T22" fmla="*/ 0 w 60"/>
                <a:gd name="T23" fmla="*/ 93 h 242"/>
                <a:gd name="T24" fmla="*/ 0 w 60"/>
                <a:gd name="T25" fmla="*/ 67 h 242"/>
                <a:gd name="T26" fmla="*/ 55 w 60"/>
                <a:gd name="T27" fmla="*/ 67 h 242"/>
                <a:gd name="T28" fmla="*/ 55 w 60"/>
                <a:gd name="T29" fmla="*/ 242 h 242"/>
                <a:gd name="T30" fmla="*/ 24 w 60"/>
                <a:gd name="T31"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 h="242">
                  <a:moveTo>
                    <a:pt x="41" y="0"/>
                  </a:moveTo>
                  <a:cubicBezTo>
                    <a:pt x="46" y="0"/>
                    <a:pt x="51" y="2"/>
                    <a:pt x="55" y="6"/>
                  </a:cubicBezTo>
                  <a:cubicBezTo>
                    <a:pt x="59" y="10"/>
                    <a:pt x="60" y="14"/>
                    <a:pt x="60" y="19"/>
                  </a:cubicBezTo>
                  <a:cubicBezTo>
                    <a:pt x="60" y="25"/>
                    <a:pt x="59" y="29"/>
                    <a:pt x="55" y="33"/>
                  </a:cubicBezTo>
                  <a:cubicBezTo>
                    <a:pt x="51" y="37"/>
                    <a:pt x="46" y="39"/>
                    <a:pt x="41" y="39"/>
                  </a:cubicBezTo>
                  <a:cubicBezTo>
                    <a:pt x="36" y="39"/>
                    <a:pt x="31" y="37"/>
                    <a:pt x="27" y="33"/>
                  </a:cubicBezTo>
                  <a:cubicBezTo>
                    <a:pt x="24" y="29"/>
                    <a:pt x="22" y="25"/>
                    <a:pt x="22" y="19"/>
                  </a:cubicBezTo>
                  <a:cubicBezTo>
                    <a:pt x="22" y="14"/>
                    <a:pt x="24" y="9"/>
                    <a:pt x="27" y="6"/>
                  </a:cubicBezTo>
                  <a:cubicBezTo>
                    <a:pt x="31" y="2"/>
                    <a:pt x="36" y="0"/>
                    <a:pt x="41" y="0"/>
                  </a:cubicBezTo>
                  <a:close/>
                  <a:moveTo>
                    <a:pt x="24" y="242"/>
                  </a:moveTo>
                  <a:lnTo>
                    <a:pt x="24" y="93"/>
                  </a:lnTo>
                  <a:lnTo>
                    <a:pt x="0" y="93"/>
                  </a:lnTo>
                  <a:lnTo>
                    <a:pt x="0" y="67"/>
                  </a:lnTo>
                  <a:lnTo>
                    <a:pt x="55" y="67"/>
                  </a:lnTo>
                  <a:lnTo>
                    <a:pt x="55" y="242"/>
                  </a:lnTo>
                  <a:lnTo>
                    <a:pt x="24" y="2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3" name="Freeform 94"/>
            <p:cNvSpPr>
              <a:spLocks/>
            </p:cNvSpPr>
            <p:nvPr/>
          </p:nvSpPr>
          <p:spPr bwMode="auto">
            <a:xfrm>
              <a:off x="5670" y="3212"/>
              <a:ext cx="32" cy="42"/>
            </a:xfrm>
            <a:custGeom>
              <a:avLst/>
              <a:gdLst>
                <a:gd name="T0" fmla="*/ 109 w 140"/>
                <a:gd name="T1" fmla="*/ 179 h 179"/>
                <a:gd name="T2" fmla="*/ 109 w 140"/>
                <a:gd name="T3" fmla="*/ 77 h 179"/>
                <a:gd name="T4" fmla="*/ 100 w 140"/>
                <a:gd name="T5" fmla="*/ 38 h 179"/>
                <a:gd name="T6" fmla="*/ 72 w 140"/>
                <a:gd name="T7" fmla="*/ 27 h 179"/>
                <a:gd name="T8" fmla="*/ 49 w 140"/>
                <a:gd name="T9" fmla="*/ 33 h 179"/>
                <a:gd name="T10" fmla="*/ 31 w 140"/>
                <a:gd name="T11" fmla="*/ 49 h 179"/>
                <a:gd name="T12" fmla="*/ 31 w 140"/>
                <a:gd name="T13" fmla="*/ 179 h 179"/>
                <a:gd name="T14" fmla="*/ 0 w 140"/>
                <a:gd name="T15" fmla="*/ 179 h 179"/>
                <a:gd name="T16" fmla="*/ 0 w 140"/>
                <a:gd name="T17" fmla="*/ 4 h 179"/>
                <a:gd name="T18" fmla="*/ 22 w 140"/>
                <a:gd name="T19" fmla="*/ 4 h 179"/>
                <a:gd name="T20" fmla="*/ 31 w 140"/>
                <a:gd name="T21" fmla="*/ 26 h 179"/>
                <a:gd name="T22" fmla="*/ 82 w 140"/>
                <a:gd name="T23" fmla="*/ 0 h 179"/>
                <a:gd name="T24" fmla="*/ 140 w 140"/>
                <a:gd name="T25" fmla="*/ 71 h 179"/>
                <a:gd name="T26" fmla="*/ 140 w 140"/>
                <a:gd name="T27" fmla="*/ 179 h 179"/>
                <a:gd name="T28" fmla="*/ 109 w 140"/>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0" h="179">
                  <a:moveTo>
                    <a:pt x="109" y="179"/>
                  </a:moveTo>
                  <a:lnTo>
                    <a:pt x="109" y="77"/>
                  </a:lnTo>
                  <a:cubicBezTo>
                    <a:pt x="109" y="58"/>
                    <a:pt x="106" y="45"/>
                    <a:pt x="100" y="38"/>
                  </a:cubicBezTo>
                  <a:cubicBezTo>
                    <a:pt x="94" y="30"/>
                    <a:pt x="85" y="27"/>
                    <a:pt x="72" y="27"/>
                  </a:cubicBezTo>
                  <a:cubicBezTo>
                    <a:pt x="65" y="27"/>
                    <a:pt x="57" y="29"/>
                    <a:pt x="49" y="33"/>
                  </a:cubicBezTo>
                  <a:cubicBezTo>
                    <a:pt x="42" y="37"/>
                    <a:pt x="36" y="43"/>
                    <a:pt x="31" y="49"/>
                  </a:cubicBezTo>
                  <a:lnTo>
                    <a:pt x="31" y="179"/>
                  </a:lnTo>
                  <a:lnTo>
                    <a:pt x="0" y="179"/>
                  </a:lnTo>
                  <a:lnTo>
                    <a:pt x="0" y="4"/>
                  </a:lnTo>
                  <a:lnTo>
                    <a:pt x="22" y="4"/>
                  </a:lnTo>
                  <a:lnTo>
                    <a:pt x="31" y="26"/>
                  </a:lnTo>
                  <a:cubicBezTo>
                    <a:pt x="42" y="9"/>
                    <a:pt x="59" y="0"/>
                    <a:pt x="82" y="0"/>
                  </a:cubicBezTo>
                  <a:cubicBezTo>
                    <a:pt x="120" y="0"/>
                    <a:pt x="140" y="24"/>
                    <a:pt x="140" y="71"/>
                  </a:cubicBezTo>
                  <a:lnTo>
                    <a:pt x="140" y="179"/>
                  </a:lnTo>
                  <a:lnTo>
                    <a:pt x="109"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4" name="Freeform 95"/>
            <p:cNvSpPr>
              <a:spLocks/>
            </p:cNvSpPr>
            <p:nvPr/>
          </p:nvSpPr>
          <p:spPr bwMode="auto">
            <a:xfrm>
              <a:off x="5706" y="3213"/>
              <a:ext cx="37" cy="42"/>
            </a:xfrm>
            <a:custGeom>
              <a:avLst/>
              <a:gdLst>
                <a:gd name="T0" fmla="*/ 84 w 161"/>
                <a:gd name="T1" fmla="*/ 180 h 180"/>
                <a:gd name="T2" fmla="*/ 76 w 161"/>
                <a:gd name="T3" fmla="*/ 180 h 180"/>
                <a:gd name="T4" fmla="*/ 0 w 161"/>
                <a:gd name="T5" fmla="*/ 0 h 180"/>
                <a:gd name="T6" fmla="*/ 35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6" y="180"/>
                  </a:lnTo>
                  <a:lnTo>
                    <a:pt x="0" y="0"/>
                  </a:lnTo>
                  <a:lnTo>
                    <a:pt x="35"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5" name="Freeform 96"/>
            <p:cNvSpPr>
              <a:spLocks noEditPoints="1"/>
            </p:cNvSpPr>
            <p:nvPr/>
          </p:nvSpPr>
          <p:spPr bwMode="auto">
            <a:xfrm>
              <a:off x="5745" y="3212"/>
              <a:ext cx="37" cy="43"/>
            </a:xfrm>
            <a:custGeom>
              <a:avLst/>
              <a:gdLst>
                <a:gd name="T0" fmla="*/ 160 w 162"/>
                <a:gd name="T1" fmla="*/ 95 h 183"/>
                <a:gd name="T2" fmla="*/ 33 w 162"/>
                <a:gd name="T3" fmla="*/ 95 h 183"/>
                <a:gd name="T4" fmla="*/ 50 w 162"/>
                <a:gd name="T5" fmla="*/ 142 h 183"/>
                <a:gd name="T6" fmla="*/ 88 w 162"/>
                <a:gd name="T7" fmla="*/ 156 h 183"/>
                <a:gd name="T8" fmla="*/ 133 w 162"/>
                <a:gd name="T9" fmla="*/ 141 h 183"/>
                <a:gd name="T10" fmla="*/ 146 w 162"/>
                <a:gd name="T11" fmla="*/ 163 h 183"/>
                <a:gd name="T12" fmla="*/ 124 w 162"/>
                <a:gd name="T13" fmla="*/ 176 h 183"/>
                <a:gd name="T14" fmla="*/ 82 w 162"/>
                <a:gd name="T15" fmla="*/ 183 h 183"/>
                <a:gd name="T16" fmla="*/ 26 w 162"/>
                <a:gd name="T17" fmla="*/ 160 h 183"/>
                <a:gd name="T18" fmla="*/ 0 w 162"/>
                <a:gd name="T19" fmla="*/ 94 h 183"/>
                <a:gd name="T20" fmla="*/ 27 w 162"/>
                <a:gd name="T21" fmla="*/ 24 h 183"/>
                <a:gd name="T22" fmla="*/ 83 w 162"/>
                <a:gd name="T23" fmla="*/ 0 h 183"/>
                <a:gd name="T24" fmla="*/ 142 w 162"/>
                <a:gd name="T25" fmla="*/ 22 h 183"/>
                <a:gd name="T26" fmla="*/ 162 w 162"/>
                <a:gd name="T27" fmla="*/ 75 h 183"/>
                <a:gd name="T28" fmla="*/ 160 w 162"/>
                <a:gd name="T29" fmla="*/ 95 h 183"/>
                <a:gd name="T30" fmla="*/ 84 w 162"/>
                <a:gd name="T31" fmla="*/ 27 h 183"/>
                <a:gd name="T32" fmla="*/ 49 w 162"/>
                <a:gd name="T33" fmla="*/ 40 h 183"/>
                <a:gd name="T34" fmla="*/ 34 w 162"/>
                <a:gd name="T35" fmla="*/ 72 h 183"/>
                <a:gd name="T36" fmla="*/ 131 w 162"/>
                <a:gd name="T37" fmla="*/ 72 h 183"/>
                <a:gd name="T38" fmla="*/ 120 w 162"/>
                <a:gd name="T39" fmla="*/ 40 h 183"/>
                <a:gd name="T40" fmla="*/ 84 w 162"/>
                <a:gd name="T41" fmla="*/ 27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2" h="183">
                  <a:moveTo>
                    <a:pt x="160" y="95"/>
                  </a:moveTo>
                  <a:lnTo>
                    <a:pt x="33" y="95"/>
                  </a:lnTo>
                  <a:cubicBezTo>
                    <a:pt x="33" y="115"/>
                    <a:pt x="39" y="131"/>
                    <a:pt x="50" y="142"/>
                  </a:cubicBezTo>
                  <a:cubicBezTo>
                    <a:pt x="60" y="152"/>
                    <a:pt x="73" y="156"/>
                    <a:pt x="88" y="156"/>
                  </a:cubicBezTo>
                  <a:cubicBezTo>
                    <a:pt x="106" y="156"/>
                    <a:pt x="121" y="151"/>
                    <a:pt x="133" y="141"/>
                  </a:cubicBezTo>
                  <a:lnTo>
                    <a:pt x="146" y="163"/>
                  </a:lnTo>
                  <a:cubicBezTo>
                    <a:pt x="141" y="168"/>
                    <a:pt x="134" y="172"/>
                    <a:pt x="124" y="176"/>
                  </a:cubicBezTo>
                  <a:cubicBezTo>
                    <a:pt x="112" y="180"/>
                    <a:pt x="98" y="183"/>
                    <a:pt x="82" y="183"/>
                  </a:cubicBezTo>
                  <a:cubicBezTo>
                    <a:pt x="60" y="183"/>
                    <a:pt x="42" y="175"/>
                    <a:pt x="26" y="160"/>
                  </a:cubicBezTo>
                  <a:cubicBezTo>
                    <a:pt x="9" y="144"/>
                    <a:pt x="0" y="121"/>
                    <a:pt x="0" y="94"/>
                  </a:cubicBezTo>
                  <a:cubicBezTo>
                    <a:pt x="0" y="65"/>
                    <a:pt x="9" y="41"/>
                    <a:pt x="27" y="24"/>
                  </a:cubicBezTo>
                  <a:cubicBezTo>
                    <a:pt x="42" y="8"/>
                    <a:pt x="61" y="0"/>
                    <a:pt x="83" y="0"/>
                  </a:cubicBezTo>
                  <a:cubicBezTo>
                    <a:pt x="108" y="0"/>
                    <a:pt x="127" y="7"/>
                    <a:pt x="142" y="22"/>
                  </a:cubicBezTo>
                  <a:cubicBezTo>
                    <a:pt x="155" y="35"/>
                    <a:pt x="162" y="53"/>
                    <a:pt x="162" y="75"/>
                  </a:cubicBezTo>
                  <a:cubicBezTo>
                    <a:pt x="162" y="82"/>
                    <a:pt x="162" y="89"/>
                    <a:pt x="160" y="95"/>
                  </a:cubicBezTo>
                  <a:close/>
                  <a:moveTo>
                    <a:pt x="84" y="27"/>
                  </a:moveTo>
                  <a:cubicBezTo>
                    <a:pt x="70" y="27"/>
                    <a:pt x="59" y="31"/>
                    <a:pt x="49" y="40"/>
                  </a:cubicBezTo>
                  <a:cubicBezTo>
                    <a:pt x="40" y="49"/>
                    <a:pt x="35" y="59"/>
                    <a:pt x="34" y="72"/>
                  </a:cubicBezTo>
                  <a:lnTo>
                    <a:pt x="131" y="72"/>
                  </a:lnTo>
                  <a:cubicBezTo>
                    <a:pt x="131" y="59"/>
                    <a:pt x="127" y="49"/>
                    <a:pt x="120" y="40"/>
                  </a:cubicBezTo>
                  <a:cubicBezTo>
                    <a:pt x="111" y="31"/>
                    <a:pt x="99" y="27"/>
                    <a:pt x="84" y="2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6" name="Freeform 97"/>
            <p:cNvSpPr>
              <a:spLocks/>
            </p:cNvSpPr>
            <p:nvPr/>
          </p:nvSpPr>
          <p:spPr bwMode="auto">
            <a:xfrm>
              <a:off x="5786" y="3212"/>
              <a:ext cx="26" cy="43"/>
            </a:xfrm>
            <a:custGeom>
              <a:avLst/>
              <a:gdLst>
                <a:gd name="T0" fmla="*/ 0 w 115"/>
                <a:gd name="T1" fmla="*/ 169 h 183"/>
                <a:gd name="T2" fmla="*/ 11 w 115"/>
                <a:gd name="T3" fmla="*/ 139 h 183"/>
                <a:gd name="T4" fmla="*/ 53 w 115"/>
                <a:gd name="T5" fmla="*/ 156 h 183"/>
                <a:gd name="T6" fmla="*/ 82 w 115"/>
                <a:gd name="T7" fmla="*/ 132 h 183"/>
                <a:gd name="T8" fmla="*/ 54 w 115"/>
                <a:gd name="T9" fmla="*/ 102 h 183"/>
                <a:gd name="T10" fmla="*/ 25 w 115"/>
                <a:gd name="T11" fmla="*/ 87 h 183"/>
                <a:gd name="T12" fmla="*/ 12 w 115"/>
                <a:gd name="T13" fmla="*/ 76 h 183"/>
                <a:gd name="T14" fmla="*/ 4 w 115"/>
                <a:gd name="T15" fmla="*/ 62 h 183"/>
                <a:gd name="T16" fmla="*/ 1 w 115"/>
                <a:gd name="T17" fmla="*/ 46 h 183"/>
                <a:gd name="T18" fmla="*/ 17 w 115"/>
                <a:gd name="T19" fmla="*/ 12 h 183"/>
                <a:gd name="T20" fmla="*/ 58 w 115"/>
                <a:gd name="T21" fmla="*/ 0 h 183"/>
                <a:gd name="T22" fmla="*/ 107 w 115"/>
                <a:gd name="T23" fmla="*/ 12 h 183"/>
                <a:gd name="T24" fmla="*/ 98 w 115"/>
                <a:gd name="T25" fmla="*/ 41 h 183"/>
                <a:gd name="T26" fmla="*/ 61 w 115"/>
                <a:gd name="T27" fmla="*/ 27 h 183"/>
                <a:gd name="T28" fmla="*/ 42 w 115"/>
                <a:gd name="T29" fmla="*/ 32 h 183"/>
                <a:gd name="T30" fmla="*/ 34 w 115"/>
                <a:gd name="T31" fmla="*/ 45 h 183"/>
                <a:gd name="T32" fmla="*/ 53 w 115"/>
                <a:gd name="T33" fmla="*/ 71 h 183"/>
                <a:gd name="T34" fmla="*/ 76 w 115"/>
                <a:gd name="T35" fmla="*/ 81 h 183"/>
                <a:gd name="T36" fmla="*/ 106 w 115"/>
                <a:gd name="T37" fmla="*/ 102 h 183"/>
                <a:gd name="T38" fmla="*/ 115 w 115"/>
                <a:gd name="T39" fmla="*/ 132 h 183"/>
                <a:gd name="T40" fmla="*/ 98 w 115"/>
                <a:gd name="T41" fmla="*/ 169 h 183"/>
                <a:gd name="T42" fmla="*/ 52 w 115"/>
                <a:gd name="T43" fmla="*/ 183 h 183"/>
                <a:gd name="T44" fmla="*/ 0 w 115"/>
                <a:gd name="T45" fmla="*/ 169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15" h="183">
                  <a:moveTo>
                    <a:pt x="0" y="169"/>
                  </a:moveTo>
                  <a:lnTo>
                    <a:pt x="11" y="139"/>
                  </a:lnTo>
                  <a:cubicBezTo>
                    <a:pt x="29" y="151"/>
                    <a:pt x="43" y="156"/>
                    <a:pt x="53" y="156"/>
                  </a:cubicBezTo>
                  <a:cubicBezTo>
                    <a:pt x="73" y="156"/>
                    <a:pt x="82" y="148"/>
                    <a:pt x="82" y="132"/>
                  </a:cubicBezTo>
                  <a:cubicBezTo>
                    <a:pt x="82" y="121"/>
                    <a:pt x="73" y="111"/>
                    <a:pt x="54" y="102"/>
                  </a:cubicBezTo>
                  <a:cubicBezTo>
                    <a:pt x="40" y="96"/>
                    <a:pt x="30" y="91"/>
                    <a:pt x="25" y="87"/>
                  </a:cubicBezTo>
                  <a:cubicBezTo>
                    <a:pt x="20" y="84"/>
                    <a:pt x="16" y="80"/>
                    <a:pt x="12" y="76"/>
                  </a:cubicBezTo>
                  <a:cubicBezTo>
                    <a:pt x="9" y="71"/>
                    <a:pt x="6" y="67"/>
                    <a:pt x="4" y="62"/>
                  </a:cubicBezTo>
                  <a:cubicBezTo>
                    <a:pt x="2" y="57"/>
                    <a:pt x="1" y="52"/>
                    <a:pt x="1" y="46"/>
                  </a:cubicBezTo>
                  <a:cubicBezTo>
                    <a:pt x="1" y="32"/>
                    <a:pt x="7" y="21"/>
                    <a:pt x="17" y="12"/>
                  </a:cubicBezTo>
                  <a:cubicBezTo>
                    <a:pt x="28" y="4"/>
                    <a:pt x="41" y="0"/>
                    <a:pt x="58" y="0"/>
                  </a:cubicBezTo>
                  <a:cubicBezTo>
                    <a:pt x="71" y="0"/>
                    <a:pt x="87" y="4"/>
                    <a:pt x="107" y="12"/>
                  </a:cubicBezTo>
                  <a:lnTo>
                    <a:pt x="98" y="41"/>
                  </a:lnTo>
                  <a:cubicBezTo>
                    <a:pt x="86" y="31"/>
                    <a:pt x="73" y="27"/>
                    <a:pt x="61" y="27"/>
                  </a:cubicBezTo>
                  <a:cubicBezTo>
                    <a:pt x="53" y="27"/>
                    <a:pt x="47" y="28"/>
                    <a:pt x="42" y="32"/>
                  </a:cubicBezTo>
                  <a:cubicBezTo>
                    <a:pt x="37" y="35"/>
                    <a:pt x="34" y="40"/>
                    <a:pt x="34" y="45"/>
                  </a:cubicBezTo>
                  <a:cubicBezTo>
                    <a:pt x="34" y="56"/>
                    <a:pt x="41" y="65"/>
                    <a:pt x="53" y="71"/>
                  </a:cubicBezTo>
                  <a:lnTo>
                    <a:pt x="76" y="81"/>
                  </a:lnTo>
                  <a:cubicBezTo>
                    <a:pt x="89" y="87"/>
                    <a:pt x="99" y="94"/>
                    <a:pt x="106" y="102"/>
                  </a:cubicBezTo>
                  <a:cubicBezTo>
                    <a:pt x="112" y="110"/>
                    <a:pt x="115" y="120"/>
                    <a:pt x="115" y="132"/>
                  </a:cubicBezTo>
                  <a:cubicBezTo>
                    <a:pt x="115" y="148"/>
                    <a:pt x="110" y="160"/>
                    <a:pt x="98" y="169"/>
                  </a:cubicBezTo>
                  <a:cubicBezTo>
                    <a:pt x="87" y="178"/>
                    <a:pt x="72" y="183"/>
                    <a:pt x="52" y="183"/>
                  </a:cubicBezTo>
                  <a:cubicBezTo>
                    <a:pt x="34" y="183"/>
                    <a:pt x="17" y="178"/>
                    <a:pt x="0" y="16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7" name="Freeform 98"/>
            <p:cNvSpPr>
              <a:spLocks/>
            </p:cNvSpPr>
            <p:nvPr/>
          </p:nvSpPr>
          <p:spPr bwMode="auto">
            <a:xfrm>
              <a:off x="5816" y="3202"/>
              <a:ext cx="26" cy="53"/>
            </a:xfrm>
            <a:custGeom>
              <a:avLst/>
              <a:gdLst>
                <a:gd name="T0" fmla="*/ 21 w 113"/>
                <a:gd name="T1" fmla="*/ 73 h 228"/>
                <a:gd name="T2" fmla="*/ 0 w 113"/>
                <a:gd name="T3" fmla="*/ 73 h 228"/>
                <a:gd name="T4" fmla="*/ 0 w 113"/>
                <a:gd name="T5" fmla="*/ 49 h 228"/>
                <a:gd name="T6" fmla="*/ 21 w 113"/>
                <a:gd name="T7" fmla="*/ 49 h 228"/>
                <a:gd name="T8" fmla="*/ 21 w 113"/>
                <a:gd name="T9" fmla="*/ 12 h 228"/>
                <a:gd name="T10" fmla="*/ 52 w 113"/>
                <a:gd name="T11" fmla="*/ 0 h 228"/>
                <a:gd name="T12" fmla="*/ 52 w 113"/>
                <a:gd name="T13" fmla="*/ 49 h 228"/>
                <a:gd name="T14" fmla="*/ 100 w 113"/>
                <a:gd name="T15" fmla="*/ 49 h 228"/>
                <a:gd name="T16" fmla="*/ 100 w 113"/>
                <a:gd name="T17" fmla="*/ 73 h 228"/>
                <a:gd name="T18" fmla="*/ 52 w 113"/>
                <a:gd name="T19" fmla="*/ 73 h 228"/>
                <a:gd name="T20" fmla="*/ 52 w 113"/>
                <a:gd name="T21" fmla="*/ 161 h 228"/>
                <a:gd name="T22" fmla="*/ 59 w 113"/>
                <a:gd name="T23" fmla="*/ 192 h 228"/>
                <a:gd name="T24" fmla="*/ 83 w 113"/>
                <a:gd name="T25" fmla="*/ 201 h 228"/>
                <a:gd name="T26" fmla="*/ 108 w 113"/>
                <a:gd name="T27" fmla="*/ 195 h 228"/>
                <a:gd name="T28" fmla="*/ 113 w 113"/>
                <a:gd name="T29" fmla="*/ 223 h 228"/>
                <a:gd name="T30" fmla="*/ 70 w 113"/>
                <a:gd name="T31" fmla="*/ 228 h 228"/>
                <a:gd name="T32" fmla="*/ 35 w 113"/>
                <a:gd name="T33" fmla="*/ 212 h 228"/>
                <a:gd name="T34" fmla="*/ 21 w 113"/>
                <a:gd name="T35" fmla="*/ 173 h 228"/>
                <a:gd name="T36" fmla="*/ 21 w 113"/>
                <a:gd name="T37" fmla="*/ 73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3" h="228">
                  <a:moveTo>
                    <a:pt x="21" y="73"/>
                  </a:moveTo>
                  <a:lnTo>
                    <a:pt x="0" y="73"/>
                  </a:lnTo>
                  <a:lnTo>
                    <a:pt x="0" y="49"/>
                  </a:lnTo>
                  <a:lnTo>
                    <a:pt x="21" y="49"/>
                  </a:lnTo>
                  <a:lnTo>
                    <a:pt x="21" y="12"/>
                  </a:lnTo>
                  <a:lnTo>
                    <a:pt x="52" y="0"/>
                  </a:lnTo>
                  <a:lnTo>
                    <a:pt x="52" y="49"/>
                  </a:lnTo>
                  <a:lnTo>
                    <a:pt x="100" y="49"/>
                  </a:lnTo>
                  <a:lnTo>
                    <a:pt x="100" y="73"/>
                  </a:lnTo>
                  <a:lnTo>
                    <a:pt x="52" y="73"/>
                  </a:lnTo>
                  <a:lnTo>
                    <a:pt x="52" y="161"/>
                  </a:lnTo>
                  <a:cubicBezTo>
                    <a:pt x="52" y="175"/>
                    <a:pt x="54" y="186"/>
                    <a:pt x="59" y="192"/>
                  </a:cubicBezTo>
                  <a:cubicBezTo>
                    <a:pt x="64" y="198"/>
                    <a:pt x="72" y="201"/>
                    <a:pt x="83" y="201"/>
                  </a:cubicBezTo>
                  <a:cubicBezTo>
                    <a:pt x="91" y="201"/>
                    <a:pt x="100" y="199"/>
                    <a:pt x="108" y="195"/>
                  </a:cubicBezTo>
                  <a:lnTo>
                    <a:pt x="113" y="223"/>
                  </a:lnTo>
                  <a:cubicBezTo>
                    <a:pt x="100" y="226"/>
                    <a:pt x="86" y="228"/>
                    <a:pt x="70" y="228"/>
                  </a:cubicBezTo>
                  <a:cubicBezTo>
                    <a:pt x="56" y="228"/>
                    <a:pt x="45" y="223"/>
                    <a:pt x="35" y="212"/>
                  </a:cubicBezTo>
                  <a:cubicBezTo>
                    <a:pt x="25" y="202"/>
                    <a:pt x="21" y="189"/>
                    <a:pt x="21" y="173"/>
                  </a:cubicBezTo>
                  <a:lnTo>
                    <a:pt x="21" y="7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8" name="Freeform 99"/>
            <p:cNvSpPr>
              <a:spLocks noEditPoints="1"/>
            </p:cNvSpPr>
            <p:nvPr/>
          </p:nvSpPr>
          <p:spPr bwMode="auto">
            <a:xfrm>
              <a:off x="5845" y="3198"/>
              <a:ext cx="14" cy="56"/>
            </a:xfrm>
            <a:custGeom>
              <a:avLst/>
              <a:gdLst>
                <a:gd name="T0" fmla="*/ 42 w 61"/>
                <a:gd name="T1" fmla="*/ 0 h 242"/>
                <a:gd name="T2" fmla="*/ 55 w 61"/>
                <a:gd name="T3" fmla="*/ 6 h 242"/>
                <a:gd name="T4" fmla="*/ 61 w 61"/>
                <a:gd name="T5" fmla="*/ 19 h 242"/>
                <a:gd name="T6" fmla="*/ 55 w 61"/>
                <a:gd name="T7" fmla="*/ 33 h 242"/>
                <a:gd name="T8" fmla="*/ 42 w 61"/>
                <a:gd name="T9" fmla="*/ 39 h 242"/>
                <a:gd name="T10" fmla="*/ 28 w 61"/>
                <a:gd name="T11" fmla="*/ 33 h 242"/>
                <a:gd name="T12" fmla="*/ 22 w 61"/>
                <a:gd name="T13" fmla="*/ 19 h 242"/>
                <a:gd name="T14" fmla="*/ 28 w 61"/>
                <a:gd name="T15" fmla="*/ 6 h 242"/>
                <a:gd name="T16" fmla="*/ 42 w 61"/>
                <a:gd name="T17" fmla="*/ 0 h 242"/>
                <a:gd name="T18" fmla="*/ 24 w 61"/>
                <a:gd name="T19" fmla="*/ 242 h 242"/>
                <a:gd name="T20" fmla="*/ 24 w 61"/>
                <a:gd name="T21" fmla="*/ 93 h 242"/>
                <a:gd name="T22" fmla="*/ 0 w 61"/>
                <a:gd name="T23" fmla="*/ 93 h 242"/>
                <a:gd name="T24" fmla="*/ 0 w 61"/>
                <a:gd name="T25" fmla="*/ 67 h 242"/>
                <a:gd name="T26" fmla="*/ 56 w 61"/>
                <a:gd name="T27" fmla="*/ 67 h 242"/>
                <a:gd name="T28" fmla="*/ 56 w 61"/>
                <a:gd name="T29" fmla="*/ 242 h 242"/>
                <a:gd name="T30" fmla="*/ 24 w 61"/>
                <a:gd name="T31"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1" h="242">
                  <a:moveTo>
                    <a:pt x="42" y="0"/>
                  </a:moveTo>
                  <a:cubicBezTo>
                    <a:pt x="47" y="0"/>
                    <a:pt x="51" y="2"/>
                    <a:pt x="55" y="6"/>
                  </a:cubicBezTo>
                  <a:cubicBezTo>
                    <a:pt x="59" y="10"/>
                    <a:pt x="61" y="14"/>
                    <a:pt x="61" y="19"/>
                  </a:cubicBezTo>
                  <a:cubicBezTo>
                    <a:pt x="61" y="25"/>
                    <a:pt x="59" y="29"/>
                    <a:pt x="55" y="33"/>
                  </a:cubicBezTo>
                  <a:cubicBezTo>
                    <a:pt x="51" y="37"/>
                    <a:pt x="47" y="39"/>
                    <a:pt x="42" y="39"/>
                  </a:cubicBezTo>
                  <a:cubicBezTo>
                    <a:pt x="36" y="39"/>
                    <a:pt x="32" y="37"/>
                    <a:pt x="28" y="33"/>
                  </a:cubicBezTo>
                  <a:cubicBezTo>
                    <a:pt x="24" y="29"/>
                    <a:pt x="22" y="25"/>
                    <a:pt x="22" y="19"/>
                  </a:cubicBezTo>
                  <a:cubicBezTo>
                    <a:pt x="22" y="14"/>
                    <a:pt x="24" y="9"/>
                    <a:pt x="28" y="6"/>
                  </a:cubicBezTo>
                  <a:cubicBezTo>
                    <a:pt x="32" y="2"/>
                    <a:pt x="36" y="0"/>
                    <a:pt x="42" y="0"/>
                  </a:cubicBezTo>
                  <a:close/>
                  <a:moveTo>
                    <a:pt x="24" y="242"/>
                  </a:moveTo>
                  <a:lnTo>
                    <a:pt x="24" y="93"/>
                  </a:lnTo>
                  <a:lnTo>
                    <a:pt x="0" y="93"/>
                  </a:lnTo>
                  <a:lnTo>
                    <a:pt x="0" y="67"/>
                  </a:lnTo>
                  <a:lnTo>
                    <a:pt x="56" y="67"/>
                  </a:lnTo>
                  <a:lnTo>
                    <a:pt x="56" y="242"/>
                  </a:lnTo>
                  <a:lnTo>
                    <a:pt x="24" y="24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09" name="Freeform 100"/>
            <p:cNvSpPr>
              <a:spLocks noEditPoints="1"/>
            </p:cNvSpPr>
            <p:nvPr/>
          </p:nvSpPr>
          <p:spPr bwMode="auto">
            <a:xfrm>
              <a:off x="5866" y="3192"/>
              <a:ext cx="33" cy="63"/>
            </a:xfrm>
            <a:custGeom>
              <a:avLst/>
              <a:gdLst>
                <a:gd name="T0" fmla="*/ 145 w 145"/>
                <a:gd name="T1" fmla="*/ 105 h 270"/>
                <a:gd name="T2" fmla="*/ 129 w 145"/>
                <a:gd name="T3" fmla="*/ 127 h 270"/>
                <a:gd name="T4" fmla="*/ 112 w 145"/>
                <a:gd name="T5" fmla="*/ 118 h 270"/>
                <a:gd name="T6" fmla="*/ 89 w 145"/>
                <a:gd name="T7" fmla="*/ 114 h 270"/>
                <a:gd name="T8" fmla="*/ 48 w 145"/>
                <a:gd name="T9" fmla="*/ 131 h 270"/>
                <a:gd name="T10" fmla="*/ 33 w 145"/>
                <a:gd name="T11" fmla="*/ 180 h 270"/>
                <a:gd name="T12" fmla="*/ 48 w 145"/>
                <a:gd name="T13" fmla="*/ 227 h 270"/>
                <a:gd name="T14" fmla="*/ 91 w 145"/>
                <a:gd name="T15" fmla="*/ 243 h 270"/>
                <a:gd name="T16" fmla="*/ 133 w 145"/>
                <a:gd name="T17" fmla="*/ 227 h 270"/>
                <a:gd name="T18" fmla="*/ 145 w 145"/>
                <a:gd name="T19" fmla="*/ 253 h 270"/>
                <a:gd name="T20" fmla="*/ 83 w 145"/>
                <a:gd name="T21" fmla="*/ 270 h 270"/>
                <a:gd name="T22" fmla="*/ 24 w 145"/>
                <a:gd name="T23" fmla="*/ 246 h 270"/>
                <a:gd name="T24" fmla="*/ 0 w 145"/>
                <a:gd name="T25" fmla="*/ 180 h 270"/>
                <a:gd name="T26" fmla="*/ 25 w 145"/>
                <a:gd name="T27" fmla="*/ 113 h 270"/>
                <a:gd name="T28" fmla="*/ 91 w 145"/>
                <a:gd name="T29" fmla="*/ 87 h 270"/>
                <a:gd name="T30" fmla="*/ 121 w 145"/>
                <a:gd name="T31" fmla="*/ 93 h 270"/>
                <a:gd name="T32" fmla="*/ 145 w 145"/>
                <a:gd name="T33" fmla="*/ 105 h 270"/>
                <a:gd name="T34" fmla="*/ 141 w 145"/>
                <a:gd name="T35" fmla="*/ 1 h 270"/>
                <a:gd name="T36" fmla="*/ 90 w 145"/>
                <a:gd name="T37" fmla="*/ 55 h 270"/>
                <a:gd name="T38" fmla="*/ 73 w 145"/>
                <a:gd name="T39" fmla="*/ 55 h 270"/>
                <a:gd name="T40" fmla="*/ 24 w 145"/>
                <a:gd name="T41" fmla="*/ 0 h 270"/>
                <a:gd name="T42" fmla="*/ 52 w 145"/>
                <a:gd name="T43" fmla="*/ 0 h 270"/>
                <a:gd name="T44" fmla="*/ 81 w 145"/>
                <a:gd name="T45" fmla="*/ 31 h 270"/>
                <a:gd name="T46" fmla="*/ 108 w 145"/>
                <a:gd name="T47" fmla="*/ 1 h 270"/>
                <a:gd name="T48" fmla="*/ 141 w 145"/>
                <a:gd name="T49" fmla="*/ 1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5" h="270">
                  <a:moveTo>
                    <a:pt x="145" y="105"/>
                  </a:moveTo>
                  <a:lnTo>
                    <a:pt x="129" y="127"/>
                  </a:lnTo>
                  <a:cubicBezTo>
                    <a:pt x="126" y="124"/>
                    <a:pt x="120" y="121"/>
                    <a:pt x="112" y="118"/>
                  </a:cubicBezTo>
                  <a:cubicBezTo>
                    <a:pt x="104" y="115"/>
                    <a:pt x="96" y="114"/>
                    <a:pt x="89" y="114"/>
                  </a:cubicBezTo>
                  <a:cubicBezTo>
                    <a:pt x="72" y="114"/>
                    <a:pt x="58" y="119"/>
                    <a:pt x="48" y="131"/>
                  </a:cubicBezTo>
                  <a:cubicBezTo>
                    <a:pt x="38" y="143"/>
                    <a:pt x="33" y="160"/>
                    <a:pt x="33" y="180"/>
                  </a:cubicBezTo>
                  <a:cubicBezTo>
                    <a:pt x="33" y="201"/>
                    <a:pt x="38" y="217"/>
                    <a:pt x="48" y="227"/>
                  </a:cubicBezTo>
                  <a:cubicBezTo>
                    <a:pt x="59" y="238"/>
                    <a:pt x="73" y="243"/>
                    <a:pt x="91" y="243"/>
                  </a:cubicBezTo>
                  <a:cubicBezTo>
                    <a:pt x="105" y="243"/>
                    <a:pt x="119" y="238"/>
                    <a:pt x="133" y="227"/>
                  </a:cubicBezTo>
                  <a:lnTo>
                    <a:pt x="145" y="253"/>
                  </a:lnTo>
                  <a:cubicBezTo>
                    <a:pt x="129" y="264"/>
                    <a:pt x="108" y="270"/>
                    <a:pt x="83" y="270"/>
                  </a:cubicBezTo>
                  <a:cubicBezTo>
                    <a:pt x="59" y="270"/>
                    <a:pt x="39" y="262"/>
                    <a:pt x="24" y="246"/>
                  </a:cubicBezTo>
                  <a:cubicBezTo>
                    <a:pt x="8" y="230"/>
                    <a:pt x="0" y="208"/>
                    <a:pt x="0" y="180"/>
                  </a:cubicBezTo>
                  <a:cubicBezTo>
                    <a:pt x="0" y="152"/>
                    <a:pt x="8" y="130"/>
                    <a:pt x="25" y="113"/>
                  </a:cubicBezTo>
                  <a:cubicBezTo>
                    <a:pt x="41" y="96"/>
                    <a:pt x="63" y="87"/>
                    <a:pt x="91" y="87"/>
                  </a:cubicBezTo>
                  <a:cubicBezTo>
                    <a:pt x="101" y="87"/>
                    <a:pt x="110" y="89"/>
                    <a:pt x="121" y="93"/>
                  </a:cubicBezTo>
                  <a:cubicBezTo>
                    <a:pt x="132" y="97"/>
                    <a:pt x="139" y="101"/>
                    <a:pt x="145" y="105"/>
                  </a:cubicBezTo>
                  <a:close/>
                  <a:moveTo>
                    <a:pt x="141" y="1"/>
                  </a:moveTo>
                  <a:lnTo>
                    <a:pt x="90" y="55"/>
                  </a:lnTo>
                  <a:lnTo>
                    <a:pt x="73" y="55"/>
                  </a:lnTo>
                  <a:lnTo>
                    <a:pt x="24" y="0"/>
                  </a:lnTo>
                  <a:lnTo>
                    <a:pt x="52" y="0"/>
                  </a:lnTo>
                  <a:lnTo>
                    <a:pt x="81" y="31"/>
                  </a:lnTo>
                  <a:lnTo>
                    <a:pt x="108" y="1"/>
                  </a:lnTo>
                  <a:lnTo>
                    <a:pt x="141"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0" name="Freeform 101"/>
            <p:cNvSpPr>
              <a:spLocks/>
            </p:cNvSpPr>
            <p:nvPr/>
          </p:nvSpPr>
          <p:spPr bwMode="auto">
            <a:xfrm>
              <a:off x="5905" y="3212"/>
              <a:ext cx="32" cy="42"/>
            </a:xfrm>
            <a:custGeom>
              <a:avLst/>
              <a:gdLst>
                <a:gd name="T0" fmla="*/ 108 w 139"/>
                <a:gd name="T1" fmla="*/ 179 h 179"/>
                <a:gd name="T2" fmla="*/ 108 w 139"/>
                <a:gd name="T3" fmla="*/ 77 h 179"/>
                <a:gd name="T4" fmla="*/ 100 w 139"/>
                <a:gd name="T5" fmla="*/ 38 h 179"/>
                <a:gd name="T6" fmla="*/ 71 w 139"/>
                <a:gd name="T7" fmla="*/ 27 h 179"/>
                <a:gd name="T8" fmla="*/ 49 w 139"/>
                <a:gd name="T9" fmla="*/ 33 h 179"/>
                <a:gd name="T10" fmla="*/ 31 w 139"/>
                <a:gd name="T11" fmla="*/ 49 h 179"/>
                <a:gd name="T12" fmla="*/ 31 w 139"/>
                <a:gd name="T13" fmla="*/ 179 h 179"/>
                <a:gd name="T14" fmla="*/ 0 w 139"/>
                <a:gd name="T15" fmla="*/ 179 h 179"/>
                <a:gd name="T16" fmla="*/ 0 w 139"/>
                <a:gd name="T17" fmla="*/ 4 h 179"/>
                <a:gd name="T18" fmla="*/ 21 w 139"/>
                <a:gd name="T19" fmla="*/ 4 h 179"/>
                <a:gd name="T20" fmla="*/ 31 w 139"/>
                <a:gd name="T21" fmla="*/ 26 h 179"/>
                <a:gd name="T22" fmla="*/ 81 w 139"/>
                <a:gd name="T23" fmla="*/ 0 h 179"/>
                <a:gd name="T24" fmla="*/ 139 w 139"/>
                <a:gd name="T25" fmla="*/ 71 h 179"/>
                <a:gd name="T26" fmla="*/ 139 w 139"/>
                <a:gd name="T27" fmla="*/ 179 h 179"/>
                <a:gd name="T28" fmla="*/ 108 w 139"/>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79">
                  <a:moveTo>
                    <a:pt x="108" y="179"/>
                  </a:moveTo>
                  <a:lnTo>
                    <a:pt x="108" y="77"/>
                  </a:lnTo>
                  <a:cubicBezTo>
                    <a:pt x="108" y="58"/>
                    <a:pt x="105" y="45"/>
                    <a:pt x="100" y="38"/>
                  </a:cubicBezTo>
                  <a:cubicBezTo>
                    <a:pt x="94" y="30"/>
                    <a:pt x="85" y="27"/>
                    <a:pt x="71" y="27"/>
                  </a:cubicBezTo>
                  <a:cubicBezTo>
                    <a:pt x="64" y="27"/>
                    <a:pt x="57" y="29"/>
                    <a:pt x="49" y="33"/>
                  </a:cubicBezTo>
                  <a:cubicBezTo>
                    <a:pt x="41" y="37"/>
                    <a:pt x="35" y="43"/>
                    <a:pt x="31" y="49"/>
                  </a:cubicBezTo>
                  <a:lnTo>
                    <a:pt x="31" y="179"/>
                  </a:lnTo>
                  <a:lnTo>
                    <a:pt x="0" y="179"/>
                  </a:lnTo>
                  <a:lnTo>
                    <a:pt x="0" y="4"/>
                  </a:lnTo>
                  <a:lnTo>
                    <a:pt x="21" y="4"/>
                  </a:lnTo>
                  <a:lnTo>
                    <a:pt x="31" y="26"/>
                  </a:lnTo>
                  <a:cubicBezTo>
                    <a:pt x="41" y="9"/>
                    <a:pt x="58" y="0"/>
                    <a:pt x="81" y="0"/>
                  </a:cubicBezTo>
                  <a:cubicBezTo>
                    <a:pt x="120" y="0"/>
                    <a:pt x="139" y="24"/>
                    <a:pt x="139" y="71"/>
                  </a:cubicBezTo>
                  <a:lnTo>
                    <a:pt x="139" y="179"/>
                  </a:lnTo>
                  <a:lnTo>
                    <a:pt x="108"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1" name="Freeform 102"/>
            <p:cNvSpPr>
              <a:spLocks noEditPoints="1"/>
            </p:cNvSpPr>
            <p:nvPr/>
          </p:nvSpPr>
          <p:spPr bwMode="auto">
            <a:xfrm>
              <a:off x="5944" y="3192"/>
              <a:ext cx="17" cy="62"/>
            </a:xfrm>
            <a:custGeom>
              <a:avLst/>
              <a:gdLst>
                <a:gd name="T0" fmla="*/ 24 w 76"/>
                <a:gd name="T1" fmla="*/ 265 h 265"/>
                <a:gd name="T2" fmla="*/ 24 w 76"/>
                <a:gd name="T3" fmla="*/ 116 h 265"/>
                <a:gd name="T4" fmla="*/ 0 w 76"/>
                <a:gd name="T5" fmla="*/ 116 h 265"/>
                <a:gd name="T6" fmla="*/ 0 w 76"/>
                <a:gd name="T7" fmla="*/ 90 h 265"/>
                <a:gd name="T8" fmla="*/ 56 w 76"/>
                <a:gd name="T9" fmla="*/ 90 h 265"/>
                <a:gd name="T10" fmla="*/ 56 w 76"/>
                <a:gd name="T11" fmla="*/ 265 h 265"/>
                <a:gd name="T12" fmla="*/ 24 w 76"/>
                <a:gd name="T13" fmla="*/ 265 h 265"/>
                <a:gd name="T14" fmla="*/ 76 w 76"/>
                <a:gd name="T15" fmla="*/ 0 h 265"/>
                <a:gd name="T16" fmla="*/ 39 w 76"/>
                <a:gd name="T17" fmla="*/ 54 h 265"/>
                <a:gd name="T18" fmla="*/ 16 w 76"/>
                <a:gd name="T19" fmla="*/ 54 h 265"/>
                <a:gd name="T20" fmla="*/ 43 w 76"/>
                <a:gd name="T21" fmla="*/ 0 h 265"/>
                <a:gd name="T22" fmla="*/ 76 w 76"/>
                <a:gd name="T23" fmla="*/ 0 h 2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5">
                  <a:moveTo>
                    <a:pt x="24" y="265"/>
                  </a:moveTo>
                  <a:lnTo>
                    <a:pt x="24" y="116"/>
                  </a:lnTo>
                  <a:lnTo>
                    <a:pt x="0" y="116"/>
                  </a:lnTo>
                  <a:lnTo>
                    <a:pt x="0" y="90"/>
                  </a:lnTo>
                  <a:lnTo>
                    <a:pt x="56" y="90"/>
                  </a:lnTo>
                  <a:lnTo>
                    <a:pt x="56" y="265"/>
                  </a:lnTo>
                  <a:lnTo>
                    <a:pt x="24" y="265"/>
                  </a:lnTo>
                  <a:close/>
                  <a:moveTo>
                    <a:pt x="76" y="0"/>
                  </a:moveTo>
                  <a:lnTo>
                    <a:pt x="39" y="54"/>
                  </a:lnTo>
                  <a:lnTo>
                    <a:pt x="16" y="54"/>
                  </a:lnTo>
                  <a:lnTo>
                    <a:pt x="43"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2" name="Freeform 103"/>
            <p:cNvSpPr>
              <a:spLocks/>
            </p:cNvSpPr>
            <p:nvPr/>
          </p:nvSpPr>
          <p:spPr bwMode="auto">
            <a:xfrm>
              <a:off x="5987" y="3196"/>
              <a:ext cx="27" cy="58"/>
            </a:xfrm>
            <a:custGeom>
              <a:avLst/>
              <a:gdLst>
                <a:gd name="T0" fmla="*/ 107 w 116"/>
                <a:gd name="T1" fmla="*/ 28 h 248"/>
                <a:gd name="T2" fmla="*/ 89 w 116"/>
                <a:gd name="T3" fmla="*/ 25 h 248"/>
                <a:gd name="T4" fmla="*/ 66 w 116"/>
                <a:gd name="T5" fmla="*/ 36 h 248"/>
                <a:gd name="T6" fmla="*/ 56 w 116"/>
                <a:gd name="T7" fmla="*/ 63 h 248"/>
                <a:gd name="T8" fmla="*/ 57 w 116"/>
                <a:gd name="T9" fmla="*/ 73 h 248"/>
                <a:gd name="T10" fmla="*/ 93 w 116"/>
                <a:gd name="T11" fmla="*/ 73 h 248"/>
                <a:gd name="T12" fmla="*/ 93 w 116"/>
                <a:gd name="T13" fmla="*/ 99 h 248"/>
                <a:gd name="T14" fmla="*/ 57 w 116"/>
                <a:gd name="T15" fmla="*/ 99 h 248"/>
                <a:gd name="T16" fmla="*/ 57 w 116"/>
                <a:gd name="T17" fmla="*/ 248 h 248"/>
                <a:gd name="T18" fmla="*/ 26 w 116"/>
                <a:gd name="T19" fmla="*/ 248 h 248"/>
                <a:gd name="T20" fmla="*/ 26 w 116"/>
                <a:gd name="T21" fmla="*/ 99 h 248"/>
                <a:gd name="T22" fmla="*/ 0 w 116"/>
                <a:gd name="T23" fmla="*/ 99 h 248"/>
                <a:gd name="T24" fmla="*/ 0 w 116"/>
                <a:gd name="T25" fmla="*/ 73 h 248"/>
                <a:gd name="T26" fmla="*/ 26 w 116"/>
                <a:gd name="T27" fmla="*/ 73 h 248"/>
                <a:gd name="T28" fmla="*/ 43 w 116"/>
                <a:gd name="T29" fmla="*/ 20 h 248"/>
                <a:gd name="T30" fmla="*/ 87 w 116"/>
                <a:gd name="T31" fmla="*/ 0 h 248"/>
                <a:gd name="T32" fmla="*/ 116 w 116"/>
                <a:gd name="T33" fmla="*/ 5 h 248"/>
                <a:gd name="T34" fmla="*/ 107 w 116"/>
                <a:gd name="T35" fmla="*/ 2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6" h="248">
                  <a:moveTo>
                    <a:pt x="107" y="28"/>
                  </a:moveTo>
                  <a:cubicBezTo>
                    <a:pt x="101" y="26"/>
                    <a:pt x="95" y="25"/>
                    <a:pt x="89" y="25"/>
                  </a:cubicBezTo>
                  <a:cubicBezTo>
                    <a:pt x="80" y="25"/>
                    <a:pt x="72" y="29"/>
                    <a:pt x="66" y="36"/>
                  </a:cubicBezTo>
                  <a:cubicBezTo>
                    <a:pt x="60" y="43"/>
                    <a:pt x="56" y="52"/>
                    <a:pt x="56" y="63"/>
                  </a:cubicBezTo>
                  <a:cubicBezTo>
                    <a:pt x="56" y="66"/>
                    <a:pt x="57" y="69"/>
                    <a:pt x="57" y="73"/>
                  </a:cubicBezTo>
                  <a:lnTo>
                    <a:pt x="93" y="73"/>
                  </a:lnTo>
                  <a:lnTo>
                    <a:pt x="93" y="99"/>
                  </a:lnTo>
                  <a:lnTo>
                    <a:pt x="57" y="99"/>
                  </a:lnTo>
                  <a:lnTo>
                    <a:pt x="57" y="248"/>
                  </a:lnTo>
                  <a:lnTo>
                    <a:pt x="26" y="248"/>
                  </a:lnTo>
                  <a:lnTo>
                    <a:pt x="26" y="99"/>
                  </a:lnTo>
                  <a:lnTo>
                    <a:pt x="0" y="99"/>
                  </a:lnTo>
                  <a:lnTo>
                    <a:pt x="0" y="73"/>
                  </a:lnTo>
                  <a:lnTo>
                    <a:pt x="26" y="73"/>
                  </a:lnTo>
                  <a:cubicBezTo>
                    <a:pt x="26" y="50"/>
                    <a:pt x="32" y="32"/>
                    <a:pt x="43" y="20"/>
                  </a:cubicBezTo>
                  <a:cubicBezTo>
                    <a:pt x="54" y="7"/>
                    <a:pt x="68" y="0"/>
                    <a:pt x="87" y="0"/>
                  </a:cubicBezTo>
                  <a:cubicBezTo>
                    <a:pt x="96" y="0"/>
                    <a:pt x="105" y="2"/>
                    <a:pt x="116" y="5"/>
                  </a:cubicBezTo>
                  <a:lnTo>
                    <a:pt x="107" y="2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3" name="Freeform 104"/>
            <p:cNvSpPr>
              <a:spLocks noEditPoints="1"/>
            </p:cNvSpPr>
            <p:nvPr/>
          </p:nvSpPr>
          <p:spPr bwMode="auto">
            <a:xfrm>
              <a:off x="6014" y="3212"/>
              <a:ext cx="37" cy="43"/>
            </a:xfrm>
            <a:custGeom>
              <a:avLst/>
              <a:gdLst>
                <a:gd name="T0" fmla="*/ 0 w 159"/>
                <a:gd name="T1" fmla="*/ 91 h 183"/>
                <a:gd name="T2" fmla="*/ 22 w 159"/>
                <a:gd name="T3" fmla="*/ 25 h 183"/>
                <a:gd name="T4" fmla="*/ 80 w 159"/>
                <a:gd name="T5" fmla="*/ 0 h 183"/>
                <a:gd name="T6" fmla="*/ 139 w 159"/>
                <a:gd name="T7" fmla="*/ 24 h 183"/>
                <a:gd name="T8" fmla="*/ 159 w 159"/>
                <a:gd name="T9" fmla="*/ 91 h 183"/>
                <a:gd name="T10" fmla="*/ 138 w 159"/>
                <a:gd name="T11" fmla="*/ 158 h 183"/>
                <a:gd name="T12" fmla="*/ 80 w 159"/>
                <a:gd name="T13" fmla="*/ 183 h 183"/>
                <a:gd name="T14" fmla="*/ 21 w 159"/>
                <a:gd name="T15" fmla="*/ 158 h 183"/>
                <a:gd name="T16" fmla="*/ 0 w 159"/>
                <a:gd name="T17" fmla="*/ 91 h 183"/>
                <a:gd name="T18" fmla="*/ 33 w 159"/>
                <a:gd name="T19" fmla="*/ 91 h 183"/>
                <a:gd name="T20" fmla="*/ 80 w 159"/>
                <a:gd name="T21" fmla="*/ 157 h 183"/>
                <a:gd name="T22" fmla="*/ 114 w 159"/>
                <a:gd name="T23" fmla="*/ 140 h 183"/>
                <a:gd name="T24" fmla="*/ 127 w 159"/>
                <a:gd name="T25" fmla="*/ 91 h 183"/>
                <a:gd name="T26" fmla="*/ 80 w 159"/>
                <a:gd name="T27" fmla="*/ 26 h 183"/>
                <a:gd name="T28" fmla="*/ 46 w 159"/>
                <a:gd name="T29" fmla="*/ 43 h 183"/>
                <a:gd name="T30" fmla="*/ 33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8" y="42"/>
                    <a:pt x="22" y="25"/>
                  </a:cubicBezTo>
                  <a:cubicBezTo>
                    <a:pt x="37" y="9"/>
                    <a:pt x="56" y="0"/>
                    <a:pt x="80" y="0"/>
                  </a:cubicBezTo>
                  <a:cubicBezTo>
                    <a:pt x="105" y="0"/>
                    <a:pt x="125" y="8"/>
                    <a:pt x="139" y="24"/>
                  </a:cubicBezTo>
                  <a:cubicBezTo>
                    <a:pt x="152" y="40"/>
                    <a:pt x="159" y="63"/>
                    <a:pt x="159" y="91"/>
                  </a:cubicBezTo>
                  <a:cubicBezTo>
                    <a:pt x="159" y="119"/>
                    <a:pt x="152" y="142"/>
                    <a:pt x="138" y="158"/>
                  </a:cubicBezTo>
                  <a:cubicBezTo>
                    <a:pt x="124" y="175"/>
                    <a:pt x="104" y="183"/>
                    <a:pt x="80" y="183"/>
                  </a:cubicBezTo>
                  <a:cubicBezTo>
                    <a:pt x="55" y="183"/>
                    <a:pt x="35" y="174"/>
                    <a:pt x="21" y="158"/>
                  </a:cubicBezTo>
                  <a:cubicBezTo>
                    <a:pt x="7" y="141"/>
                    <a:pt x="0" y="119"/>
                    <a:pt x="0" y="91"/>
                  </a:cubicBezTo>
                  <a:close/>
                  <a:moveTo>
                    <a:pt x="33" y="91"/>
                  </a:moveTo>
                  <a:cubicBezTo>
                    <a:pt x="33" y="135"/>
                    <a:pt x="49" y="157"/>
                    <a:pt x="80" y="157"/>
                  </a:cubicBezTo>
                  <a:cubicBezTo>
                    <a:pt x="95" y="157"/>
                    <a:pt x="106" y="151"/>
                    <a:pt x="114" y="140"/>
                  </a:cubicBezTo>
                  <a:cubicBezTo>
                    <a:pt x="122" y="128"/>
                    <a:pt x="127" y="112"/>
                    <a:pt x="127" y="91"/>
                  </a:cubicBezTo>
                  <a:cubicBezTo>
                    <a:pt x="127" y="48"/>
                    <a:pt x="111" y="26"/>
                    <a:pt x="80" y="26"/>
                  </a:cubicBezTo>
                  <a:cubicBezTo>
                    <a:pt x="66" y="26"/>
                    <a:pt x="54" y="32"/>
                    <a:pt x="46" y="43"/>
                  </a:cubicBezTo>
                  <a:cubicBezTo>
                    <a:pt x="37" y="55"/>
                    <a:pt x="33" y="71"/>
                    <a:pt x="33"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4" name="Freeform 105"/>
            <p:cNvSpPr>
              <a:spLocks/>
            </p:cNvSpPr>
            <p:nvPr/>
          </p:nvSpPr>
          <p:spPr bwMode="auto">
            <a:xfrm>
              <a:off x="6057" y="3212"/>
              <a:ext cx="32" cy="42"/>
            </a:xfrm>
            <a:custGeom>
              <a:avLst/>
              <a:gdLst>
                <a:gd name="T0" fmla="*/ 108 w 139"/>
                <a:gd name="T1" fmla="*/ 179 h 179"/>
                <a:gd name="T2" fmla="*/ 108 w 139"/>
                <a:gd name="T3" fmla="*/ 77 h 179"/>
                <a:gd name="T4" fmla="*/ 100 w 139"/>
                <a:gd name="T5" fmla="*/ 38 h 179"/>
                <a:gd name="T6" fmla="*/ 71 w 139"/>
                <a:gd name="T7" fmla="*/ 27 h 179"/>
                <a:gd name="T8" fmla="*/ 49 w 139"/>
                <a:gd name="T9" fmla="*/ 33 h 179"/>
                <a:gd name="T10" fmla="*/ 31 w 139"/>
                <a:gd name="T11" fmla="*/ 49 h 179"/>
                <a:gd name="T12" fmla="*/ 31 w 139"/>
                <a:gd name="T13" fmla="*/ 179 h 179"/>
                <a:gd name="T14" fmla="*/ 0 w 139"/>
                <a:gd name="T15" fmla="*/ 179 h 179"/>
                <a:gd name="T16" fmla="*/ 0 w 139"/>
                <a:gd name="T17" fmla="*/ 4 h 179"/>
                <a:gd name="T18" fmla="*/ 21 w 139"/>
                <a:gd name="T19" fmla="*/ 4 h 179"/>
                <a:gd name="T20" fmla="*/ 31 w 139"/>
                <a:gd name="T21" fmla="*/ 26 h 179"/>
                <a:gd name="T22" fmla="*/ 81 w 139"/>
                <a:gd name="T23" fmla="*/ 0 h 179"/>
                <a:gd name="T24" fmla="*/ 139 w 139"/>
                <a:gd name="T25" fmla="*/ 71 h 179"/>
                <a:gd name="T26" fmla="*/ 139 w 139"/>
                <a:gd name="T27" fmla="*/ 179 h 179"/>
                <a:gd name="T28" fmla="*/ 108 w 139"/>
                <a:gd name="T29" fmla="*/ 179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79">
                  <a:moveTo>
                    <a:pt x="108" y="179"/>
                  </a:moveTo>
                  <a:lnTo>
                    <a:pt x="108" y="77"/>
                  </a:lnTo>
                  <a:cubicBezTo>
                    <a:pt x="108" y="58"/>
                    <a:pt x="105" y="45"/>
                    <a:pt x="100" y="38"/>
                  </a:cubicBezTo>
                  <a:cubicBezTo>
                    <a:pt x="94" y="30"/>
                    <a:pt x="84" y="27"/>
                    <a:pt x="71" y="27"/>
                  </a:cubicBezTo>
                  <a:cubicBezTo>
                    <a:pt x="64" y="27"/>
                    <a:pt x="57" y="29"/>
                    <a:pt x="49" y="33"/>
                  </a:cubicBezTo>
                  <a:cubicBezTo>
                    <a:pt x="41" y="37"/>
                    <a:pt x="35" y="43"/>
                    <a:pt x="31" y="49"/>
                  </a:cubicBezTo>
                  <a:lnTo>
                    <a:pt x="31" y="179"/>
                  </a:lnTo>
                  <a:lnTo>
                    <a:pt x="0" y="179"/>
                  </a:lnTo>
                  <a:lnTo>
                    <a:pt x="0" y="4"/>
                  </a:lnTo>
                  <a:lnTo>
                    <a:pt x="21" y="4"/>
                  </a:lnTo>
                  <a:lnTo>
                    <a:pt x="31" y="26"/>
                  </a:lnTo>
                  <a:cubicBezTo>
                    <a:pt x="41" y="9"/>
                    <a:pt x="58" y="0"/>
                    <a:pt x="81" y="0"/>
                  </a:cubicBezTo>
                  <a:cubicBezTo>
                    <a:pt x="120" y="0"/>
                    <a:pt x="139" y="24"/>
                    <a:pt x="139" y="71"/>
                  </a:cubicBezTo>
                  <a:lnTo>
                    <a:pt x="139" y="179"/>
                  </a:lnTo>
                  <a:lnTo>
                    <a:pt x="108" y="1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5" name="Freeform 106"/>
            <p:cNvSpPr>
              <a:spLocks noEditPoints="1"/>
            </p:cNvSpPr>
            <p:nvPr/>
          </p:nvSpPr>
          <p:spPr bwMode="auto">
            <a:xfrm>
              <a:off x="6096" y="3196"/>
              <a:ext cx="35" cy="59"/>
            </a:xfrm>
            <a:custGeom>
              <a:avLst/>
              <a:gdLst>
                <a:gd name="T0" fmla="*/ 122 w 153"/>
                <a:gd name="T1" fmla="*/ 248 h 252"/>
                <a:gd name="T2" fmla="*/ 122 w 153"/>
                <a:gd name="T3" fmla="*/ 235 h 252"/>
                <a:gd name="T4" fmla="*/ 74 w 153"/>
                <a:gd name="T5" fmla="*/ 252 h 252"/>
                <a:gd name="T6" fmla="*/ 21 w 153"/>
                <a:gd name="T7" fmla="*/ 228 h 252"/>
                <a:gd name="T8" fmla="*/ 0 w 153"/>
                <a:gd name="T9" fmla="*/ 165 h 252"/>
                <a:gd name="T10" fmla="*/ 24 w 153"/>
                <a:gd name="T11" fmla="*/ 97 h 252"/>
                <a:gd name="T12" fmla="*/ 80 w 153"/>
                <a:gd name="T13" fmla="*/ 69 h 252"/>
                <a:gd name="T14" fmla="*/ 122 w 153"/>
                <a:gd name="T15" fmla="*/ 82 h 252"/>
                <a:gd name="T16" fmla="*/ 122 w 153"/>
                <a:gd name="T17" fmla="*/ 0 h 252"/>
                <a:gd name="T18" fmla="*/ 153 w 153"/>
                <a:gd name="T19" fmla="*/ 0 h 252"/>
                <a:gd name="T20" fmla="*/ 153 w 153"/>
                <a:gd name="T21" fmla="*/ 248 h 252"/>
                <a:gd name="T22" fmla="*/ 122 w 153"/>
                <a:gd name="T23" fmla="*/ 248 h 252"/>
                <a:gd name="T24" fmla="*/ 122 w 153"/>
                <a:gd name="T25" fmla="*/ 113 h 252"/>
                <a:gd name="T26" fmla="*/ 89 w 153"/>
                <a:gd name="T27" fmla="*/ 96 h 252"/>
                <a:gd name="T28" fmla="*/ 49 w 153"/>
                <a:gd name="T29" fmla="*/ 114 h 252"/>
                <a:gd name="T30" fmla="*/ 33 w 153"/>
                <a:gd name="T31" fmla="*/ 162 h 252"/>
                <a:gd name="T32" fmla="*/ 91 w 153"/>
                <a:gd name="T33" fmla="*/ 225 h 252"/>
                <a:gd name="T34" fmla="*/ 109 w 153"/>
                <a:gd name="T35" fmla="*/ 221 h 252"/>
                <a:gd name="T36" fmla="*/ 122 w 153"/>
                <a:gd name="T37" fmla="*/ 211 h 252"/>
                <a:gd name="T38" fmla="*/ 122 w 153"/>
                <a:gd name="T39" fmla="*/ 113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3" h="252">
                  <a:moveTo>
                    <a:pt x="122" y="248"/>
                  </a:moveTo>
                  <a:lnTo>
                    <a:pt x="122" y="235"/>
                  </a:lnTo>
                  <a:cubicBezTo>
                    <a:pt x="111" y="246"/>
                    <a:pt x="95" y="252"/>
                    <a:pt x="74" y="252"/>
                  </a:cubicBezTo>
                  <a:cubicBezTo>
                    <a:pt x="52" y="252"/>
                    <a:pt x="34" y="244"/>
                    <a:pt x="21" y="228"/>
                  </a:cubicBezTo>
                  <a:cubicBezTo>
                    <a:pt x="7" y="212"/>
                    <a:pt x="0" y="191"/>
                    <a:pt x="0" y="165"/>
                  </a:cubicBezTo>
                  <a:cubicBezTo>
                    <a:pt x="0" y="138"/>
                    <a:pt x="8" y="116"/>
                    <a:pt x="24" y="97"/>
                  </a:cubicBezTo>
                  <a:cubicBezTo>
                    <a:pt x="40" y="79"/>
                    <a:pt x="58" y="69"/>
                    <a:pt x="80" y="69"/>
                  </a:cubicBezTo>
                  <a:cubicBezTo>
                    <a:pt x="98" y="69"/>
                    <a:pt x="112" y="74"/>
                    <a:pt x="122" y="82"/>
                  </a:cubicBezTo>
                  <a:lnTo>
                    <a:pt x="122" y="0"/>
                  </a:lnTo>
                  <a:lnTo>
                    <a:pt x="153" y="0"/>
                  </a:lnTo>
                  <a:lnTo>
                    <a:pt x="153" y="248"/>
                  </a:lnTo>
                  <a:lnTo>
                    <a:pt x="122" y="248"/>
                  </a:lnTo>
                  <a:close/>
                  <a:moveTo>
                    <a:pt x="122" y="113"/>
                  </a:moveTo>
                  <a:cubicBezTo>
                    <a:pt x="114" y="101"/>
                    <a:pt x="103" y="96"/>
                    <a:pt x="89" y="96"/>
                  </a:cubicBezTo>
                  <a:cubicBezTo>
                    <a:pt x="73" y="96"/>
                    <a:pt x="59" y="102"/>
                    <a:pt x="49" y="114"/>
                  </a:cubicBezTo>
                  <a:cubicBezTo>
                    <a:pt x="38" y="127"/>
                    <a:pt x="33" y="143"/>
                    <a:pt x="33" y="162"/>
                  </a:cubicBezTo>
                  <a:cubicBezTo>
                    <a:pt x="33" y="204"/>
                    <a:pt x="52" y="225"/>
                    <a:pt x="91" y="225"/>
                  </a:cubicBezTo>
                  <a:cubicBezTo>
                    <a:pt x="96" y="225"/>
                    <a:pt x="102" y="224"/>
                    <a:pt x="109" y="221"/>
                  </a:cubicBezTo>
                  <a:cubicBezTo>
                    <a:pt x="116" y="218"/>
                    <a:pt x="120" y="214"/>
                    <a:pt x="122" y="211"/>
                  </a:cubicBezTo>
                  <a:lnTo>
                    <a:pt x="122" y="1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6" name="Freeform 107"/>
            <p:cNvSpPr>
              <a:spLocks/>
            </p:cNvSpPr>
            <p:nvPr/>
          </p:nvSpPr>
          <p:spPr bwMode="auto">
            <a:xfrm>
              <a:off x="6135" y="3213"/>
              <a:ext cx="37" cy="57"/>
            </a:xfrm>
            <a:custGeom>
              <a:avLst/>
              <a:gdLst>
                <a:gd name="T0" fmla="*/ 87 w 162"/>
                <a:gd name="T1" fmla="*/ 205 h 244"/>
                <a:gd name="T2" fmla="*/ 62 w 162"/>
                <a:gd name="T3" fmla="*/ 233 h 244"/>
                <a:gd name="T4" fmla="*/ 18 w 162"/>
                <a:gd name="T5" fmla="*/ 244 h 244"/>
                <a:gd name="T6" fmla="*/ 18 w 162"/>
                <a:gd name="T7" fmla="*/ 216 h 244"/>
                <a:gd name="T8" fmla="*/ 52 w 162"/>
                <a:gd name="T9" fmla="*/ 207 h 244"/>
                <a:gd name="T10" fmla="*/ 66 w 162"/>
                <a:gd name="T11" fmla="*/ 185 h 244"/>
                <a:gd name="T12" fmla="*/ 61 w 162"/>
                <a:gd name="T13" fmla="*/ 157 h 244"/>
                <a:gd name="T14" fmla="*/ 47 w 162"/>
                <a:gd name="T15" fmla="*/ 122 h 244"/>
                <a:gd name="T16" fmla="*/ 0 w 162"/>
                <a:gd name="T17" fmla="*/ 0 h 244"/>
                <a:gd name="T18" fmla="*/ 32 w 162"/>
                <a:gd name="T19" fmla="*/ 0 h 244"/>
                <a:gd name="T20" fmla="*/ 83 w 162"/>
                <a:gd name="T21" fmla="*/ 136 h 244"/>
                <a:gd name="T22" fmla="*/ 130 w 162"/>
                <a:gd name="T23" fmla="*/ 0 h 244"/>
                <a:gd name="T24" fmla="*/ 162 w 162"/>
                <a:gd name="T25" fmla="*/ 0 h 244"/>
                <a:gd name="T26" fmla="*/ 87 w 162"/>
                <a:gd name="T27" fmla="*/ 205 h 2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2" h="244">
                  <a:moveTo>
                    <a:pt x="87" y="205"/>
                  </a:moveTo>
                  <a:cubicBezTo>
                    <a:pt x="83" y="216"/>
                    <a:pt x="75" y="226"/>
                    <a:pt x="62" y="233"/>
                  </a:cubicBezTo>
                  <a:cubicBezTo>
                    <a:pt x="49" y="241"/>
                    <a:pt x="34" y="244"/>
                    <a:pt x="18" y="244"/>
                  </a:cubicBezTo>
                  <a:lnTo>
                    <a:pt x="18" y="216"/>
                  </a:lnTo>
                  <a:cubicBezTo>
                    <a:pt x="31" y="216"/>
                    <a:pt x="42" y="213"/>
                    <a:pt x="52" y="207"/>
                  </a:cubicBezTo>
                  <a:cubicBezTo>
                    <a:pt x="61" y="201"/>
                    <a:pt x="66" y="194"/>
                    <a:pt x="66" y="185"/>
                  </a:cubicBezTo>
                  <a:cubicBezTo>
                    <a:pt x="66" y="176"/>
                    <a:pt x="64" y="166"/>
                    <a:pt x="61" y="157"/>
                  </a:cubicBezTo>
                  <a:cubicBezTo>
                    <a:pt x="57" y="147"/>
                    <a:pt x="53" y="136"/>
                    <a:pt x="47" y="122"/>
                  </a:cubicBezTo>
                  <a:lnTo>
                    <a:pt x="0" y="0"/>
                  </a:lnTo>
                  <a:lnTo>
                    <a:pt x="32" y="0"/>
                  </a:lnTo>
                  <a:lnTo>
                    <a:pt x="83" y="136"/>
                  </a:lnTo>
                  <a:lnTo>
                    <a:pt x="130" y="0"/>
                  </a:lnTo>
                  <a:lnTo>
                    <a:pt x="162" y="0"/>
                  </a:lnTo>
                  <a:lnTo>
                    <a:pt x="87" y="20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7" name="Freeform 108"/>
            <p:cNvSpPr>
              <a:spLocks noEditPoints="1"/>
            </p:cNvSpPr>
            <p:nvPr/>
          </p:nvSpPr>
          <p:spPr bwMode="auto">
            <a:xfrm>
              <a:off x="4856" y="3292"/>
              <a:ext cx="46" cy="58"/>
            </a:xfrm>
            <a:custGeom>
              <a:avLst/>
              <a:gdLst>
                <a:gd name="T0" fmla="*/ 0 w 201"/>
                <a:gd name="T1" fmla="*/ 122 h 249"/>
                <a:gd name="T2" fmla="*/ 26 w 201"/>
                <a:gd name="T3" fmla="*/ 35 h 249"/>
                <a:gd name="T4" fmla="*/ 97 w 201"/>
                <a:gd name="T5" fmla="*/ 0 h 249"/>
                <a:gd name="T6" fmla="*/ 174 w 201"/>
                <a:gd name="T7" fmla="*/ 32 h 249"/>
                <a:gd name="T8" fmla="*/ 201 w 201"/>
                <a:gd name="T9" fmla="*/ 122 h 249"/>
                <a:gd name="T10" fmla="*/ 174 w 201"/>
                <a:gd name="T11" fmla="*/ 215 h 249"/>
                <a:gd name="T12" fmla="*/ 97 w 201"/>
                <a:gd name="T13" fmla="*/ 249 h 249"/>
                <a:gd name="T14" fmla="*/ 26 w 201"/>
                <a:gd name="T15" fmla="*/ 213 h 249"/>
                <a:gd name="T16" fmla="*/ 0 w 201"/>
                <a:gd name="T17" fmla="*/ 122 h 249"/>
                <a:gd name="T18" fmla="*/ 35 w 201"/>
                <a:gd name="T19" fmla="*/ 122 h 249"/>
                <a:gd name="T20" fmla="*/ 51 w 201"/>
                <a:gd name="T21" fmla="*/ 191 h 249"/>
                <a:gd name="T22" fmla="*/ 97 w 201"/>
                <a:gd name="T23" fmla="*/ 219 h 249"/>
                <a:gd name="T24" fmla="*/ 148 w 201"/>
                <a:gd name="T25" fmla="*/ 194 h 249"/>
                <a:gd name="T26" fmla="*/ 166 w 201"/>
                <a:gd name="T27" fmla="*/ 122 h 249"/>
                <a:gd name="T28" fmla="*/ 97 w 201"/>
                <a:gd name="T29" fmla="*/ 29 h 249"/>
                <a:gd name="T30" fmla="*/ 51 w 201"/>
                <a:gd name="T31" fmla="*/ 54 h 249"/>
                <a:gd name="T32" fmla="*/ 35 w 201"/>
                <a:gd name="T33" fmla="*/ 122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1" h="249">
                  <a:moveTo>
                    <a:pt x="0" y="122"/>
                  </a:moveTo>
                  <a:cubicBezTo>
                    <a:pt x="0" y="87"/>
                    <a:pt x="9" y="58"/>
                    <a:pt x="26" y="35"/>
                  </a:cubicBezTo>
                  <a:cubicBezTo>
                    <a:pt x="44" y="11"/>
                    <a:pt x="67" y="0"/>
                    <a:pt x="97" y="0"/>
                  </a:cubicBezTo>
                  <a:cubicBezTo>
                    <a:pt x="131" y="0"/>
                    <a:pt x="156" y="10"/>
                    <a:pt x="174" y="32"/>
                  </a:cubicBezTo>
                  <a:cubicBezTo>
                    <a:pt x="192" y="54"/>
                    <a:pt x="201" y="84"/>
                    <a:pt x="201" y="122"/>
                  </a:cubicBezTo>
                  <a:cubicBezTo>
                    <a:pt x="201" y="162"/>
                    <a:pt x="192" y="193"/>
                    <a:pt x="174" y="215"/>
                  </a:cubicBezTo>
                  <a:cubicBezTo>
                    <a:pt x="156" y="237"/>
                    <a:pt x="130" y="249"/>
                    <a:pt x="97" y="249"/>
                  </a:cubicBezTo>
                  <a:cubicBezTo>
                    <a:pt x="67" y="249"/>
                    <a:pt x="43" y="237"/>
                    <a:pt x="26" y="213"/>
                  </a:cubicBezTo>
                  <a:cubicBezTo>
                    <a:pt x="9" y="190"/>
                    <a:pt x="0" y="159"/>
                    <a:pt x="0" y="122"/>
                  </a:cubicBezTo>
                  <a:close/>
                  <a:moveTo>
                    <a:pt x="35" y="122"/>
                  </a:moveTo>
                  <a:cubicBezTo>
                    <a:pt x="35" y="150"/>
                    <a:pt x="40" y="173"/>
                    <a:pt x="51" y="191"/>
                  </a:cubicBezTo>
                  <a:cubicBezTo>
                    <a:pt x="62" y="210"/>
                    <a:pt x="77" y="219"/>
                    <a:pt x="97" y="219"/>
                  </a:cubicBezTo>
                  <a:cubicBezTo>
                    <a:pt x="119" y="219"/>
                    <a:pt x="137" y="211"/>
                    <a:pt x="148" y="194"/>
                  </a:cubicBezTo>
                  <a:cubicBezTo>
                    <a:pt x="160" y="177"/>
                    <a:pt x="166" y="153"/>
                    <a:pt x="166" y="122"/>
                  </a:cubicBezTo>
                  <a:cubicBezTo>
                    <a:pt x="166" y="60"/>
                    <a:pt x="143" y="29"/>
                    <a:pt x="97" y="29"/>
                  </a:cubicBezTo>
                  <a:cubicBezTo>
                    <a:pt x="77" y="29"/>
                    <a:pt x="61" y="38"/>
                    <a:pt x="51" y="54"/>
                  </a:cubicBezTo>
                  <a:cubicBezTo>
                    <a:pt x="40" y="71"/>
                    <a:pt x="35" y="94"/>
                    <a:pt x="35" y="12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8" name="Freeform 109"/>
            <p:cNvSpPr>
              <a:spLocks noEditPoints="1"/>
            </p:cNvSpPr>
            <p:nvPr/>
          </p:nvSpPr>
          <p:spPr bwMode="auto">
            <a:xfrm>
              <a:off x="4910" y="3307"/>
              <a:ext cx="35" cy="58"/>
            </a:xfrm>
            <a:custGeom>
              <a:avLst/>
              <a:gdLst>
                <a:gd name="T0" fmla="*/ 31 w 153"/>
                <a:gd name="T1" fmla="*/ 170 h 248"/>
                <a:gd name="T2" fmla="*/ 31 w 153"/>
                <a:gd name="T3" fmla="*/ 248 h 248"/>
                <a:gd name="T4" fmla="*/ 0 w 153"/>
                <a:gd name="T5" fmla="*/ 248 h 248"/>
                <a:gd name="T6" fmla="*/ 0 w 153"/>
                <a:gd name="T7" fmla="*/ 4 h 248"/>
                <a:gd name="T8" fmla="*/ 31 w 153"/>
                <a:gd name="T9" fmla="*/ 4 h 248"/>
                <a:gd name="T10" fmla="*/ 31 w 153"/>
                <a:gd name="T11" fmla="*/ 18 h 248"/>
                <a:gd name="T12" fmla="*/ 74 w 153"/>
                <a:gd name="T13" fmla="*/ 0 h 248"/>
                <a:gd name="T14" fmla="*/ 132 w 153"/>
                <a:gd name="T15" fmla="*/ 24 h 248"/>
                <a:gd name="T16" fmla="*/ 153 w 153"/>
                <a:gd name="T17" fmla="*/ 92 h 248"/>
                <a:gd name="T18" fmla="*/ 132 w 153"/>
                <a:gd name="T19" fmla="*/ 157 h 248"/>
                <a:gd name="T20" fmla="*/ 71 w 153"/>
                <a:gd name="T21" fmla="*/ 183 h 248"/>
                <a:gd name="T22" fmla="*/ 47 w 153"/>
                <a:gd name="T23" fmla="*/ 179 h 248"/>
                <a:gd name="T24" fmla="*/ 31 w 153"/>
                <a:gd name="T25" fmla="*/ 170 h 248"/>
                <a:gd name="T26" fmla="*/ 31 w 153"/>
                <a:gd name="T27" fmla="*/ 42 h 248"/>
                <a:gd name="T28" fmla="*/ 31 w 153"/>
                <a:gd name="T29" fmla="*/ 144 h 248"/>
                <a:gd name="T30" fmla="*/ 44 w 153"/>
                <a:gd name="T31" fmla="*/ 153 h 248"/>
                <a:gd name="T32" fmla="*/ 62 w 153"/>
                <a:gd name="T33" fmla="*/ 157 h 248"/>
                <a:gd name="T34" fmla="*/ 120 w 153"/>
                <a:gd name="T35" fmla="*/ 91 h 248"/>
                <a:gd name="T36" fmla="*/ 106 w 153"/>
                <a:gd name="T37" fmla="*/ 42 h 248"/>
                <a:gd name="T38" fmla="*/ 62 w 153"/>
                <a:gd name="T39" fmla="*/ 27 h 248"/>
                <a:gd name="T40" fmla="*/ 46 w 153"/>
                <a:gd name="T41" fmla="*/ 31 h 248"/>
                <a:gd name="T42" fmla="*/ 31 w 153"/>
                <a:gd name="T43" fmla="*/ 4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3" h="248">
                  <a:moveTo>
                    <a:pt x="31" y="170"/>
                  </a:moveTo>
                  <a:lnTo>
                    <a:pt x="31" y="248"/>
                  </a:lnTo>
                  <a:lnTo>
                    <a:pt x="0" y="248"/>
                  </a:lnTo>
                  <a:lnTo>
                    <a:pt x="0" y="4"/>
                  </a:lnTo>
                  <a:lnTo>
                    <a:pt x="31" y="4"/>
                  </a:lnTo>
                  <a:lnTo>
                    <a:pt x="31" y="18"/>
                  </a:lnTo>
                  <a:cubicBezTo>
                    <a:pt x="43" y="6"/>
                    <a:pt x="57" y="0"/>
                    <a:pt x="74" y="0"/>
                  </a:cubicBezTo>
                  <a:cubicBezTo>
                    <a:pt x="99" y="0"/>
                    <a:pt x="118" y="8"/>
                    <a:pt x="132" y="24"/>
                  </a:cubicBezTo>
                  <a:cubicBezTo>
                    <a:pt x="146" y="39"/>
                    <a:pt x="153" y="62"/>
                    <a:pt x="153" y="92"/>
                  </a:cubicBezTo>
                  <a:cubicBezTo>
                    <a:pt x="153" y="119"/>
                    <a:pt x="146" y="141"/>
                    <a:pt x="132" y="157"/>
                  </a:cubicBezTo>
                  <a:cubicBezTo>
                    <a:pt x="118" y="174"/>
                    <a:pt x="98" y="183"/>
                    <a:pt x="71" y="183"/>
                  </a:cubicBezTo>
                  <a:cubicBezTo>
                    <a:pt x="64" y="183"/>
                    <a:pt x="56" y="181"/>
                    <a:pt x="47" y="179"/>
                  </a:cubicBezTo>
                  <a:cubicBezTo>
                    <a:pt x="39" y="176"/>
                    <a:pt x="33" y="173"/>
                    <a:pt x="31" y="170"/>
                  </a:cubicBezTo>
                  <a:close/>
                  <a:moveTo>
                    <a:pt x="31" y="42"/>
                  </a:moveTo>
                  <a:lnTo>
                    <a:pt x="31" y="144"/>
                  </a:lnTo>
                  <a:cubicBezTo>
                    <a:pt x="33" y="147"/>
                    <a:pt x="37" y="150"/>
                    <a:pt x="44" y="153"/>
                  </a:cubicBezTo>
                  <a:cubicBezTo>
                    <a:pt x="50" y="155"/>
                    <a:pt x="56" y="157"/>
                    <a:pt x="62" y="157"/>
                  </a:cubicBezTo>
                  <a:cubicBezTo>
                    <a:pt x="101" y="157"/>
                    <a:pt x="120" y="135"/>
                    <a:pt x="120" y="91"/>
                  </a:cubicBezTo>
                  <a:cubicBezTo>
                    <a:pt x="120" y="69"/>
                    <a:pt x="116" y="52"/>
                    <a:pt x="106" y="42"/>
                  </a:cubicBezTo>
                  <a:cubicBezTo>
                    <a:pt x="97" y="32"/>
                    <a:pt x="83" y="27"/>
                    <a:pt x="62" y="27"/>
                  </a:cubicBezTo>
                  <a:cubicBezTo>
                    <a:pt x="58" y="27"/>
                    <a:pt x="53" y="28"/>
                    <a:pt x="46" y="31"/>
                  </a:cubicBezTo>
                  <a:cubicBezTo>
                    <a:pt x="40" y="34"/>
                    <a:pt x="35" y="38"/>
                    <a:pt x="31"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19" name="Freeform 110"/>
            <p:cNvSpPr>
              <a:spLocks noEditPoints="1"/>
            </p:cNvSpPr>
            <p:nvPr/>
          </p:nvSpPr>
          <p:spPr bwMode="auto">
            <a:xfrm>
              <a:off x="4949" y="3307"/>
              <a:ext cx="38" cy="43"/>
            </a:xfrm>
            <a:custGeom>
              <a:avLst/>
              <a:gdLst>
                <a:gd name="T0" fmla="*/ 159 w 162"/>
                <a:gd name="T1" fmla="*/ 95 h 183"/>
                <a:gd name="T2" fmla="*/ 33 w 162"/>
                <a:gd name="T3" fmla="*/ 95 h 183"/>
                <a:gd name="T4" fmla="*/ 50 w 162"/>
                <a:gd name="T5" fmla="*/ 142 h 183"/>
                <a:gd name="T6" fmla="*/ 88 w 162"/>
                <a:gd name="T7" fmla="*/ 157 h 183"/>
                <a:gd name="T8" fmla="*/ 133 w 162"/>
                <a:gd name="T9" fmla="*/ 141 h 183"/>
                <a:gd name="T10" fmla="*/ 146 w 162"/>
                <a:gd name="T11" fmla="*/ 163 h 183"/>
                <a:gd name="T12" fmla="*/ 124 w 162"/>
                <a:gd name="T13" fmla="*/ 176 h 183"/>
                <a:gd name="T14" fmla="*/ 82 w 162"/>
                <a:gd name="T15" fmla="*/ 183 h 183"/>
                <a:gd name="T16" fmla="*/ 26 w 162"/>
                <a:gd name="T17" fmla="*/ 160 h 183"/>
                <a:gd name="T18" fmla="*/ 0 w 162"/>
                <a:gd name="T19" fmla="*/ 94 h 183"/>
                <a:gd name="T20" fmla="*/ 26 w 162"/>
                <a:gd name="T21" fmla="*/ 24 h 183"/>
                <a:gd name="T22" fmla="*/ 82 w 162"/>
                <a:gd name="T23" fmla="*/ 0 h 183"/>
                <a:gd name="T24" fmla="*/ 141 w 162"/>
                <a:gd name="T25" fmla="*/ 22 h 183"/>
                <a:gd name="T26" fmla="*/ 162 w 162"/>
                <a:gd name="T27" fmla="*/ 76 h 183"/>
                <a:gd name="T28" fmla="*/ 159 w 162"/>
                <a:gd name="T29" fmla="*/ 95 h 183"/>
                <a:gd name="T30" fmla="*/ 84 w 162"/>
                <a:gd name="T31" fmla="*/ 27 h 183"/>
                <a:gd name="T32" fmla="*/ 49 w 162"/>
                <a:gd name="T33" fmla="*/ 40 h 183"/>
                <a:gd name="T34" fmla="*/ 33 w 162"/>
                <a:gd name="T35" fmla="*/ 72 h 183"/>
                <a:gd name="T36" fmla="*/ 131 w 162"/>
                <a:gd name="T37" fmla="*/ 72 h 183"/>
                <a:gd name="T38" fmla="*/ 119 w 162"/>
                <a:gd name="T39" fmla="*/ 40 h 183"/>
                <a:gd name="T40" fmla="*/ 84 w 162"/>
                <a:gd name="T41" fmla="*/ 27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2" h="183">
                  <a:moveTo>
                    <a:pt x="159" y="95"/>
                  </a:moveTo>
                  <a:lnTo>
                    <a:pt x="33" y="95"/>
                  </a:lnTo>
                  <a:cubicBezTo>
                    <a:pt x="33" y="115"/>
                    <a:pt x="38" y="131"/>
                    <a:pt x="50" y="142"/>
                  </a:cubicBezTo>
                  <a:cubicBezTo>
                    <a:pt x="60" y="152"/>
                    <a:pt x="72" y="157"/>
                    <a:pt x="88" y="157"/>
                  </a:cubicBezTo>
                  <a:cubicBezTo>
                    <a:pt x="106" y="157"/>
                    <a:pt x="121" y="151"/>
                    <a:pt x="133" y="141"/>
                  </a:cubicBezTo>
                  <a:lnTo>
                    <a:pt x="146" y="163"/>
                  </a:lnTo>
                  <a:cubicBezTo>
                    <a:pt x="141" y="168"/>
                    <a:pt x="134" y="172"/>
                    <a:pt x="124" y="176"/>
                  </a:cubicBezTo>
                  <a:cubicBezTo>
                    <a:pt x="111" y="181"/>
                    <a:pt x="97" y="183"/>
                    <a:pt x="82" y="183"/>
                  </a:cubicBezTo>
                  <a:cubicBezTo>
                    <a:pt x="60" y="183"/>
                    <a:pt x="41" y="175"/>
                    <a:pt x="26" y="160"/>
                  </a:cubicBezTo>
                  <a:cubicBezTo>
                    <a:pt x="8" y="144"/>
                    <a:pt x="0" y="122"/>
                    <a:pt x="0" y="94"/>
                  </a:cubicBezTo>
                  <a:cubicBezTo>
                    <a:pt x="0" y="65"/>
                    <a:pt x="9" y="41"/>
                    <a:pt x="26" y="24"/>
                  </a:cubicBezTo>
                  <a:cubicBezTo>
                    <a:pt x="42" y="8"/>
                    <a:pt x="61" y="0"/>
                    <a:pt x="82" y="0"/>
                  </a:cubicBezTo>
                  <a:cubicBezTo>
                    <a:pt x="107" y="0"/>
                    <a:pt x="127" y="7"/>
                    <a:pt x="141" y="22"/>
                  </a:cubicBezTo>
                  <a:cubicBezTo>
                    <a:pt x="155" y="35"/>
                    <a:pt x="162" y="53"/>
                    <a:pt x="162" y="76"/>
                  </a:cubicBezTo>
                  <a:cubicBezTo>
                    <a:pt x="162" y="83"/>
                    <a:pt x="161" y="89"/>
                    <a:pt x="159" y="95"/>
                  </a:cubicBezTo>
                  <a:close/>
                  <a:moveTo>
                    <a:pt x="84" y="27"/>
                  </a:moveTo>
                  <a:cubicBezTo>
                    <a:pt x="70" y="27"/>
                    <a:pt x="58" y="31"/>
                    <a:pt x="49" y="40"/>
                  </a:cubicBezTo>
                  <a:cubicBezTo>
                    <a:pt x="40" y="49"/>
                    <a:pt x="35" y="59"/>
                    <a:pt x="33" y="72"/>
                  </a:cubicBezTo>
                  <a:lnTo>
                    <a:pt x="131" y="72"/>
                  </a:lnTo>
                  <a:cubicBezTo>
                    <a:pt x="131" y="59"/>
                    <a:pt x="127" y="49"/>
                    <a:pt x="119" y="40"/>
                  </a:cubicBezTo>
                  <a:cubicBezTo>
                    <a:pt x="110" y="31"/>
                    <a:pt x="99" y="27"/>
                    <a:pt x="84" y="27"/>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0" name="Freeform 111"/>
            <p:cNvSpPr>
              <a:spLocks/>
            </p:cNvSpPr>
            <p:nvPr/>
          </p:nvSpPr>
          <p:spPr bwMode="auto">
            <a:xfrm>
              <a:off x="4994" y="3307"/>
              <a:ext cx="24" cy="42"/>
            </a:xfrm>
            <a:custGeom>
              <a:avLst/>
              <a:gdLst>
                <a:gd name="T0" fmla="*/ 93 w 106"/>
                <a:gd name="T1" fmla="*/ 34 h 180"/>
                <a:gd name="T2" fmla="*/ 73 w 106"/>
                <a:gd name="T3" fmla="*/ 27 h 180"/>
                <a:gd name="T4" fmla="*/ 44 w 106"/>
                <a:gd name="T5" fmla="*/ 42 h 180"/>
                <a:gd name="T6" fmla="*/ 31 w 106"/>
                <a:gd name="T7" fmla="*/ 79 h 180"/>
                <a:gd name="T8" fmla="*/ 31 w 106"/>
                <a:gd name="T9" fmla="*/ 180 h 180"/>
                <a:gd name="T10" fmla="*/ 0 w 106"/>
                <a:gd name="T11" fmla="*/ 180 h 180"/>
                <a:gd name="T12" fmla="*/ 0 w 106"/>
                <a:gd name="T13" fmla="*/ 4 h 180"/>
                <a:gd name="T14" fmla="*/ 31 w 106"/>
                <a:gd name="T15" fmla="*/ 4 h 180"/>
                <a:gd name="T16" fmla="*/ 31 w 106"/>
                <a:gd name="T17" fmla="*/ 32 h 180"/>
                <a:gd name="T18" fmla="*/ 82 w 106"/>
                <a:gd name="T19" fmla="*/ 0 h 180"/>
                <a:gd name="T20" fmla="*/ 106 w 106"/>
                <a:gd name="T21" fmla="*/ 3 h 180"/>
                <a:gd name="T22" fmla="*/ 93 w 106"/>
                <a:gd name="T23"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80">
                  <a:moveTo>
                    <a:pt x="93" y="34"/>
                  </a:moveTo>
                  <a:cubicBezTo>
                    <a:pt x="87" y="29"/>
                    <a:pt x="80" y="27"/>
                    <a:pt x="73" y="27"/>
                  </a:cubicBezTo>
                  <a:cubicBezTo>
                    <a:pt x="62" y="27"/>
                    <a:pt x="52" y="32"/>
                    <a:pt x="44" y="42"/>
                  </a:cubicBezTo>
                  <a:cubicBezTo>
                    <a:pt x="36" y="52"/>
                    <a:pt x="31" y="64"/>
                    <a:pt x="31" y="79"/>
                  </a:cubicBezTo>
                  <a:lnTo>
                    <a:pt x="31" y="180"/>
                  </a:lnTo>
                  <a:lnTo>
                    <a:pt x="0" y="180"/>
                  </a:lnTo>
                  <a:lnTo>
                    <a:pt x="0" y="4"/>
                  </a:lnTo>
                  <a:lnTo>
                    <a:pt x="31" y="4"/>
                  </a:lnTo>
                  <a:lnTo>
                    <a:pt x="31" y="32"/>
                  </a:lnTo>
                  <a:cubicBezTo>
                    <a:pt x="43" y="11"/>
                    <a:pt x="60" y="0"/>
                    <a:pt x="82" y="0"/>
                  </a:cubicBezTo>
                  <a:cubicBezTo>
                    <a:pt x="88" y="0"/>
                    <a:pt x="96"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1" name="Freeform 112"/>
            <p:cNvSpPr>
              <a:spLocks noEditPoints="1"/>
            </p:cNvSpPr>
            <p:nvPr/>
          </p:nvSpPr>
          <p:spPr bwMode="auto">
            <a:xfrm>
              <a:off x="5021" y="3307"/>
              <a:ext cx="34" cy="43"/>
            </a:xfrm>
            <a:custGeom>
              <a:avLst/>
              <a:gdLst>
                <a:gd name="T0" fmla="*/ 109 w 151"/>
                <a:gd name="T1" fmla="*/ 159 h 183"/>
                <a:gd name="T2" fmla="*/ 51 w 151"/>
                <a:gd name="T3" fmla="*/ 183 h 183"/>
                <a:gd name="T4" fmla="*/ 16 w 151"/>
                <a:gd name="T5" fmla="*/ 168 h 183"/>
                <a:gd name="T6" fmla="*/ 0 w 151"/>
                <a:gd name="T7" fmla="*/ 130 h 183"/>
                <a:gd name="T8" fmla="*/ 24 w 151"/>
                <a:gd name="T9" fmla="*/ 85 h 183"/>
                <a:gd name="T10" fmla="*/ 83 w 151"/>
                <a:gd name="T11" fmla="*/ 67 h 183"/>
                <a:gd name="T12" fmla="*/ 106 w 151"/>
                <a:gd name="T13" fmla="*/ 71 h 183"/>
                <a:gd name="T14" fmla="*/ 68 w 151"/>
                <a:gd name="T15" fmla="*/ 28 h 183"/>
                <a:gd name="T16" fmla="*/ 23 w 151"/>
                <a:gd name="T17" fmla="*/ 44 h 183"/>
                <a:gd name="T18" fmla="*/ 10 w 151"/>
                <a:gd name="T19" fmla="*/ 18 h 183"/>
                <a:gd name="T20" fmla="*/ 34 w 151"/>
                <a:gd name="T21" fmla="*/ 6 h 183"/>
                <a:gd name="T22" fmla="*/ 64 w 151"/>
                <a:gd name="T23" fmla="*/ 0 h 183"/>
                <a:gd name="T24" fmla="*/ 120 w 151"/>
                <a:gd name="T25" fmla="*/ 18 h 183"/>
                <a:gd name="T26" fmla="*/ 137 w 151"/>
                <a:gd name="T27" fmla="*/ 73 h 183"/>
                <a:gd name="T28" fmla="*/ 137 w 151"/>
                <a:gd name="T29" fmla="*/ 136 h 183"/>
                <a:gd name="T30" fmla="*/ 151 w 151"/>
                <a:gd name="T31" fmla="*/ 167 h 183"/>
                <a:gd name="T32" fmla="*/ 151 w 151"/>
                <a:gd name="T33" fmla="*/ 183 h 183"/>
                <a:gd name="T34" fmla="*/ 122 w 151"/>
                <a:gd name="T35" fmla="*/ 177 h 183"/>
                <a:gd name="T36" fmla="*/ 109 w 151"/>
                <a:gd name="T37" fmla="*/ 159 h 183"/>
                <a:gd name="T38" fmla="*/ 106 w 151"/>
                <a:gd name="T39" fmla="*/ 93 h 183"/>
                <a:gd name="T40" fmla="*/ 85 w 151"/>
                <a:gd name="T41" fmla="*/ 90 h 183"/>
                <a:gd name="T42" fmla="*/ 47 w 151"/>
                <a:gd name="T43" fmla="*/ 102 h 183"/>
                <a:gd name="T44" fmla="*/ 32 w 151"/>
                <a:gd name="T45" fmla="*/ 131 h 183"/>
                <a:gd name="T46" fmla="*/ 64 w 151"/>
                <a:gd name="T47" fmla="*/ 158 h 183"/>
                <a:gd name="T48" fmla="*/ 106 w 151"/>
                <a:gd name="T49" fmla="*/ 136 h 183"/>
                <a:gd name="T50" fmla="*/ 106 w 151"/>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1" h="183">
                  <a:moveTo>
                    <a:pt x="109" y="159"/>
                  </a:moveTo>
                  <a:cubicBezTo>
                    <a:pt x="96" y="175"/>
                    <a:pt x="77" y="183"/>
                    <a:pt x="51" y="183"/>
                  </a:cubicBezTo>
                  <a:cubicBezTo>
                    <a:pt x="38" y="183"/>
                    <a:pt x="26" y="178"/>
                    <a:pt x="16" y="168"/>
                  </a:cubicBezTo>
                  <a:cubicBezTo>
                    <a:pt x="5" y="158"/>
                    <a:pt x="0" y="145"/>
                    <a:pt x="0" y="130"/>
                  </a:cubicBezTo>
                  <a:cubicBezTo>
                    <a:pt x="0" y="113"/>
                    <a:pt x="8" y="98"/>
                    <a:pt x="24" y="85"/>
                  </a:cubicBezTo>
                  <a:cubicBezTo>
                    <a:pt x="39" y="73"/>
                    <a:pt x="59" y="67"/>
                    <a:pt x="83" y="67"/>
                  </a:cubicBezTo>
                  <a:cubicBezTo>
                    <a:pt x="90" y="67"/>
                    <a:pt x="98" y="68"/>
                    <a:pt x="106" y="71"/>
                  </a:cubicBezTo>
                  <a:cubicBezTo>
                    <a:pt x="106" y="43"/>
                    <a:pt x="93" y="28"/>
                    <a:pt x="68" y="28"/>
                  </a:cubicBezTo>
                  <a:cubicBezTo>
                    <a:pt x="48" y="28"/>
                    <a:pt x="33" y="34"/>
                    <a:pt x="23" y="44"/>
                  </a:cubicBezTo>
                  <a:lnTo>
                    <a:pt x="10" y="18"/>
                  </a:lnTo>
                  <a:cubicBezTo>
                    <a:pt x="16" y="13"/>
                    <a:pt x="24" y="9"/>
                    <a:pt x="34" y="6"/>
                  </a:cubicBezTo>
                  <a:cubicBezTo>
                    <a:pt x="45" y="2"/>
                    <a:pt x="55" y="0"/>
                    <a:pt x="64" y="0"/>
                  </a:cubicBezTo>
                  <a:cubicBezTo>
                    <a:pt x="90" y="0"/>
                    <a:pt x="108" y="6"/>
                    <a:pt x="120" y="18"/>
                  </a:cubicBezTo>
                  <a:cubicBezTo>
                    <a:pt x="131" y="29"/>
                    <a:pt x="137" y="48"/>
                    <a:pt x="137" y="73"/>
                  </a:cubicBezTo>
                  <a:lnTo>
                    <a:pt x="137" y="136"/>
                  </a:lnTo>
                  <a:cubicBezTo>
                    <a:pt x="137" y="152"/>
                    <a:pt x="142" y="162"/>
                    <a:pt x="151" y="167"/>
                  </a:cubicBezTo>
                  <a:lnTo>
                    <a:pt x="151" y="183"/>
                  </a:lnTo>
                  <a:cubicBezTo>
                    <a:pt x="138" y="183"/>
                    <a:pt x="129" y="181"/>
                    <a:pt x="122" y="177"/>
                  </a:cubicBezTo>
                  <a:cubicBezTo>
                    <a:pt x="116" y="174"/>
                    <a:pt x="112" y="168"/>
                    <a:pt x="109" y="159"/>
                  </a:cubicBezTo>
                  <a:close/>
                  <a:moveTo>
                    <a:pt x="106" y="93"/>
                  </a:moveTo>
                  <a:cubicBezTo>
                    <a:pt x="96" y="91"/>
                    <a:pt x="89" y="90"/>
                    <a:pt x="85" y="90"/>
                  </a:cubicBezTo>
                  <a:cubicBezTo>
                    <a:pt x="69" y="90"/>
                    <a:pt x="56" y="94"/>
                    <a:pt x="47" y="102"/>
                  </a:cubicBezTo>
                  <a:cubicBezTo>
                    <a:pt x="37" y="110"/>
                    <a:pt x="32" y="120"/>
                    <a:pt x="32" y="131"/>
                  </a:cubicBezTo>
                  <a:cubicBezTo>
                    <a:pt x="32" y="149"/>
                    <a:pt x="42" y="158"/>
                    <a:pt x="64" y="158"/>
                  </a:cubicBezTo>
                  <a:cubicBezTo>
                    <a:pt x="80" y="158"/>
                    <a:pt x="94" y="151"/>
                    <a:pt x="106" y="136"/>
                  </a:cubicBezTo>
                  <a:lnTo>
                    <a:pt x="106"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2" name="Freeform 113"/>
            <p:cNvSpPr>
              <a:spLocks noEditPoints="1"/>
            </p:cNvSpPr>
            <p:nvPr/>
          </p:nvSpPr>
          <p:spPr bwMode="auto">
            <a:xfrm>
              <a:off x="5060" y="3287"/>
              <a:ext cx="34" cy="63"/>
            </a:xfrm>
            <a:custGeom>
              <a:avLst/>
              <a:gdLst>
                <a:gd name="T0" fmla="*/ 144 w 145"/>
                <a:gd name="T1" fmla="*/ 105 h 270"/>
                <a:gd name="T2" fmla="*/ 128 w 145"/>
                <a:gd name="T3" fmla="*/ 127 h 270"/>
                <a:gd name="T4" fmla="*/ 112 w 145"/>
                <a:gd name="T5" fmla="*/ 118 h 270"/>
                <a:gd name="T6" fmla="*/ 88 w 145"/>
                <a:gd name="T7" fmla="*/ 114 h 270"/>
                <a:gd name="T8" fmla="*/ 47 w 145"/>
                <a:gd name="T9" fmla="*/ 131 h 270"/>
                <a:gd name="T10" fmla="*/ 32 w 145"/>
                <a:gd name="T11" fmla="*/ 180 h 270"/>
                <a:gd name="T12" fmla="*/ 48 w 145"/>
                <a:gd name="T13" fmla="*/ 227 h 270"/>
                <a:gd name="T14" fmla="*/ 90 w 145"/>
                <a:gd name="T15" fmla="*/ 244 h 270"/>
                <a:gd name="T16" fmla="*/ 132 w 145"/>
                <a:gd name="T17" fmla="*/ 227 h 270"/>
                <a:gd name="T18" fmla="*/ 145 w 145"/>
                <a:gd name="T19" fmla="*/ 254 h 270"/>
                <a:gd name="T20" fmla="*/ 83 w 145"/>
                <a:gd name="T21" fmla="*/ 270 h 270"/>
                <a:gd name="T22" fmla="*/ 23 w 145"/>
                <a:gd name="T23" fmla="*/ 246 h 270"/>
                <a:gd name="T24" fmla="*/ 0 w 145"/>
                <a:gd name="T25" fmla="*/ 180 h 270"/>
                <a:gd name="T26" fmla="*/ 24 w 145"/>
                <a:gd name="T27" fmla="*/ 113 h 270"/>
                <a:gd name="T28" fmla="*/ 91 w 145"/>
                <a:gd name="T29" fmla="*/ 87 h 270"/>
                <a:gd name="T30" fmla="*/ 120 w 145"/>
                <a:gd name="T31" fmla="*/ 93 h 270"/>
                <a:gd name="T32" fmla="*/ 144 w 145"/>
                <a:gd name="T33" fmla="*/ 105 h 270"/>
                <a:gd name="T34" fmla="*/ 140 w 145"/>
                <a:gd name="T35" fmla="*/ 1 h 270"/>
                <a:gd name="T36" fmla="*/ 90 w 145"/>
                <a:gd name="T37" fmla="*/ 56 h 270"/>
                <a:gd name="T38" fmla="*/ 72 w 145"/>
                <a:gd name="T39" fmla="*/ 56 h 270"/>
                <a:gd name="T40" fmla="*/ 23 w 145"/>
                <a:gd name="T41" fmla="*/ 0 h 270"/>
                <a:gd name="T42" fmla="*/ 52 w 145"/>
                <a:gd name="T43" fmla="*/ 0 h 270"/>
                <a:gd name="T44" fmla="*/ 81 w 145"/>
                <a:gd name="T45" fmla="*/ 32 h 270"/>
                <a:gd name="T46" fmla="*/ 108 w 145"/>
                <a:gd name="T47" fmla="*/ 1 h 270"/>
                <a:gd name="T48" fmla="*/ 140 w 145"/>
                <a:gd name="T49" fmla="*/ 1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45" h="270">
                  <a:moveTo>
                    <a:pt x="144" y="105"/>
                  </a:moveTo>
                  <a:lnTo>
                    <a:pt x="128" y="127"/>
                  </a:lnTo>
                  <a:cubicBezTo>
                    <a:pt x="125" y="124"/>
                    <a:pt x="120" y="121"/>
                    <a:pt x="112" y="118"/>
                  </a:cubicBezTo>
                  <a:cubicBezTo>
                    <a:pt x="103" y="115"/>
                    <a:pt x="96" y="114"/>
                    <a:pt x="88" y="114"/>
                  </a:cubicBezTo>
                  <a:cubicBezTo>
                    <a:pt x="71" y="114"/>
                    <a:pt x="57" y="120"/>
                    <a:pt x="47" y="131"/>
                  </a:cubicBezTo>
                  <a:cubicBezTo>
                    <a:pt x="37" y="143"/>
                    <a:pt x="32" y="160"/>
                    <a:pt x="32" y="180"/>
                  </a:cubicBezTo>
                  <a:cubicBezTo>
                    <a:pt x="32" y="201"/>
                    <a:pt x="38" y="217"/>
                    <a:pt x="48" y="227"/>
                  </a:cubicBezTo>
                  <a:cubicBezTo>
                    <a:pt x="58" y="238"/>
                    <a:pt x="72" y="244"/>
                    <a:pt x="90" y="244"/>
                  </a:cubicBezTo>
                  <a:cubicBezTo>
                    <a:pt x="104" y="244"/>
                    <a:pt x="118" y="238"/>
                    <a:pt x="132" y="227"/>
                  </a:cubicBezTo>
                  <a:lnTo>
                    <a:pt x="145" y="254"/>
                  </a:lnTo>
                  <a:cubicBezTo>
                    <a:pt x="128" y="264"/>
                    <a:pt x="107" y="270"/>
                    <a:pt x="83" y="270"/>
                  </a:cubicBezTo>
                  <a:cubicBezTo>
                    <a:pt x="59" y="270"/>
                    <a:pt x="39" y="262"/>
                    <a:pt x="23" y="246"/>
                  </a:cubicBezTo>
                  <a:cubicBezTo>
                    <a:pt x="7" y="230"/>
                    <a:pt x="0" y="208"/>
                    <a:pt x="0" y="180"/>
                  </a:cubicBezTo>
                  <a:cubicBezTo>
                    <a:pt x="0" y="152"/>
                    <a:pt x="8" y="130"/>
                    <a:pt x="24" y="113"/>
                  </a:cubicBezTo>
                  <a:cubicBezTo>
                    <a:pt x="40" y="96"/>
                    <a:pt x="63" y="87"/>
                    <a:pt x="91" y="87"/>
                  </a:cubicBezTo>
                  <a:cubicBezTo>
                    <a:pt x="100" y="87"/>
                    <a:pt x="110" y="89"/>
                    <a:pt x="120" y="93"/>
                  </a:cubicBezTo>
                  <a:cubicBezTo>
                    <a:pt x="131" y="97"/>
                    <a:pt x="139" y="101"/>
                    <a:pt x="144" y="105"/>
                  </a:cubicBezTo>
                  <a:close/>
                  <a:moveTo>
                    <a:pt x="140" y="1"/>
                  </a:moveTo>
                  <a:lnTo>
                    <a:pt x="90" y="56"/>
                  </a:lnTo>
                  <a:lnTo>
                    <a:pt x="72" y="56"/>
                  </a:lnTo>
                  <a:lnTo>
                    <a:pt x="23" y="0"/>
                  </a:lnTo>
                  <a:lnTo>
                    <a:pt x="52" y="0"/>
                  </a:lnTo>
                  <a:lnTo>
                    <a:pt x="81" y="32"/>
                  </a:lnTo>
                  <a:lnTo>
                    <a:pt x="108" y="1"/>
                  </a:lnTo>
                  <a:lnTo>
                    <a:pt x="140"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3" name="Freeform 114"/>
            <p:cNvSpPr>
              <a:spLocks/>
            </p:cNvSpPr>
            <p:nvPr/>
          </p:nvSpPr>
          <p:spPr bwMode="auto">
            <a:xfrm>
              <a:off x="5101" y="3307"/>
              <a:ext cx="32" cy="42"/>
            </a:xfrm>
            <a:custGeom>
              <a:avLst/>
              <a:gdLst>
                <a:gd name="T0" fmla="*/ 108 w 139"/>
                <a:gd name="T1" fmla="*/ 180 h 180"/>
                <a:gd name="T2" fmla="*/ 108 w 139"/>
                <a:gd name="T3" fmla="*/ 77 h 180"/>
                <a:gd name="T4" fmla="*/ 99 w 139"/>
                <a:gd name="T5" fmla="*/ 38 h 180"/>
                <a:gd name="T6" fmla="*/ 71 w 139"/>
                <a:gd name="T7" fmla="*/ 27 h 180"/>
                <a:gd name="T8" fmla="*/ 49 w 139"/>
                <a:gd name="T9" fmla="*/ 33 h 180"/>
                <a:gd name="T10" fmla="*/ 31 w 139"/>
                <a:gd name="T11" fmla="*/ 49 h 180"/>
                <a:gd name="T12" fmla="*/ 31 w 139"/>
                <a:gd name="T13" fmla="*/ 180 h 180"/>
                <a:gd name="T14" fmla="*/ 0 w 139"/>
                <a:gd name="T15" fmla="*/ 180 h 180"/>
                <a:gd name="T16" fmla="*/ 0 w 139"/>
                <a:gd name="T17" fmla="*/ 4 h 180"/>
                <a:gd name="T18" fmla="*/ 21 w 139"/>
                <a:gd name="T19" fmla="*/ 4 h 180"/>
                <a:gd name="T20" fmla="*/ 31 w 139"/>
                <a:gd name="T21" fmla="*/ 26 h 180"/>
                <a:gd name="T22" fmla="*/ 81 w 139"/>
                <a:gd name="T23" fmla="*/ 0 h 180"/>
                <a:gd name="T24" fmla="*/ 139 w 139"/>
                <a:gd name="T25" fmla="*/ 71 h 180"/>
                <a:gd name="T26" fmla="*/ 139 w 139"/>
                <a:gd name="T27" fmla="*/ 180 h 180"/>
                <a:gd name="T28" fmla="*/ 108 w 139"/>
                <a:gd name="T2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80">
                  <a:moveTo>
                    <a:pt x="108" y="180"/>
                  </a:moveTo>
                  <a:lnTo>
                    <a:pt x="108" y="77"/>
                  </a:lnTo>
                  <a:cubicBezTo>
                    <a:pt x="108" y="59"/>
                    <a:pt x="105" y="45"/>
                    <a:pt x="99" y="38"/>
                  </a:cubicBezTo>
                  <a:cubicBezTo>
                    <a:pt x="94" y="30"/>
                    <a:pt x="84" y="27"/>
                    <a:pt x="71" y="27"/>
                  </a:cubicBezTo>
                  <a:cubicBezTo>
                    <a:pt x="64" y="27"/>
                    <a:pt x="57" y="29"/>
                    <a:pt x="49" y="33"/>
                  </a:cubicBezTo>
                  <a:cubicBezTo>
                    <a:pt x="41" y="37"/>
                    <a:pt x="35" y="43"/>
                    <a:pt x="31" y="49"/>
                  </a:cubicBezTo>
                  <a:lnTo>
                    <a:pt x="31" y="180"/>
                  </a:lnTo>
                  <a:lnTo>
                    <a:pt x="0" y="180"/>
                  </a:lnTo>
                  <a:lnTo>
                    <a:pt x="0" y="4"/>
                  </a:lnTo>
                  <a:lnTo>
                    <a:pt x="21" y="4"/>
                  </a:lnTo>
                  <a:lnTo>
                    <a:pt x="31" y="26"/>
                  </a:lnTo>
                  <a:cubicBezTo>
                    <a:pt x="41" y="9"/>
                    <a:pt x="58" y="0"/>
                    <a:pt x="81" y="0"/>
                  </a:cubicBezTo>
                  <a:cubicBezTo>
                    <a:pt x="120" y="0"/>
                    <a:pt x="139" y="24"/>
                    <a:pt x="139" y="71"/>
                  </a:cubicBezTo>
                  <a:lnTo>
                    <a:pt x="139" y="180"/>
                  </a:lnTo>
                  <a:lnTo>
                    <a:pt x="108"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4" name="Freeform 115"/>
            <p:cNvSpPr>
              <a:spLocks noEditPoints="1"/>
            </p:cNvSpPr>
            <p:nvPr/>
          </p:nvSpPr>
          <p:spPr bwMode="auto">
            <a:xfrm>
              <a:off x="5140" y="3287"/>
              <a:ext cx="18" cy="62"/>
            </a:xfrm>
            <a:custGeom>
              <a:avLst/>
              <a:gdLst>
                <a:gd name="T0" fmla="*/ 25 w 76"/>
                <a:gd name="T1" fmla="*/ 266 h 266"/>
                <a:gd name="T2" fmla="*/ 25 w 76"/>
                <a:gd name="T3" fmla="*/ 116 h 266"/>
                <a:gd name="T4" fmla="*/ 0 w 76"/>
                <a:gd name="T5" fmla="*/ 116 h 266"/>
                <a:gd name="T6" fmla="*/ 0 w 76"/>
                <a:gd name="T7" fmla="*/ 90 h 266"/>
                <a:gd name="T8" fmla="*/ 56 w 76"/>
                <a:gd name="T9" fmla="*/ 90 h 266"/>
                <a:gd name="T10" fmla="*/ 56 w 76"/>
                <a:gd name="T11" fmla="*/ 266 h 266"/>
                <a:gd name="T12" fmla="*/ 25 w 76"/>
                <a:gd name="T13" fmla="*/ 266 h 266"/>
                <a:gd name="T14" fmla="*/ 76 w 76"/>
                <a:gd name="T15" fmla="*/ 0 h 266"/>
                <a:gd name="T16" fmla="*/ 39 w 76"/>
                <a:gd name="T17" fmla="*/ 55 h 266"/>
                <a:gd name="T18" fmla="*/ 16 w 76"/>
                <a:gd name="T19" fmla="*/ 55 h 266"/>
                <a:gd name="T20" fmla="*/ 44 w 76"/>
                <a:gd name="T21" fmla="*/ 0 h 266"/>
                <a:gd name="T22" fmla="*/ 76 w 76"/>
                <a:gd name="T23" fmla="*/ 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6">
                  <a:moveTo>
                    <a:pt x="25" y="266"/>
                  </a:moveTo>
                  <a:lnTo>
                    <a:pt x="25" y="116"/>
                  </a:lnTo>
                  <a:lnTo>
                    <a:pt x="0" y="116"/>
                  </a:lnTo>
                  <a:lnTo>
                    <a:pt x="0" y="90"/>
                  </a:lnTo>
                  <a:lnTo>
                    <a:pt x="56" y="90"/>
                  </a:lnTo>
                  <a:lnTo>
                    <a:pt x="56" y="266"/>
                  </a:lnTo>
                  <a:lnTo>
                    <a:pt x="25" y="266"/>
                  </a:lnTo>
                  <a:close/>
                  <a:moveTo>
                    <a:pt x="76" y="0"/>
                  </a:moveTo>
                  <a:lnTo>
                    <a:pt x="39" y="55"/>
                  </a:lnTo>
                  <a:lnTo>
                    <a:pt x="16" y="55"/>
                  </a:lnTo>
                  <a:lnTo>
                    <a:pt x="44"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5" name="Freeform 116"/>
            <p:cNvSpPr>
              <a:spLocks noEditPoints="1"/>
            </p:cNvSpPr>
            <p:nvPr/>
          </p:nvSpPr>
          <p:spPr bwMode="auto">
            <a:xfrm>
              <a:off x="5187" y="3307"/>
              <a:ext cx="35" cy="58"/>
            </a:xfrm>
            <a:custGeom>
              <a:avLst/>
              <a:gdLst>
                <a:gd name="T0" fmla="*/ 31 w 153"/>
                <a:gd name="T1" fmla="*/ 170 h 248"/>
                <a:gd name="T2" fmla="*/ 31 w 153"/>
                <a:gd name="T3" fmla="*/ 248 h 248"/>
                <a:gd name="T4" fmla="*/ 0 w 153"/>
                <a:gd name="T5" fmla="*/ 248 h 248"/>
                <a:gd name="T6" fmla="*/ 0 w 153"/>
                <a:gd name="T7" fmla="*/ 4 h 248"/>
                <a:gd name="T8" fmla="*/ 31 w 153"/>
                <a:gd name="T9" fmla="*/ 4 h 248"/>
                <a:gd name="T10" fmla="*/ 31 w 153"/>
                <a:gd name="T11" fmla="*/ 18 h 248"/>
                <a:gd name="T12" fmla="*/ 74 w 153"/>
                <a:gd name="T13" fmla="*/ 0 h 248"/>
                <a:gd name="T14" fmla="*/ 132 w 153"/>
                <a:gd name="T15" fmla="*/ 24 h 248"/>
                <a:gd name="T16" fmla="*/ 153 w 153"/>
                <a:gd name="T17" fmla="*/ 92 h 248"/>
                <a:gd name="T18" fmla="*/ 132 w 153"/>
                <a:gd name="T19" fmla="*/ 157 h 248"/>
                <a:gd name="T20" fmla="*/ 71 w 153"/>
                <a:gd name="T21" fmla="*/ 183 h 248"/>
                <a:gd name="T22" fmla="*/ 47 w 153"/>
                <a:gd name="T23" fmla="*/ 179 h 248"/>
                <a:gd name="T24" fmla="*/ 31 w 153"/>
                <a:gd name="T25" fmla="*/ 170 h 248"/>
                <a:gd name="T26" fmla="*/ 31 w 153"/>
                <a:gd name="T27" fmla="*/ 42 h 248"/>
                <a:gd name="T28" fmla="*/ 31 w 153"/>
                <a:gd name="T29" fmla="*/ 144 h 248"/>
                <a:gd name="T30" fmla="*/ 43 w 153"/>
                <a:gd name="T31" fmla="*/ 153 h 248"/>
                <a:gd name="T32" fmla="*/ 62 w 153"/>
                <a:gd name="T33" fmla="*/ 157 h 248"/>
                <a:gd name="T34" fmla="*/ 120 w 153"/>
                <a:gd name="T35" fmla="*/ 91 h 248"/>
                <a:gd name="T36" fmla="*/ 106 w 153"/>
                <a:gd name="T37" fmla="*/ 42 h 248"/>
                <a:gd name="T38" fmla="*/ 62 w 153"/>
                <a:gd name="T39" fmla="*/ 27 h 248"/>
                <a:gd name="T40" fmla="*/ 46 w 153"/>
                <a:gd name="T41" fmla="*/ 31 h 248"/>
                <a:gd name="T42" fmla="*/ 31 w 153"/>
                <a:gd name="T43" fmla="*/ 42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53" h="248">
                  <a:moveTo>
                    <a:pt x="31" y="170"/>
                  </a:moveTo>
                  <a:lnTo>
                    <a:pt x="31" y="248"/>
                  </a:lnTo>
                  <a:lnTo>
                    <a:pt x="0" y="248"/>
                  </a:lnTo>
                  <a:lnTo>
                    <a:pt x="0" y="4"/>
                  </a:lnTo>
                  <a:lnTo>
                    <a:pt x="31" y="4"/>
                  </a:lnTo>
                  <a:lnTo>
                    <a:pt x="31" y="18"/>
                  </a:lnTo>
                  <a:cubicBezTo>
                    <a:pt x="43" y="6"/>
                    <a:pt x="57" y="0"/>
                    <a:pt x="74" y="0"/>
                  </a:cubicBezTo>
                  <a:cubicBezTo>
                    <a:pt x="99" y="0"/>
                    <a:pt x="118" y="8"/>
                    <a:pt x="132" y="24"/>
                  </a:cubicBezTo>
                  <a:cubicBezTo>
                    <a:pt x="146" y="39"/>
                    <a:pt x="153" y="62"/>
                    <a:pt x="153" y="92"/>
                  </a:cubicBezTo>
                  <a:cubicBezTo>
                    <a:pt x="153" y="119"/>
                    <a:pt x="146" y="141"/>
                    <a:pt x="132" y="157"/>
                  </a:cubicBezTo>
                  <a:cubicBezTo>
                    <a:pt x="118" y="174"/>
                    <a:pt x="98" y="183"/>
                    <a:pt x="71" y="183"/>
                  </a:cubicBezTo>
                  <a:cubicBezTo>
                    <a:pt x="64" y="183"/>
                    <a:pt x="56" y="181"/>
                    <a:pt x="47" y="179"/>
                  </a:cubicBezTo>
                  <a:cubicBezTo>
                    <a:pt x="39" y="176"/>
                    <a:pt x="33" y="173"/>
                    <a:pt x="31" y="170"/>
                  </a:cubicBezTo>
                  <a:close/>
                  <a:moveTo>
                    <a:pt x="31" y="42"/>
                  </a:moveTo>
                  <a:lnTo>
                    <a:pt x="31" y="144"/>
                  </a:lnTo>
                  <a:cubicBezTo>
                    <a:pt x="33" y="147"/>
                    <a:pt x="37" y="150"/>
                    <a:pt x="43" y="153"/>
                  </a:cubicBezTo>
                  <a:cubicBezTo>
                    <a:pt x="50" y="155"/>
                    <a:pt x="56" y="157"/>
                    <a:pt x="62" y="157"/>
                  </a:cubicBezTo>
                  <a:cubicBezTo>
                    <a:pt x="101" y="157"/>
                    <a:pt x="120" y="135"/>
                    <a:pt x="120" y="91"/>
                  </a:cubicBezTo>
                  <a:cubicBezTo>
                    <a:pt x="120" y="69"/>
                    <a:pt x="115" y="52"/>
                    <a:pt x="106" y="42"/>
                  </a:cubicBezTo>
                  <a:cubicBezTo>
                    <a:pt x="97" y="32"/>
                    <a:pt x="82" y="27"/>
                    <a:pt x="62" y="27"/>
                  </a:cubicBezTo>
                  <a:cubicBezTo>
                    <a:pt x="58" y="27"/>
                    <a:pt x="52" y="28"/>
                    <a:pt x="46" y="31"/>
                  </a:cubicBezTo>
                  <a:cubicBezTo>
                    <a:pt x="40" y="34"/>
                    <a:pt x="35" y="38"/>
                    <a:pt x="31" y="42"/>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6" name="Freeform 117"/>
            <p:cNvSpPr>
              <a:spLocks/>
            </p:cNvSpPr>
            <p:nvPr/>
          </p:nvSpPr>
          <p:spPr bwMode="auto">
            <a:xfrm>
              <a:off x="5230" y="3307"/>
              <a:ext cx="24" cy="42"/>
            </a:xfrm>
            <a:custGeom>
              <a:avLst/>
              <a:gdLst>
                <a:gd name="T0" fmla="*/ 93 w 106"/>
                <a:gd name="T1" fmla="*/ 34 h 180"/>
                <a:gd name="T2" fmla="*/ 72 w 106"/>
                <a:gd name="T3" fmla="*/ 27 h 180"/>
                <a:gd name="T4" fmla="*/ 43 w 106"/>
                <a:gd name="T5" fmla="*/ 42 h 180"/>
                <a:gd name="T6" fmla="*/ 31 w 106"/>
                <a:gd name="T7" fmla="*/ 79 h 180"/>
                <a:gd name="T8" fmla="*/ 31 w 106"/>
                <a:gd name="T9" fmla="*/ 180 h 180"/>
                <a:gd name="T10" fmla="*/ 0 w 106"/>
                <a:gd name="T11" fmla="*/ 180 h 180"/>
                <a:gd name="T12" fmla="*/ 0 w 106"/>
                <a:gd name="T13" fmla="*/ 4 h 180"/>
                <a:gd name="T14" fmla="*/ 31 w 106"/>
                <a:gd name="T15" fmla="*/ 4 h 180"/>
                <a:gd name="T16" fmla="*/ 31 w 106"/>
                <a:gd name="T17" fmla="*/ 32 h 180"/>
                <a:gd name="T18" fmla="*/ 81 w 106"/>
                <a:gd name="T19" fmla="*/ 0 h 180"/>
                <a:gd name="T20" fmla="*/ 106 w 106"/>
                <a:gd name="T21" fmla="*/ 3 h 180"/>
                <a:gd name="T22" fmla="*/ 93 w 106"/>
                <a:gd name="T23"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80">
                  <a:moveTo>
                    <a:pt x="93" y="34"/>
                  </a:moveTo>
                  <a:cubicBezTo>
                    <a:pt x="86" y="29"/>
                    <a:pt x="79" y="27"/>
                    <a:pt x="72" y="27"/>
                  </a:cubicBezTo>
                  <a:cubicBezTo>
                    <a:pt x="61" y="27"/>
                    <a:pt x="51" y="32"/>
                    <a:pt x="43" y="42"/>
                  </a:cubicBezTo>
                  <a:cubicBezTo>
                    <a:pt x="35" y="52"/>
                    <a:pt x="31" y="64"/>
                    <a:pt x="31" y="79"/>
                  </a:cubicBezTo>
                  <a:lnTo>
                    <a:pt x="31" y="180"/>
                  </a:lnTo>
                  <a:lnTo>
                    <a:pt x="0" y="180"/>
                  </a:lnTo>
                  <a:lnTo>
                    <a:pt x="0" y="4"/>
                  </a:lnTo>
                  <a:lnTo>
                    <a:pt x="31" y="4"/>
                  </a:lnTo>
                  <a:lnTo>
                    <a:pt x="31" y="32"/>
                  </a:lnTo>
                  <a:cubicBezTo>
                    <a:pt x="42" y="11"/>
                    <a:pt x="59" y="0"/>
                    <a:pt x="81"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7" name="Freeform 118"/>
            <p:cNvSpPr>
              <a:spLocks noEditPoints="1"/>
            </p:cNvSpPr>
            <p:nvPr/>
          </p:nvSpPr>
          <p:spPr bwMode="auto">
            <a:xfrm>
              <a:off x="5256" y="3307"/>
              <a:ext cx="37" cy="43"/>
            </a:xfrm>
            <a:custGeom>
              <a:avLst/>
              <a:gdLst>
                <a:gd name="T0" fmla="*/ 0 w 159"/>
                <a:gd name="T1" fmla="*/ 91 h 183"/>
                <a:gd name="T2" fmla="*/ 22 w 159"/>
                <a:gd name="T3" fmla="*/ 25 h 183"/>
                <a:gd name="T4" fmla="*/ 80 w 159"/>
                <a:gd name="T5" fmla="*/ 0 h 183"/>
                <a:gd name="T6" fmla="*/ 139 w 159"/>
                <a:gd name="T7" fmla="*/ 24 h 183"/>
                <a:gd name="T8" fmla="*/ 159 w 159"/>
                <a:gd name="T9" fmla="*/ 91 h 183"/>
                <a:gd name="T10" fmla="*/ 138 w 159"/>
                <a:gd name="T11" fmla="*/ 158 h 183"/>
                <a:gd name="T12" fmla="*/ 80 w 159"/>
                <a:gd name="T13" fmla="*/ 183 h 183"/>
                <a:gd name="T14" fmla="*/ 21 w 159"/>
                <a:gd name="T15" fmla="*/ 158 h 183"/>
                <a:gd name="T16" fmla="*/ 0 w 159"/>
                <a:gd name="T17" fmla="*/ 91 h 183"/>
                <a:gd name="T18" fmla="*/ 33 w 159"/>
                <a:gd name="T19" fmla="*/ 91 h 183"/>
                <a:gd name="T20" fmla="*/ 80 w 159"/>
                <a:gd name="T21" fmla="*/ 157 h 183"/>
                <a:gd name="T22" fmla="*/ 114 w 159"/>
                <a:gd name="T23" fmla="*/ 140 h 183"/>
                <a:gd name="T24" fmla="*/ 127 w 159"/>
                <a:gd name="T25" fmla="*/ 91 h 183"/>
                <a:gd name="T26" fmla="*/ 80 w 159"/>
                <a:gd name="T27" fmla="*/ 26 h 183"/>
                <a:gd name="T28" fmla="*/ 46 w 159"/>
                <a:gd name="T29" fmla="*/ 43 h 183"/>
                <a:gd name="T30" fmla="*/ 33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8" y="42"/>
                    <a:pt x="22" y="25"/>
                  </a:cubicBezTo>
                  <a:cubicBezTo>
                    <a:pt x="37" y="9"/>
                    <a:pt x="56" y="0"/>
                    <a:pt x="80" y="0"/>
                  </a:cubicBezTo>
                  <a:cubicBezTo>
                    <a:pt x="105" y="0"/>
                    <a:pt x="125" y="8"/>
                    <a:pt x="139" y="24"/>
                  </a:cubicBezTo>
                  <a:cubicBezTo>
                    <a:pt x="152" y="40"/>
                    <a:pt x="159" y="63"/>
                    <a:pt x="159" y="91"/>
                  </a:cubicBezTo>
                  <a:cubicBezTo>
                    <a:pt x="159" y="120"/>
                    <a:pt x="152" y="142"/>
                    <a:pt x="138" y="158"/>
                  </a:cubicBezTo>
                  <a:cubicBezTo>
                    <a:pt x="124" y="175"/>
                    <a:pt x="105" y="183"/>
                    <a:pt x="80" y="183"/>
                  </a:cubicBezTo>
                  <a:cubicBezTo>
                    <a:pt x="55" y="183"/>
                    <a:pt x="35" y="175"/>
                    <a:pt x="21" y="158"/>
                  </a:cubicBezTo>
                  <a:cubicBezTo>
                    <a:pt x="7" y="141"/>
                    <a:pt x="0" y="119"/>
                    <a:pt x="0" y="91"/>
                  </a:cubicBezTo>
                  <a:close/>
                  <a:moveTo>
                    <a:pt x="33" y="91"/>
                  </a:moveTo>
                  <a:cubicBezTo>
                    <a:pt x="33" y="135"/>
                    <a:pt x="49" y="157"/>
                    <a:pt x="80" y="157"/>
                  </a:cubicBezTo>
                  <a:cubicBezTo>
                    <a:pt x="95" y="157"/>
                    <a:pt x="106" y="151"/>
                    <a:pt x="114" y="140"/>
                  </a:cubicBezTo>
                  <a:cubicBezTo>
                    <a:pt x="123" y="128"/>
                    <a:pt x="127" y="112"/>
                    <a:pt x="127" y="91"/>
                  </a:cubicBezTo>
                  <a:cubicBezTo>
                    <a:pt x="127" y="48"/>
                    <a:pt x="111" y="26"/>
                    <a:pt x="80" y="26"/>
                  </a:cubicBezTo>
                  <a:cubicBezTo>
                    <a:pt x="66" y="26"/>
                    <a:pt x="54" y="32"/>
                    <a:pt x="46" y="43"/>
                  </a:cubicBezTo>
                  <a:cubicBezTo>
                    <a:pt x="37" y="55"/>
                    <a:pt x="33" y="71"/>
                    <a:pt x="33"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8" name="Freeform 119"/>
            <p:cNvSpPr>
              <a:spLocks noEditPoints="1"/>
            </p:cNvSpPr>
            <p:nvPr/>
          </p:nvSpPr>
          <p:spPr bwMode="auto">
            <a:xfrm>
              <a:off x="5298" y="3305"/>
              <a:ext cx="33" cy="60"/>
            </a:xfrm>
            <a:custGeom>
              <a:avLst/>
              <a:gdLst>
                <a:gd name="T0" fmla="*/ 3 w 146"/>
                <a:gd name="T1" fmla="*/ 236 h 256"/>
                <a:gd name="T2" fmla="*/ 20 w 146"/>
                <a:gd name="T3" fmla="*/ 211 h 256"/>
                <a:gd name="T4" fmla="*/ 70 w 146"/>
                <a:gd name="T5" fmla="*/ 229 h 256"/>
                <a:gd name="T6" fmla="*/ 104 w 146"/>
                <a:gd name="T7" fmla="*/ 222 h 256"/>
                <a:gd name="T8" fmla="*/ 116 w 146"/>
                <a:gd name="T9" fmla="*/ 203 h 256"/>
                <a:gd name="T10" fmla="*/ 85 w 146"/>
                <a:gd name="T11" fmla="*/ 182 h 256"/>
                <a:gd name="T12" fmla="*/ 66 w 146"/>
                <a:gd name="T13" fmla="*/ 185 h 256"/>
                <a:gd name="T14" fmla="*/ 44 w 146"/>
                <a:gd name="T15" fmla="*/ 187 h 256"/>
                <a:gd name="T16" fmla="*/ 7 w 146"/>
                <a:gd name="T17" fmla="*/ 159 h 256"/>
                <a:gd name="T18" fmla="*/ 16 w 146"/>
                <a:gd name="T19" fmla="*/ 143 h 256"/>
                <a:gd name="T20" fmla="*/ 37 w 146"/>
                <a:gd name="T21" fmla="*/ 133 h 256"/>
                <a:gd name="T22" fmla="*/ 0 w 146"/>
                <a:gd name="T23" fmla="*/ 73 h 256"/>
                <a:gd name="T24" fmla="*/ 20 w 146"/>
                <a:gd name="T25" fmla="*/ 27 h 256"/>
                <a:gd name="T26" fmla="*/ 67 w 146"/>
                <a:gd name="T27" fmla="*/ 8 h 256"/>
                <a:gd name="T28" fmla="*/ 108 w 146"/>
                <a:gd name="T29" fmla="*/ 19 h 256"/>
                <a:gd name="T30" fmla="*/ 123 w 146"/>
                <a:gd name="T31" fmla="*/ 0 h 256"/>
                <a:gd name="T32" fmla="*/ 144 w 146"/>
                <a:gd name="T33" fmla="*/ 20 h 256"/>
                <a:gd name="T34" fmla="*/ 125 w 146"/>
                <a:gd name="T35" fmla="*/ 34 h 256"/>
                <a:gd name="T36" fmla="*/ 137 w 146"/>
                <a:gd name="T37" fmla="*/ 74 h 256"/>
                <a:gd name="T38" fmla="*/ 120 w 146"/>
                <a:gd name="T39" fmla="*/ 119 h 256"/>
                <a:gd name="T40" fmla="*/ 77 w 146"/>
                <a:gd name="T41" fmla="*/ 140 h 256"/>
                <a:gd name="T42" fmla="*/ 51 w 146"/>
                <a:gd name="T43" fmla="*/ 142 h 256"/>
                <a:gd name="T44" fmla="*/ 39 w 146"/>
                <a:gd name="T45" fmla="*/ 146 h 256"/>
                <a:gd name="T46" fmla="*/ 31 w 146"/>
                <a:gd name="T47" fmla="*/ 154 h 256"/>
                <a:gd name="T48" fmla="*/ 47 w 146"/>
                <a:gd name="T49" fmla="*/ 161 h 256"/>
                <a:gd name="T50" fmla="*/ 69 w 146"/>
                <a:gd name="T51" fmla="*/ 158 h 256"/>
                <a:gd name="T52" fmla="*/ 91 w 146"/>
                <a:gd name="T53" fmla="*/ 156 h 256"/>
                <a:gd name="T54" fmla="*/ 132 w 146"/>
                <a:gd name="T55" fmla="*/ 168 h 256"/>
                <a:gd name="T56" fmla="*/ 146 w 146"/>
                <a:gd name="T57" fmla="*/ 202 h 256"/>
                <a:gd name="T58" fmla="*/ 124 w 146"/>
                <a:gd name="T59" fmla="*/ 242 h 256"/>
                <a:gd name="T60" fmla="*/ 69 w 146"/>
                <a:gd name="T61" fmla="*/ 256 h 256"/>
                <a:gd name="T62" fmla="*/ 33 w 146"/>
                <a:gd name="T63" fmla="*/ 250 h 256"/>
                <a:gd name="T64" fmla="*/ 3 w 146"/>
                <a:gd name="T65" fmla="*/ 236 h 256"/>
                <a:gd name="T66" fmla="*/ 69 w 146"/>
                <a:gd name="T67" fmla="*/ 34 h 256"/>
                <a:gd name="T68" fmla="*/ 43 w 146"/>
                <a:gd name="T69" fmla="*/ 45 h 256"/>
                <a:gd name="T70" fmla="*/ 32 w 146"/>
                <a:gd name="T71" fmla="*/ 73 h 256"/>
                <a:gd name="T72" fmla="*/ 42 w 146"/>
                <a:gd name="T73" fmla="*/ 103 h 256"/>
                <a:gd name="T74" fmla="*/ 69 w 146"/>
                <a:gd name="T75" fmla="*/ 115 h 256"/>
                <a:gd name="T76" fmla="*/ 95 w 146"/>
                <a:gd name="T77" fmla="*/ 104 h 256"/>
                <a:gd name="T78" fmla="*/ 104 w 146"/>
                <a:gd name="T79" fmla="*/ 73 h 256"/>
                <a:gd name="T80" fmla="*/ 94 w 146"/>
                <a:gd name="T81" fmla="*/ 45 h 256"/>
                <a:gd name="T82" fmla="*/ 69 w 146"/>
                <a:gd name="T83" fmla="*/ 34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46" h="256">
                  <a:moveTo>
                    <a:pt x="3" y="236"/>
                  </a:moveTo>
                  <a:lnTo>
                    <a:pt x="20" y="211"/>
                  </a:lnTo>
                  <a:cubicBezTo>
                    <a:pt x="38" y="223"/>
                    <a:pt x="55" y="229"/>
                    <a:pt x="70" y="229"/>
                  </a:cubicBezTo>
                  <a:cubicBezTo>
                    <a:pt x="84" y="229"/>
                    <a:pt x="95" y="226"/>
                    <a:pt x="104" y="222"/>
                  </a:cubicBezTo>
                  <a:cubicBezTo>
                    <a:pt x="112" y="217"/>
                    <a:pt x="116" y="211"/>
                    <a:pt x="116" y="203"/>
                  </a:cubicBezTo>
                  <a:cubicBezTo>
                    <a:pt x="116" y="189"/>
                    <a:pt x="105" y="182"/>
                    <a:pt x="85" y="182"/>
                  </a:cubicBezTo>
                  <a:cubicBezTo>
                    <a:pt x="81" y="182"/>
                    <a:pt x="75" y="183"/>
                    <a:pt x="66" y="185"/>
                  </a:cubicBezTo>
                  <a:cubicBezTo>
                    <a:pt x="57" y="186"/>
                    <a:pt x="49" y="187"/>
                    <a:pt x="44" y="187"/>
                  </a:cubicBezTo>
                  <a:cubicBezTo>
                    <a:pt x="19" y="187"/>
                    <a:pt x="7" y="178"/>
                    <a:pt x="7" y="159"/>
                  </a:cubicBezTo>
                  <a:cubicBezTo>
                    <a:pt x="7" y="153"/>
                    <a:pt x="10" y="148"/>
                    <a:pt x="16" y="143"/>
                  </a:cubicBezTo>
                  <a:cubicBezTo>
                    <a:pt x="22" y="139"/>
                    <a:pt x="29" y="135"/>
                    <a:pt x="37" y="133"/>
                  </a:cubicBezTo>
                  <a:cubicBezTo>
                    <a:pt x="13" y="122"/>
                    <a:pt x="0" y="101"/>
                    <a:pt x="0" y="73"/>
                  </a:cubicBezTo>
                  <a:cubicBezTo>
                    <a:pt x="0" y="54"/>
                    <a:pt x="7" y="39"/>
                    <a:pt x="20" y="27"/>
                  </a:cubicBezTo>
                  <a:cubicBezTo>
                    <a:pt x="32" y="15"/>
                    <a:pt x="48" y="8"/>
                    <a:pt x="67" y="8"/>
                  </a:cubicBezTo>
                  <a:cubicBezTo>
                    <a:pt x="84" y="8"/>
                    <a:pt x="98" y="12"/>
                    <a:pt x="108" y="19"/>
                  </a:cubicBezTo>
                  <a:lnTo>
                    <a:pt x="123" y="0"/>
                  </a:lnTo>
                  <a:lnTo>
                    <a:pt x="144" y="20"/>
                  </a:lnTo>
                  <a:lnTo>
                    <a:pt x="125" y="34"/>
                  </a:lnTo>
                  <a:cubicBezTo>
                    <a:pt x="133" y="44"/>
                    <a:pt x="137" y="58"/>
                    <a:pt x="137" y="74"/>
                  </a:cubicBezTo>
                  <a:cubicBezTo>
                    <a:pt x="137" y="92"/>
                    <a:pt x="131" y="107"/>
                    <a:pt x="120" y="119"/>
                  </a:cubicBezTo>
                  <a:cubicBezTo>
                    <a:pt x="109" y="131"/>
                    <a:pt x="95" y="138"/>
                    <a:pt x="77" y="140"/>
                  </a:cubicBezTo>
                  <a:lnTo>
                    <a:pt x="51" y="142"/>
                  </a:lnTo>
                  <a:cubicBezTo>
                    <a:pt x="48" y="143"/>
                    <a:pt x="44" y="144"/>
                    <a:pt x="39" y="146"/>
                  </a:cubicBezTo>
                  <a:cubicBezTo>
                    <a:pt x="33" y="148"/>
                    <a:pt x="31" y="151"/>
                    <a:pt x="31" y="154"/>
                  </a:cubicBezTo>
                  <a:cubicBezTo>
                    <a:pt x="31" y="158"/>
                    <a:pt x="36" y="161"/>
                    <a:pt x="47" y="161"/>
                  </a:cubicBezTo>
                  <a:cubicBezTo>
                    <a:pt x="52" y="161"/>
                    <a:pt x="59" y="160"/>
                    <a:pt x="69" y="158"/>
                  </a:cubicBezTo>
                  <a:cubicBezTo>
                    <a:pt x="79" y="156"/>
                    <a:pt x="86" y="156"/>
                    <a:pt x="91" y="156"/>
                  </a:cubicBezTo>
                  <a:cubicBezTo>
                    <a:pt x="108" y="156"/>
                    <a:pt x="122" y="160"/>
                    <a:pt x="132" y="168"/>
                  </a:cubicBezTo>
                  <a:cubicBezTo>
                    <a:pt x="141" y="176"/>
                    <a:pt x="146" y="188"/>
                    <a:pt x="146" y="202"/>
                  </a:cubicBezTo>
                  <a:cubicBezTo>
                    <a:pt x="146" y="219"/>
                    <a:pt x="139" y="232"/>
                    <a:pt x="124" y="242"/>
                  </a:cubicBezTo>
                  <a:cubicBezTo>
                    <a:pt x="110" y="252"/>
                    <a:pt x="92" y="256"/>
                    <a:pt x="69" y="256"/>
                  </a:cubicBezTo>
                  <a:cubicBezTo>
                    <a:pt x="58" y="256"/>
                    <a:pt x="46" y="254"/>
                    <a:pt x="33" y="250"/>
                  </a:cubicBezTo>
                  <a:cubicBezTo>
                    <a:pt x="21" y="246"/>
                    <a:pt x="11" y="241"/>
                    <a:pt x="3" y="236"/>
                  </a:cubicBezTo>
                  <a:close/>
                  <a:moveTo>
                    <a:pt x="69" y="34"/>
                  </a:moveTo>
                  <a:cubicBezTo>
                    <a:pt x="58" y="34"/>
                    <a:pt x="49" y="37"/>
                    <a:pt x="43" y="45"/>
                  </a:cubicBezTo>
                  <a:cubicBezTo>
                    <a:pt x="36" y="53"/>
                    <a:pt x="32" y="62"/>
                    <a:pt x="32" y="73"/>
                  </a:cubicBezTo>
                  <a:cubicBezTo>
                    <a:pt x="32" y="85"/>
                    <a:pt x="36" y="95"/>
                    <a:pt x="42" y="103"/>
                  </a:cubicBezTo>
                  <a:cubicBezTo>
                    <a:pt x="49" y="111"/>
                    <a:pt x="58" y="115"/>
                    <a:pt x="69" y="115"/>
                  </a:cubicBezTo>
                  <a:cubicBezTo>
                    <a:pt x="80" y="115"/>
                    <a:pt x="89" y="112"/>
                    <a:pt x="95" y="104"/>
                  </a:cubicBezTo>
                  <a:cubicBezTo>
                    <a:pt x="101" y="96"/>
                    <a:pt x="104" y="86"/>
                    <a:pt x="104" y="73"/>
                  </a:cubicBezTo>
                  <a:cubicBezTo>
                    <a:pt x="104" y="62"/>
                    <a:pt x="101" y="53"/>
                    <a:pt x="94" y="45"/>
                  </a:cubicBezTo>
                  <a:cubicBezTo>
                    <a:pt x="88" y="37"/>
                    <a:pt x="79" y="34"/>
                    <a:pt x="69" y="34"/>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29" name="Freeform 120"/>
            <p:cNvSpPr>
              <a:spLocks/>
            </p:cNvSpPr>
            <p:nvPr/>
          </p:nvSpPr>
          <p:spPr bwMode="auto">
            <a:xfrm>
              <a:off x="5339" y="3307"/>
              <a:ext cx="24" cy="42"/>
            </a:xfrm>
            <a:custGeom>
              <a:avLst/>
              <a:gdLst>
                <a:gd name="T0" fmla="*/ 93 w 106"/>
                <a:gd name="T1" fmla="*/ 34 h 180"/>
                <a:gd name="T2" fmla="*/ 72 w 106"/>
                <a:gd name="T3" fmla="*/ 27 h 180"/>
                <a:gd name="T4" fmla="*/ 43 w 106"/>
                <a:gd name="T5" fmla="*/ 42 h 180"/>
                <a:gd name="T6" fmla="*/ 31 w 106"/>
                <a:gd name="T7" fmla="*/ 79 h 180"/>
                <a:gd name="T8" fmla="*/ 31 w 106"/>
                <a:gd name="T9" fmla="*/ 180 h 180"/>
                <a:gd name="T10" fmla="*/ 0 w 106"/>
                <a:gd name="T11" fmla="*/ 180 h 180"/>
                <a:gd name="T12" fmla="*/ 0 w 106"/>
                <a:gd name="T13" fmla="*/ 4 h 180"/>
                <a:gd name="T14" fmla="*/ 31 w 106"/>
                <a:gd name="T15" fmla="*/ 4 h 180"/>
                <a:gd name="T16" fmla="*/ 31 w 106"/>
                <a:gd name="T17" fmla="*/ 32 h 180"/>
                <a:gd name="T18" fmla="*/ 82 w 106"/>
                <a:gd name="T19" fmla="*/ 0 h 180"/>
                <a:gd name="T20" fmla="*/ 106 w 106"/>
                <a:gd name="T21" fmla="*/ 3 h 180"/>
                <a:gd name="T22" fmla="*/ 93 w 106"/>
                <a:gd name="T23" fmla="*/ 34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6" h="180">
                  <a:moveTo>
                    <a:pt x="93" y="34"/>
                  </a:moveTo>
                  <a:cubicBezTo>
                    <a:pt x="86" y="29"/>
                    <a:pt x="79" y="27"/>
                    <a:pt x="72" y="27"/>
                  </a:cubicBezTo>
                  <a:cubicBezTo>
                    <a:pt x="61" y="27"/>
                    <a:pt x="52" y="32"/>
                    <a:pt x="43" y="42"/>
                  </a:cubicBezTo>
                  <a:cubicBezTo>
                    <a:pt x="35" y="52"/>
                    <a:pt x="31" y="64"/>
                    <a:pt x="31" y="79"/>
                  </a:cubicBezTo>
                  <a:lnTo>
                    <a:pt x="31" y="180"/>
                  </a:lnTo>
                  <a:lnTo>
                    <a:pt x="0" y="180"/>
                  </a:lnTo>
                  <a:lnTo>
                    <a:pt x="0" y="4"/>
                  </a:lnTo>
                  <a:lnTo>
                    <a:pt x="31" y="4"/>
                  </a:lnTo>
                  <a:lnTo>
                    <a:pt x="31" y="32"/>
                  </a:lnTo>
                  <a:cubicBezTo>
                    <a:pt x="42" y="11"/>
                    <a:pt x="59" y="0"/>
                    <a:pt x="82" y="0"/>
                  </a:cubicBezTo>
                  <a:cubicBezTo>
                    <a:pt x="87" y="0"/>
                    <a:pt x="95" y="1"/>
                    <a:pt x="106" y="3"/>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0" name="Freeform 121"/>
            <p:cNvSpPr>
              <a:spLocks noEditPoints="1"/>
            </p:cNvSpPr>
            <p:nvPr/>
          </p:nvSpPr>
          <p:spPr bwMode="auto">
            <a:xfrm>
              <a:off x="5366" y="3307"/>
              <a:ext cx="34" cy="43"/>
            </a:xfrm>
            <a:custGeom>
              <a:avLst/>
              <a:gdLst>
                <a:gd name="T0" fmla="*/ 108 w 150"/>
                <a:gd name="T1" fmla="*/ 159 h 183"/>
                <a:gd name="T2" fmla="*/ 51 w 150"/>
                <a:gd name="T3" fmla="*/ 183 h 183"/>
                <a:gd name="T4" fmla="*/ 15 w 150"/>
                <a:gd name="T5" fmla="*/ 168 h 183"/>
                <a:gd name="T6" fmla="*/ 0 w 150"/>
                <a:gd name="T7" fmla="*/ 130 h 183"/>
                <a:gd name="T8" fmla="*/ 23 w 150"/>
                <a:gd name="T9" fmla="*/ 85 h 183"/>
                <a:gd name="T10" fmla="*/ 83 w 150"/>
                <a:gd name="T11" fmla="*/ 67 h 183"/>
                <a:gd name="T12" fmla="*/ 105 w 150"/>
                <a:gd name="T13" fmla="*/ 71 h 183"/>
                <a:gd name="T14" fmla="*/ 67 w 150"/>
                <a:gd name="T15" fmla="*/ 28 h 183"/>
                <a:gd name="T16" fmla="*/ 22 w 150"/>
                <a:gd name="T17" fmla="*/ 44 h 183"/>
                <a:gd name="T18" fmla="*/ 9 w 150"/>
                <a:gd name="T19" fmla="*/ 18 h 183"/>
                <a:gd name="T20" fmla="*/ 34 w 150"/>
                <a:gd name="T21" fmla="*/ 6 h 183"/>
                <a:gd name="T22" fmla="*/ 64 w 150"/>
                <a:gd name="T23" fmla="*/ 0 h 183"/>
                <a:gd name="T24" fmla="*/ 119 w 150"/>
                <a:gd name="T25" fmla="*/ 18 h 183"/>
                <a:gd name="T26" fmla="*/ 137 w 150"/>
                <a:gd name="T27" fmla="*/ 73 h 183"/>
                <a:gd name="T28" fmla="*/ 137 w 150"/>
                <a:gd name="T29" fmla="*/ 136 h 183"/>
                <a:gd name="T30" fmla="*/ 150 w 150"/>
                <a:gd name="T31" fmla="*/ 167 h 183"/>
                <a:gd name="T32" fmla="*/ 150 w 150"/>
                <a:gd name="T33" fmla="*/ 183 h 183"/>
                <a:gd name="T34" fmla="*/ 122 w 150"/>
                <a:gd name="T35" fmla="*/ 177 h 183"/>
                <a:gd name="T36" fmla="*/ 108 w 150"/>
                <a:gd name="T37" fmla="*/ 159 h 183"/>
                <a:gd name="T38" fmla="*/ 105 w 150"/>
                <a:gd name="T39" fmla="*/ 93 h 183"/>
                <a:gd name="T40" fmla="*/ 85 w 150"/>
                <a:gd name="T41" fmla="*/ 90 h 183"/>
                <a:gd name="T42" fmla="*/ 46 w 150"/>
                <a:gd name="T43" fmla="*/ 102 h 183"/>
                <a:gd name="T44" fmla="*/ 31 w 150"/>
                <a:gd name="T45" fmla="*/ 131 h 183"/>
                <a:gd name="T46" fmla="*/ 63 w 150"/>
                <a:gd name="T47" fmla="*/ 158 h 183"/>
                <a:gd name="T48" fmla="*/ 105 w 150"/>
                <a:gd name="T49" fmla="*/ 136 h 183"/>
                <a:gd name="T50" fmla="*/ 105 w 150"/>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0" h="183">
                  <a:moveTo>
                    <a:pt x="108" y="159"/>
                  </a:moveTo>
                  <a:cubicBezTo>
                    <a:pt x="96" y="175"/>
                    <a:pt x="77" y="183"/>
                    <a:pt x="51" y="183"/>
                  </a:cubicBezTo>
                  <a:cubicBezTo>
                    <a:pt x="37" y="183"/>
                    <a:pt x="25" y="178"/>
                    <a:pt x="15" y="168"/>
                  </a:cubicBezTo>
                  <a:cubicBezTo>
                    <a:pt x="5" y="158"/>
                    <a:pt x="0" y="145"/>
                    <a:pt x="0" y="130"/>
                  </a:cubicBezTo>
                  <a:cubicBezTo>
                    <a:pt x="0" y="113"/>
                    <a:pt x="8" y="98"/>
                    <a:pt x="23" y="85"/>
                  </a:cubicBezTo>
                  <a:cubicBezTo>
                    <a:pt x="39" y="73"/>
                    <a:pt x="59" y="67"/>
                    <a:pt x="83" y="67"/>
                  </a:cubicBezTo>
                  <a:cubicBezTo>
                    <a:pt x="90" y="67"/>
                    <a:pt x="97" y="68"/>
                    <a:pt x="105" y="71"/>
                  </a:cubicBezTo>
                  <a:cubicBezTo>
                    <a:pt x="105" y="43"/>
                    <a:pt x="93" y="28"/>
                    <a:pt x="67" y="28"/>
                  </a:cubicBezTo>
                  <a:cubicBezTo>
                    <a:pt x="48" y="28"/>
                    <a:pt x="33" y="34"/>
                    <a:pt x="22" y="44"/>
                  </a:cubicBezTo>
                  <a:lnTo>
                    <a:pt x="9" y="18"/>
                  </a:lnTo>
                  <a:cubicBezTo>
                    <a:pt x="15" y="13"/>
                    <a:pt x="23" y="9"/>
                    <a:pt x="34" y="6"/>
                  </a:cubicBezTo>
                  <a:cubicBezTo>
                    <a:pt x="44" y="2"/>
                    <a:pt x="54" y="0"/>
                    <a:pt x="64" y="0"/>
                  </a:cubicBezTo>
                  <a:cubicBezTo>
                    <a:pt x="89" y="0"/>
                    <a:pt x="108" y="6"/>
                    <a:pt x="119" y="18"/>
                  </a:cubicBezTo>
                  <a:cubicBezTo>
                    <a:pt x="131" y="29"/>
                    <a:pt x="137" y="48"/>
                    <a:pt x="137" y="73"/>
                  </a:cubicBezTo>
                  <a:lnTo>
                    <a:pt x="137" y="136"/>
                  </a:lnTo>
                  <a:cubicBezTo>
                    <a:pt x="137" y="152"/>
                    <a:pt x="141" y="162"/>
                    <a:pt x="150" y="167"/>
                  </a:cubicBezTo>
                  <a:lnTo>
                    <a:pt x="150" y="183"/>
                  </a:lnTo>
                  <a:cubicBezTo>
                    <a:pt x="138" y="183"/>
                    <a:pt x="128" y="181"/>
                    <a:pt x="122" y="177"/>
                  </a:cubicBezTo>
                  <a:cubicBezTo>
                    <a:pt x="116" y="174"/>
                    <a:pt x="111" y="168"/>
                    <a:pt x="108" y="159"/>
                  </a:cubicBezTo>
                  <a:close/>
                  <a:moveTo>
                    <a:pt x="105" y="93"/>
                  </a:moveTo>
                  <a:cubicBezTo>
                    <a:pt x="95" y="91"/>
                    <a:pt x="89" y="90"/>
                    <a:pt x="85" y="90"/>
                  </a:cubicBezTo>
                  <a:cubicBezTo>
                    <a:pt x="69" y="90"/>
                    <a:pt x="56" y="94"/>
                    <a:pt x="46" y="102"/>
                  </a:cubicBezTo>
                  <a:cubicBezTo>
                    <a:pt x="36" y="110"/>
                    <a:pt x="31" y="120"/>
                    <a:pt x="31" y="131"/>
                  </a:cubicBezTo>
                  <a:cubicBezTo>
                    <a:pt x="31" y="149"/>
                    <a:pt x="42" y="158"/>
                    <a:pt x="63" y="158"/>
                  </a:cubicBezTo>
                  <a:cubicBezTo>
                    <a:pt x="79" y="158"/>
                    <a:pt x="93" y="151"/>
                    <a:pt x="105" y="136"/>
                  </a:cubicBezTo>
                  <a:lnTo>
                    <a:pt x="105"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1" name="Freeform 122"/>
            <p:cNvSpPr>
              <a:spLocks/>
            </p:cNvSpPr>
            <p:nvPr/>
          </p:nvSpPr>
          <p:spPr bwMode="auto">
            <a:xfrm>
              <a:off x="5408" y="3307"/>
              <a:ext cx="53" cy="42"/>
            </a:xfrm>
            <a:custGeom>
              <a:avLst/>
              <a:gdLst>
                <a:gd name="T0" fmla="*/ 203 w 234"/>
                <a:gd name="T1" fmla="*/ 180 h 180"/>
                <a:gd name="T2" fmla="*/ 203 w 234"/>
                <a:gd name="T3" fmla="*/ 68 h 180"/>
                <a:gd name="T4" fmla="*/ 167 w 234"/>
                <a:gd name="T5" fmla="*/ 27 h 180"/>
                <a:gd name="T6" fmla="*/ 146 w 234"/>
                <a:gd name="T7" fmla="*/ 34 h 180"/>
                <a:gd name="T8" fmla="*/ 133 w 234"/>
                <a:gd name="T9" fmla="*/ 50 h 180"/>
                <a:gd name="T10" fmla="*/ 133 w 234"/>
                <a:gd name="T11" fmla="*/ 180 h 180"/>
                <a:gd name="T12" fmla="*/ 101 w 234"/>
                <a:gd name="T13" fmla="*/ 180 h 180"/>
                <a:gd name="T14" fmla="*/ 101 w 234"/>
                <a:gd name="T15" fmla="*/ 55 h 180"/>
                <a:gd name="T16" fmla="*/ 92 w 234"/>
                <a:gd name="T17" fmla="*/ 34 h 180"/>
                <a:gd name="T18" fmla="*/ 66 w 234"/>
                <a:gd name="T19" fmla="*/ 27 h 180"/>
                <a:gd name="T20" fmla="*/ 46 w 234"/>
                <a:gd name="T21" fmla="*/ 34 h 180"/>
                <a:gd name="T22" fmla="*/ 31 w 234"/>
                <a:gd name="T23" fmla="*/ 50 h 180"/>
                <a:gd name="T24" fmla="*/ 31 w 234"/>
                <a:gd name="T25" fmla="*/ 180 h 180"/>
                <a:gd name="T26" fmla="*/ 0 w 234"/>
                <a:gd name="T27" fmla="*/ 180 h 180"/>
                <a:gd name="T28" fmla="*/ 0 w 234"/>
                <a:gd name="T29" fmla="*/ 4 h 180"/>
                <a:gd name="T30" fmla="*/ 20 w 234"/>
                <a:gd name="T31" fmla="*/ 4 h 180"/>
                <a:gd name="T32" fmla="*/ 30 w 234"/>
                <a:gd name="T33" fmla="*/ 24 h 180"/>
                <a:gd name="T34" fmla="*/ 76 w 234"/>
                <a:gd name="T35" fmla="*/ 0 h 180"/>
                <a:gd name="T36" fmla="*/ 128 w 234"/>
                <a:gd name="T37" fmla="*/ 24 h 180"/>
                <a:gd name="T38" fmla="*/ 148 w 234"/>
                <a:gd name="T39" fmla="*/ 7 h 180"/>
                <a:gd name="T40" fmla="*/ 177 w 234"/>
                <a:gd name="T41" fmla="*/ 0 h 180"/>
                <a:gd name="T42" fmla="*/ 219 w 234"/>
                <a:gd name="T43" fmla="*/ 17 h 180"/>
                <a:gd name="T44" fmla="*/ 234 w 234"/>
                <a:gd name="T45" fmla="*/ 62 h 180"/>
                <a:gd name="T46" fmla="*/ 234 w 234"/>
                <a:gd name="T47" fmla="*/ 180 h 180"/>
                <a:gd name="T48" fmla="*/ 203 w 234"/>
                <a:gd name="T4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4" h="180">
                  <a:moveTo>
                    <a:pt x="203" y="180"/>
                  </a:moveTo>
                  <a:lnTo>
                    <a:pt x="203" y="68"/>
                  </a:lnTo>
                  <a:cubicBezTo>
                    <a:pt x="203" y="41"/>
                    <a:pt x="191" y="27"/>
                    <a:pt x="167" y="27"/>
                  </a:cubicBezTo>
                  <a:cubicBezTo>
                    <a:pt x="160" y="27"/>
                    <a:pt x="153" y="29"/>
                    <a:pt x="146" y="34"/>
                  </a:cubicBezTo>
                  <a:cubicBezTo>
                    <a:pt x="140" y="38"/>
                    <a:pt x="135" y="44"/>
                    <a:pt x="133" y="50"/>
                  </a:cubicBezTo>
                  <a:lnTo>
                    <a:pt x="133" y="180"/>
                  </a:lnTo>
                  <a:lnTo>
                    <a:pt x="101" y="180"/>
                  </a:lnTo>
                  <a:lnTo>
                    <a:pt x="101" y="55"/>
                  </a:lnTo>
                  <a:cubicBezTo>
                    <a:pt x="101" y="46"/>
                    <a:pt x="98" y="39"/>
                    <a:pt x="92" y="34"/>
                  </a:cubicBezTo>
                  <a:cubicBezTo>
                    <a:pt x="85" y="29"/>
                    <a:pt x="77" y="27"/>
                    <a:pt x="66" y="27"/>
                  </a:cubicBezTo>
                  <a:cubicBezTo>
                    <a:pt x="60" y="27"/>
                    <a:pt x="53" y="29"/>
                    <a:pt x="46" y="34"/>
                  </a:cubicBezTo>
                  <a:cubicBezTo>
                    <a:pt x="39" y="39"/>
                    <a:pt x="34" y="44"/>
                    <a:pt x="31" y="50"/>
                  </a:cubicBezTo>
                  <a:lnTo>
                    <a:pt x="31" y="180"/>
                  </a:lnTo>
                  <a:lnTo>
                    <a:pt x="0" y="180"/>
                  </a:lnTo>
                  <a:lnTo>
                    <a:pt x="0" y="4"/>
                  </a:lnTo>
                  <a:lnTo>
                    <a:pt x="20" y="4"/>
                  </a:lnTo>
                  <a:lnTo>
                    <a:pt x="30" y="24"/>
                  </a:lnTo>
                  <a:cubicBezTo>
                    <a:pt x="42" y="8"/>
                    <a:pt x="57" y="0"/>
                    <a:pt x="76" y="0"/>
                  </a:cubicBezTo>
                  <a:cubicBezTo>
                    <a:pt x="101" y="0"/>
                    <a:pt x="118" y="8"/>
                    <a:pt x="128" y="24"/>
                  </a:cubicBezTo>
                  <a:cubicBezTo>
                    <a:pt x="132" y="17"/>
                    <a:pt x="138" y="12"/>
                    <a:pt x="148" y="7"/>
                  </a:cubicBezTo>
                  <a:cubicBezTo>
                    <a:pt x="157" y="3"/>
                    <a:pt x="167" y="0"/>
                    <a:pt x="177" y="0"/>
                  </a:cubicBezTo>
                  <a:cubicBezTo>
                    <a:pt x="195" y="0"/>
                    <a:pt x="210" y="6"/>
                    <a:pt x="219" y="17"/>
                  </a:cubicBezTo>
                  <a:cubicBezTo>
                    <a:pt x="229" y="27"/>
                    <a:pt x="234" y="43"/>
                    <a:pt x="234" y="62"/>
                  </a:cubicBezTo>
                  <a:lnTo>
                    <a:pt x="234" y="180"/>
                  </a:lnTo>
                  <a:lnTo>
                    <a:pt x="20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2" name="Freeform 123"/>
            <p:cNvSpPr>
              <a:spLocks/>
            </p:cNvSpPr>
            <p:nvPr/>
          </p:nvSpPr>
          <p:spPr bwMode="auto">
            <a:xfrm>
              <a:off x="5490" y="3293"/>
              <a:ext cx="44" cy="57"/>
            </a:xfrm>
            <a:custGeom>
              <a:avLst/>
              <a:gdLst>
                <a:gd name="T0" fmla="*/ 106 w 193"/>
                <a:gd name="T1" fmla="*/ 244 h 244"/>
                <a:gd name="T2" fmla="*/ 90 w 193"/>
                <a:gd name="T3" fmla="*/ 244 h 244"/>
                <a:gd name="T4" fmla="*/ 0 w 193"/>
                <a:gd name="T5" fmla="*/ 0 h 244"/>
                <a:gd name="T6" fmla="*/ 37 w 193"/>
                <a:gd name="T7" fmla="*/ 0 h 244"/>
                <a:gd name="T8" fmla="*/ 98 w 193"/>
                <a:gd name="T9" fmla="*/ 177 h 244"/>
                <a:gd name="T10" fmla="*/ 158 w 193"/>
                <a:gd name="T11" fmla="*/ 0 h 244"/>
                <a:gd name="T12" fmla="*/ 193 w 193"/>
                <a:gd name="T13" fmla="*/ 0 h 244"/>
                <a:gd name="T14" fmla="*/ 106 w 193"/>
                <a:gd name="T15" fmla="*/ 244 h 2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3" h="244">
                  <a:moveTo>
                    <a:pt x="106" y="244"/>
                  </a:moveTo>
                  <a:lnTo>
                    <a:pt x="90" y="244"/>
                  </a:lnTo>
                  <a:lnTo>
                    <a:pt x="0" y="0"/>
                  </a:lnTo>
                  <a:lnTo>
                    <a:pt x="37" y="0"/>
                  </a:lnTo>
                  <a:lnTo>
                    <a:pt x="98" y="177"/>
                  </a:lnTo>
                  <a:lnTo>
                    <a:pt x="158" y="0"/>
                  </a:lnTo>
                  <a:lnTo>
                    <a:pt x="193" y="0"/>
                  </a:lnTo>
                  <a:lnTo>
                    <a:pt x="106" y="24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3" name="Freeform 124"/>
            <p:cNvSpPr>
              <a:spLocks noEditPoints="1"/>
            </p:cNvSpPr>
            <p:nvPr/>
          </p:nvSpPr>
          <p:spPr bwMode="auto">
            <a:xfrm>
              <a:off x="5534" y="3287"/>
              <a:ext cx="37" cy="78"/>
            </a:xfrm>
            <a:custGeom>
              <a:avLst/>
              <a:gdLst>
                <a:gd name="T0" fmla="*/ 88 w 162"/>
                <a:gd name="T1" fmla="*/ 295 h 334"/>
                <a:gd name="T2" fmla="*/ 62 w 162"/>
                <a:gd name="T3" fmla="*/ 323 h 334"/>
                <a:gd name="T4" fmla="*/ 19 w 162"/>
                <a:gd name="T5" fmla="*/ 334 h 334"/>
                <a:gd name="T6" fmla="*/ 19 w 162"/>
                <a:gd name="T7" fmla="*/ 307 h 334"/>
                <a:gd name="T8" fmla="*/ 52 w 162"/>
                <a:gd name="T9" fmla="*/ 297 h 334"/>
                <a:gd name="T10" fmla="*/ 66 w 162"/>
                <a:gd name="T11" fmla="*/ 275 h 334"/>
                <a:gd name="T12" fmla="*/ 61 w 162"/>
                <a:gd name="T13" fmla="*/ 247 h 334"/>
                <a:gd name="T14" fmla="*/ 48 w 162"/>
                <a:gd name="T15" fmla="*/ 212 h 334"/>
                <a:gd name="T16" fmla="*/ 0 w 162"/>
                <a:gd name="T17" fmla="*/ 90 h 334"/>
                <a:gd name="T18" fmla="*/ 32 w 162"/>
                <a:gd name="T19" fmla="*/ 90 h 334"/>
                <a:gd name="T20" fmla="*/ 84 w 162"/>
                <a:gd name="T21" fmla="*/ 226 h 334"/>
                <a:gd name="T22" fmla="*/ 130 w 162"/>
                <a:gd name="T23" fmla="*/ 90 h 334"/>
                <a:gd name="T24" fmla="*/ 162 w 162"/>
                <a:gd name="T25" fmla="*/ 90 h 334"/>
                <a:gd name="T26" fmla="*/ 88 w 162"/>
                <a:gd name="T27" fmla="*/ 295 h 334"/>
                <a:gd name="T28" fmla="*/ 123 w 162"/>
                <a:gd name="T29" fmla="*/ 0 h 334"/>
                <a:gd name="T30" fmla="*/ 85 w 162"/>
                <a:gd name="T31" fmla="*/ 55 h 334"/>
                <a:gd name="T32" fmla="*/ 62 w 162"/>
                <a:gd name="T33" fmla="*/ 55 h 334"/>
                <a:gd name="T34" fmla="*/ 90 w 162"/>
                <a:gd name="T35" fmla="*/ 0 h 334"/>
                <a:gd name="T36" fmla="*/ 123 w 162"/>
                <a:gd name="T3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2" h="334">
                  <a:moveTo>
                    <a:pt x="88" y="295"/>
                  </a:moveTo>
                  <a:cubicBezTo>
                    <a:pt x="84" y="307"/>
                    <a:pt x="75" y="316"/>
                    <a:pt x="62" y="323"/>
                  </a:cubicBezTo>
                  <a:cubicBezTo>
                    <a:pt x="49" y="331"/>
                    <a:pt x="35" y="334"/>
                    <a:pt x="19" y="334"/>
                  </a:cubicBezTo>
                  <a:lnTo>
                    <a:pt x="19" y="307"/>
                  </a:lnTo>
                  <a:cubicBezTo>
                    <a:pt x="32" y="307"/>
                    <a:pt x="43" y="304"/>
                    <a:pt x="52" y="297"/>
                  </a:cubicBezTo>
                  <a:cubicBezTo>
                    <a:pt x="62" y="291"/>
                    <a:pt x="66" y="284"/>
                    <a:pt x="66" y="275"/>
                  </a:cubicBezTo>
                  <a:cubicBezTo>
                    <a:pt x="66" y="266"/>
                    <a:pt x="65" y="256"/>
                    <a:pt x="61" y="247"/>
                  </a:cubicBezTo>
                  <a:cubicBezTo>
                    <a:pt x="58" y="237"/>
                    <a:pt x="53" y="226"/>
                    <a:pt x="48" y="212"/>
                  </a:cubicBezTo>
                  <a:lnTo>
                    <a:pt x="0" y="90"/>
                  </a:lnTo>
                  <a:lnTo>
                    <a:pt x="32" y="90"/>
                  </a:lnTo>
                  <a:lnTo>
                    <a:pt x="84" y="226"/>
                  </a:lnTo>
                  <a:lnTo>
                    <a:pt x="130" y="90"/>
                  </a:lnTo>
                  <a:lnTo>
                    <a:pt x="162" y="90"/>
                  </a:lnTo>
                  <a:lnTo>
                    <a:pt x="88" y="295"/>
                  </a:lnTo>
                  <a:close/>
                  <a:moveTo>
                    <a:pt x="123" y="0"/>
                  </a:moveTo>
                  <a:lnTo>
                    <a:pt x="85" y="55"/>
                  </a:lnTo>
                  <a:lnTo>
                    <a:pt x="62" y="55"/>
                  </a:lnTo>
                  <a:lnTo>
                    <a:pt x="90" y="0"/>
                  </a:lnTo>
                  <a:lnTo>
                    <a:pt x="12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4" name="Freeform 125"/>
            <p:cNvSpPr>
              <a:spLocks/>
            </p:cNvSpPr>
            <p:nvPr/>
          </p:nvSpPr>
          <p:spPr bwMode="auto">
            <a:xfrm>
              <a:off x="5573" y="3308"/>
              <a:ext cx="34" cy="41"/>
            </a:xfrm>
            <a:custGeom>
              <a:avLst/>
              <a:gdLst>
                <a:gd name="T0" fmla="*/ 49 w 146"/>
                <a:gd name="T1" fmla="*/ 148 h 176"/>
                <a:gd name="T2" fmla="*/ 146 w 146"/>
                <a:gd name="T3" fmla="*/ 148 h 176"/>
                <a:gd name="T4" fmla="*/ 146 w 146"/>
                <a:gd name="T5" fmla="*/ 176 h 176"/>
                <a:gd name="T6" fmla="*/ 0 w 146"/>
                <a:gd name="T7" fmla="*/ 176 h 176"/>
                <a:gd name="T8" fmla="*/ 0 w 146"/>
                <a:gd name="T9" fmla="*/ 167 h 176"/>
                <a:gd name="T10" fmla="*/ 100 w 146"/>
                <a:gd name="T11" fmla="*/ 28 h 176"/>
                <a:gd name="T12" fmla="*/ 2 w 146"/>
                <a:gd name="T13" fmla="*/ 28 h 176"/>
                <a:gd name="T14" fmla="*/ 2 w 146"/>
                <a:gd name="T15" fmla="*/ 0 h 176"/>
                <a:gd name="T16" fmla="*/ 145 w 146"/>
                <a:gd name="T17" fmla="*/ 0 h 176"/>
                <a:gd name="T18" fmla="*/ 145 w 146"/>
                <a:gd name="T19" fmla="*/ 9 h 176"/>
                <a:gd name="T20" fmla="*/ 49 w 146"/>
                <a:gd name="T21" fmla="*/ 148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6" h="176">
                  <a:moveTo>
                    <a:pt x="49" y="148"/>
                  </a:moveTo>
                  <a:lnTo>
                    <a:pt x="146" y="148"/>
                  </a:lnTo>
                  <a:lnTo>
                    <a:pt x="146" y="176"/>
                  </a:lnTo>
                  <a:lnTo>
                    <a:pt x="0" y="176"/>
                  </a:lnTo>
                  <a:lnTo>
                    <a:pt x="0" y="167"/>
                  </a:lnTo>
                  <a:lnTo>
                    <a:pt x="100" y="28"/>
                  </a:lnTo>
                  <a:lnTo>
                    <a:pt x="2" y="28"/>
                  </a:lnTo>
                  <a:lnTo>
                    <a:pt x="2" y="0"/>
                  </a:lnTo>
                  <a:lnTo>
                    <a:pt x="145" y="0"/>
                  </a:lnTo>
                  <a:lnTo>
                    <a:pt x="145" y="9"/>
                  </a:lnTo>
                  <a:lnTo>
                    <a:pt x="49" y="1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5" name="Freeform 126"/>
            <p:cNvSpPr>
              <a:spLocks/>
            </p:cNvSpPr>
            <p:nvPr/>
          </p:nvSpPr>
          <p:spPr bwMode="auto">
            <a:xfrm>
              <a:off x="5613" y="3291"/>
              <a:ext cx="34" cy="58"/>
            </a:xfrm>
            <a:custGeom>
              <a:avLst/>
              <a:gdLst>
                <a:gd name="T0" fmla="*/ 114 w 148"/>
                <a:gd name="T1" fmla="*/ 248 h 248"/>
                <a:gd name="T2" fmla="*/ 59 w 148"/>
                <a:gd name="T3" fmla="*/ 160 h 248"/>
                <a:gd name="T4" fmla="*/ 31 w 148"/>
                <a:gd name="T5" fmla="*/ 188 h 248"/>
                <a:gd name="T6" fmla="*/ 31 w 148"/>
                <a:gd name="T7" fmla="*/ 248 h 248"/>
                <a:gd name="T8" fmla="*/ 0 w 148"/>
                <a:gd name="T9" fmla="*/ 248 h 248"/>
                <a:gd name="T10" fmla="*/ 0 w 148"/>
                <a:gd name="T11" fmla="*/ 0 h 248"/>
                <a:gd name="T12" fmla="*/ 31 w 148"/>
                <a:gd name="T13" fmla="*/ 0 h 248"/>
                <a:gd name="T14" fmla="*/ 31 w 148"/>
                <a:gd name="T15" fmla="*/ 153 h 248"/>
                <a:gd name="T16" fmla="*/ 99 w 148"/>
                <a:gd name="T17" fmla="*/ 72 h 248"/>
                <a:gd name="T18" fmla="*/ 135 w 148"/>
                <a:gd name="T19" fmla="*/ 72 h 248"/>
                <a:gd name="T20" fmla="*/ 79 w 148"/>
                <a:gd name="T21" fmla="*/ 139 h 248"/>
                <a:gd name="T22" fmla="*/ 148 w 148"/>
                <a:gd name="T23" fmla="*/ 248 h 248"/>
                <a:gd name="T24" fmla="*/ 114 w 148"/>
                <a:gd name="T25" fmla="*/ 248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8" h="248">
                  <a:moveTo>
                    <a:pt x="114" y="248"/>
                  </a:moveTo>
                  <a:lnTo>
                    <a:pt x="59" y="160"/>
                  </a:lnTo>
                  <a:lnTo>
                    <a:pt x="31" y="188"/>
                  </a:lnTo>
                  <a:lnTo>
                    <a:pt x="31" y="248"/>
                  </a:lnTo>
                  <a:lnTo>
                    <a:pt x="0" y="248"/>
                  </a:lnTo>
                  <a:lnTo>
                    <a:pt x="0" y="0"/>
                  </a:lnTo>
                  <a:lnTo>
                    <a:pt x="31" y="0"/>
                  </a:lnTo>
                  <a:lnTo>
                    <a:pt x="31" y="153"/>
                  </a:lnTo>
                  <a:lnTo>
                    <a:pt x="99" y="72"/>
                  </a:lnTo>
                  <a:lnTo>
                    <a:pt x="135" y="72"/>
                  </a:lnTo>
                  <a:lnTo>
                    <a:pt x="79" y="139"/>
                  </a:lnTo>
                  <a:lnTo>
                    <a:pt x="148" y="248"/>
                  </a:lnTo>
                  <a:lnTo>
                    <a:pt x="114" y="2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6" name="Freeform 127"/>
            <p:cNvSpPr>
              <a:spLocks/>
            </p:cNvSpPr>
            <p:nvPr/>
          </p:nvSpPr>
          <p:spPr bwMode="auto">
            <a:xfrm>
              <a:off x="5651" y="3308"/>
              <a:ext cx="32" cy="42"/>
            </a:xfrm>
            <a:custGeom>
              <a:avLst/>
              <a:gdLst>
                <a:gd name="T0" fmla="*/ 31 w 143"/>
                <a:gd name="T1" fmla="*/ 0 h 179"/>
                <a:gd name="T2" fmla="*/ 31 w 143"/>
                <a:gd name="T3" fmla="*/ 112 h 179"/>
                <a:gd name="T4" fmla="*/ 67 w 143"/>
                <a:gd name="T5" fmla="*/ 153 h 179"/>
                <a:gd name="T6" fmla="*/ 95 w 143"/>
                <a:gd name="T7" fmla="*/ 144 h 179"/>
                <a:gd name="T8" fmla="*/ 112 w 143"/>
                <a:gd name="T9" fmla="*/ 123 h 179"/>
                <a:gd name="T10" fmla="*/ 112 w 143"/>
                <a:gd name="T11" fmla="*/ 0 h 179"/>
                <a:gd name="T12" fmla="*/ 143 w 143"/>
                <a:gd name="T13" fmla="*/ 0 h 179"/>
                <a:gd name="T14" fmla="*/ 143 w 143"/>
                <a:gd name="T15" fmla="*/ 176 h 179"/>
                <a:gd name="T16" fmla="*/ 112 w 143"/>
                <a:gd name="T17" fmla="*/ 176 h 179"/>
                <a:gd name="T18" fmla="*/ 112 w 143"/>
                <a:gd name="T19" fmla="*/ 151 h 179"/>
                <a:gd name="T20" fmla="*/ 91 w 143"/>
                <a:gd name="T21" fmla="*/ 170 h 179"/>
                <a:gd name="T22" fmla="*/ 60 w 143"/>
                <a:gd name="T23" fmla="*/ 179 h 179"/>
                <a:gd name="T24" fmla="*/ 16 w 143"/>
                <a:gd name="T25" fmla="*/ 162 h 179"/>
                <a:gd name="T26" fmla="*/ 0 w 143"/>
                <a:gd name="T27" fmla="*/ 115 h 179"/>
                <a:gd name="T28" fmla="*/ 0 w 143"/>
                <a:gd name="T29" fmla="*/ 0 h 179"/>
                <a:gd name="T30" fmla="*/ 31 w 143"/>
                <a:gd name="T31" fmla="*/ 0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43" h="179">
                  <a:moveTo>
                    <a:pt x="31" y="0"/>
                  </a:moveTo>
                  <a:lnTo>
                    <a:pt x="31" y="112"/>
                  </a:lnTo>
                  <a:cubicBezTo>
                    <a:pt x="31" y="139"/>
                    <a:pt x="43" y="153"/>
                    <a:pt x="67" y="153"/>
                  </a:cubicBezTo>
                  <a:cubicBezTo>
                    <a:pt x="77" y="153"/>
                    <a:pt x="86" y="150"/>
                    <a:pt x="95" y="144"/>
                  </a:cubicBezTo>
                  <a:cubicBezTo>
                    <a:pt x="104" y="138"/>
                    <a:pt x="109" y="131"/>
                    <a:pt x="112" y="123"/>
                  </a:cubicBezTo>
                  <a:lnTo>
                    <a:pt x="112" y="0"/>
                  </a:lnTo>
                  <a:lnTo>
                    <a:pt x="143" y="0"/>
                  </a:lnTo>
                  <a:lnTo>
                    <a:pt x="143" y="176"/>
                  </a:lnTo>
                  <a:lnTo>
                    <a:pt x="112" y="176"/>
                  </a:lnTo>
                  <a:lnTo>
                    <a:pt x="112" y="151"/>
                  </a:lnTo>
                  <a:cubicBezTo>
                    <a:pt x="108" y="158"/>
                    <a:pt x="101" y="164"/>
                    <a:pt x="91" y="170"/>
                  </a:cubicBezTo>
                  <a:cubicBezTo>
                    <a:pt x="80" y="176"/>
                    <a:pt x="70" y="179"/>
                    <a:pt x="60" y="179"/>
                  </a:cubicBezTo>
                  <a:cubicBezTo>
                    <a:pt x="41" y="179"/>
                    <a:pt x="26" y="173"/>
                    <a:pt x="16" y="162"/>
                  </a:cubicBezTo>
                  <a:cubicBezTo>
                    <a:pt x="5" y="151"/>
                    <a:pt x="0" y="135"/>
                    <a:pt x="0" y="115"/>
                  </a:cubicBezTo>
                  <a:lnTo>
                    <a:pt x="0" y="0"/>
                  </a:lnTo>
                  <a:lnTo>
                    <a:pt x="3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7" name="Freeform 128"/>
            <p:cNvSpPr>
              <a:spLocks/>
            </p:cNvSpPr>
            <p:nvPr/>
          </p:nvSpPr>
          <p:spPr bwMode="auto">
            <a:xfrm>
              <a:off x="5693" y="3307"/>
              <a:ext cx="53" cy="42"/>
            </a:xfrm>
            <a:custGeom>
              <a:avLst/>
              <a:gdLst>
                <a:gd name="T0" fmla="*/ 203 w 234"/>
                <a:gd name="T1" fmla="*/ 180 h 180"/>
                <a:gd name="T2" fmla="*/ 203 w 234"/>
                <a:gd name="T3" fmla="*/ 68 h 180"/>
                <a:gd name="T4" fmla="*/ 167 w 234"/>
                <a:gd name="T5" fmla="*/ 27 h 180"/>
                <a:gd name="T6" fmla="*/ 146 w 234"/>
                <a:gd name="T7" fmla="*/ 34 h 180"/>
                <a:gd name="T8" fmla="*/ 133 w 234"/>
                <a:gd name="T9" fmla="*/ 50 h 180"/>
                <a:gd name="T10" fmla="*/ 133 w 234"/>
                <a:gd name="T11" fmla="*/ 180 h 180"/>
                <a:gd name="T12" fmla="*/ 101 w 234"/>
                <a:gd name="T13" fmla="*/ 180 h 180"/>
                <a:gd name="T14" fmla="*/ 101 w 234"/>
                <a:gd name="T15" fmla="*/ 55 h 180"/>
                <a:gd name="T16" fmla="*/ 92 w 234"/>
                <a:gd name="T17" fmla="*/ 34 h 180"/>
                <a:gd name="T18" fmla="*/ 66 w 234"/>
                <a:gd name="T19" fmla="*/ 27 h 180"/>
                <a:gd name="T20" fmla="*/ 46 w 234"/>
                <a:gd name="T21" fmla="*/ 34 h 180"/>
                <a:gd name="T22" fmla="*/ 31 w 234"/>
                <a:gd name="T23" fmla="*/ 50 h 180"/>
                <a:gd name="T24" fmla="*/ 31 w 234"/>
                <a:gd name="T25" fmla="*/ 180 h 180"/>
                <a:gd name="T26" fmla="*/ 0 w 234"/>
                <a:gd name="T27" fmla="*/ 180 h 180"/>
                <a:gd name="T28" fmla="*/ 0 w 234"/>
                <a:gd name="T29" fmla="*/ 4 h 180"/>
                <a:gd name="T30" fmla="*/ 20 w 234"/>
                <a:gd name="T31" fmla="*/ 4 h 180"/>
                <a:gd name="T32" fmla="*/ 30 w 234"/>
                <a:gd name="T33" fmla="*/ 24 h 180"/>
                <a:gd name="T34" fmla="*/ 75 w 234"/>
                <a:gd name="T35" fmla="*/ 0 h 180"/>
                <a:gd name="T36" fmla="*/ 128 w 234"/>
                <a:gd name="T37" fmla="*/ 24 h 180"/>
                <a:gd name="T38" fmla="*/ 148 w 234"/>
                <a:gd name="T39" fmla="*/ 7 h 180"/>
                <a:gd name="T40" fmla="*/ 177 w 234"/>
                <a:gd name="T41" fmla="*/ 0 h 180"/>
                <a:gd name="T42" fmla="*/ 219 w 234"/>
                <a:gd name="T43" fmla="*/ 17 h 180"/>
                <a:gd name="T44" fmla="*/ 234 w 234"/>
                <a:gd name="T45" fmla="*/ 62 h 180"/>
                <a:gd name="T46" fmla="*/ 234 w 234"/>
                <a:gd name="T47" fmla="*/ 180 h 180"/>
                <a:gd name="T48" fmla="*/ 203 w 234"/>
                <a:gd name="T4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4" h="180">
                  <a:moveTo>
                    <a:pt x="203" y="180"/>
                  </a:moveTo>
                  <a:lnTo>
                    <a:pt x="203" y="68"/>
                  </a:lnTo>
                  <a:cubicBezTo>
                    <a:pt x="203" y="41"/>
                    <a:pt x="191" y="27"/>
                    <a:pt x="167" y="27"/>
                  </a:cubicBezTo>
                  <a:cubicBezTo>
                    <a:pt x="160" y="27"/>
                    <a:pt x="153" y="29"/>
                    <a:pt x="146" y="34"/>
                  </a:cubicBezTo>
                  <a:cubicBezTo>
                    <a:pt x="140" y="38"/>
                    <a:pt x="135" y="44"/>
                    <a:pt x="133" y="50"/>
                  </a:cubicBezTo>
                  <a:lnTo>
                    <a:pt x="133" y="180"/>
                  </a:lnTo>
                  <a:lnTo>
                    <a:pt x="101" y="180"/>
                  </a:lnTo>
                  <a:lnTo>
                    <a:pt x="101" y="55"/>
                  </a:lnTo>
                  <a:cubicBezTo>
                    <a:pt x="101" y="46"/>
                    <a:pt x="98" y="39"/>
                    <a:pt x="92" y="34"/>
                  </a:cubicBezTo>
                  <a:cubicBezTo>
                    <a:pt x="85" y="29"/>
                    <a:pt x="77" y="27"/>
                    <a:pt x="66" y="27"/>
                  </a:cubicBezTo>
                  <a:cubicBezTo>
                    <a:pt x="60" y="27"/>
                    <a:pt x="53" y="29"/>
                    <a:pt x="46" y="34"/>
                  </a:cubicBezTo>
                  <a:cubicBezTo>
                    <a:pt x="39" y="39"/>
                    <a:pt x="34" y="44"/>
                    <a:pt x="31" y="50"/>
                  </a:cubicBezTo>
                  <a:lnTo>
                    <a:pt x="31" y="180"/>
                  </a:lnTo>
                  <a:lnTo>
                    <a:pt x="0" y="180"/>
                  </a:lnTo>
                  <a:lnTo>
                    <a:pt x="0" y="4"/>
                  </a:lnTo>
                  <a:lnTo>
                    <a:pt x="20" y="4"/>
                  </a:lnTo>
                  <a:lnTo>
                    <a:pt x="30" y="24"/>
                  </a:lnTo>
                  <a:cubicBezTo>
                    <a:pt x="42" y="8"/>
                    <a:pt x="57" y="0"/>
                    <a:pt x="75" y="0"/>
                  </a:cubicBezTo>
                  <a:cubicBezTo>
                    <a:pt x="101" y="0"/>
                    <a:pt x="118" y="8"/>
                    <a:pt x="128" y="24"/>
                  </a:cubicBezTo>
                  <a:cubicBezTo>
                    <a:pt x="132" y="17"/>
                    <a:pt x="138" y="12"/>
                    <a:pt x="148" y="7"/>
                  </a:cubicBezTo>
                  <a:cubicBezTo>
                    <a:pt x="157" y="3"/>
                    <a:pt x="167" y="0"/>
                    <a:pt x="177" y="0"/>
                  </a:cubicBezTo>
                  <a:cubicBezTo>
                    <a:pt x="195" y="0"/>
                    <a:pt x="210" y="6"/>
                    <a:pt x="219" y="17"/>
                  </a:cubicBezTo>
                  <a:cubicBezTo>
                    <a:pt x="229" y="27"/>
                    <a:pt x="234" y="43"/>
                    <a:pt x="234" y="62"/>
                  </a:cubicBezTo>
                  <a:lnTo>
                    <a:pt x="234" y="180"/>
                  </a:lnTo>
                  <a:lnTo>
                    <a:pt x="20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8" name="Freeform 129"/>
            <p:cNvSpPr>
              <a:spLocks/>
            </p:cNvSpPr>
            <p:nvPr/>
          </p:nvSpPr>
          <p:spPr bwMode="auto">
            <a:xfrm>
              <a:off x="5758" y="3339"/>
              <a:ext cx="13" cy="24"/>
            </a:xfrm>
            <a:custGeom>
              <a:avLst/>
              <a:gdLst>
                <a:gd name="T0" fmla="*/ 8 w 56"/>
                <a:gd name="T1" fmla="*/ 105 h 105"/>
                <a:gd name="T2" fmla="*/ 0 w 56"/>
                <a:gd name="T3" fmla="*/ 93 h 105"/>
                <a:gd name="T4" fmla="*/ 28 w 56"/>
                <a:gd name="T5" fmla="*/ 54 h 105"/>
                <a:gd name="T6" fmla="*/ 23 w 56"/>
                <a:gd name="T7" fmla="*/ 39 h 105"/>
                <a:gd name="T8" fmla="*/ 9 w 56"/>
                <a:gd name="T9" fmla="*/ 20 h 105"/>
                <a:gd name="T10" fmla="*/ 16 w 56"/>
                <a:gd name="T11" fmla="*/ 6 h 105"/>
                <a:gd name="T12" fmla="*/ 33 w 56"/>
                <a:gd name="T13" fmla="*/ 0 h 105"/>
                <a:gd name="T14" fmla="*/ 49 w 56"/>
                <a:gd name="T15" fmla="*/ 8 h 105"/>
                <a:gd name="T16" fmla="*/ 56 w 56"/>
                <a:gd name="T17" fmla="*/ 26 h 105"/>
                <a:gd name="T18" fmla="*/ 47 w 56"/>
                <a:gd name="T19" fmla="*/ 66 h 105"/>
                <a:gd name="T20" fmla="*/ 8 w 56"/>
                <a:gd name="T21" fmla="*/ 105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 h="105">
                  <a:moveTo>
                    <a:pt x="8" y="105"/>
                  </a:moveTo>
                  <a:lnTo>
                    <a:pt x="0" y="93"/>
                  </a:lnTo>
                  <a:cubicBezTo>
                    <a:pt x="19" y="78"/>
                    <a:pt x="28" y="65"/>
                    <a:pt x="28" y="54"/>
                  </a:cubicBezTo>
                  <a:cubicBezTo>
                    <a:pt x="28" y="49"/>
                    <a:pt x="27" y="44"/>
                    <a:pt x="23" y="39"/>
                  </a:cubicBezTo>
                  <a:cubicBezTo>
                    <a:pt x="14" y="35"/>
                    <a:pt x="9" y="28"/>
                    <a:pt x="9" y="20"/>
                  </a:cubicBezTo>
                  <a:cubicBezTo>
                    <a:pt x="9" y="14"/>
                    <a:pt x="11" y="9"/>
                    <a:pt x="16" y="6"/>
                  </a:cubicBezTo>
                  <a:cubicBezTo>
                    <a:pt x="20" y="2"/>
                    <a:pt x="26" y="0"/>
                    <a:pt x="33" y="0"/>
                  </a:cubicBezTo>
                  <a:cubicBezTo>
                    <a:pt x="39" y="0"/>
                    <a:pt x="44" y="3"/>
                    <a:pt x="49" y="8"/>
                  </a:cubicBezTo>
                  <a:cubicBezTo>
                    <a:pt x="54" y="13"/>
                    <a:pt x="56" y="19"/>
                    <a:pt x="56" y="26"/>
                  </a:cubicBezTo>
                  <a:cubicBezTo>
                    <a:pt x="56" y="41"/>
                    <a:pt x="53" y="54"/>
                    <a:pt x="47" y="66"/>
                  </a:cubicBezTo>
                  <a:cubicBezTo>
                    <a:pt x="41" y="77"/>
                    <a:pt x="28" y="90"/>
                    <a:pt x="8" y="105"/>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39" name="Freeform 130"/>
            <p:cNvSpPr>
              <a:spLocks/>
            </p:cNvSpPr>
            <p:nvPr/>
          </p:nvSpPr>
          <p:spPr bwMode="auto">
            <a:xfrm>
              <a:off x="5790" y="3308"/>
              <a:ext cx="37" cy="42"/>
            </a:xfrm>
            <a:custGeom>
              <a:avLst/>
              <a:gdLst>
                <a:gd name="T0" fmla="*/ 83 w 160"/>
                <a:gd name="T1" fmla="*/ 180 h 180"/>
                <a:gd name="T2" fmla="*/ 75 w 160"/>
                <a:gd name="T3" fmla="*/ 180 h 180"/>
                <a:gd name="T4" fmla="*/ 0 w 160"/>
                <a:gd name="T5" fmla="*/ 0 h 180"/>
                <a:gd name="T6" fmla="*/ 34 w 160"/>
                <a:gd name="T7" fmla="*/ 0 h 180"/>
                <a:gd name="T8" fmla="*/ 80 w 160"/>
                <a:gd name="T9" fmla="*/ 123 h 180"/>
                <a:gd name="T10" fmla="*/ 128 w 160"/>
                <a:gd name="T11" fmla="*/ 0 h 180"/>
                <a:gd name="T12" fmla="*/ 160 w 160"/>
                <a:gd name="T13" fmla="*/ 0 h 180"/>
                <a:gd name="T14" fmla="*/ 83 w 160"/>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0" h="180">
                  <a:moveTo>
                    <a:pt x="83" y="180"/>
                  </a:moveTo>
                  <a:lnTo>
                    <a:pt x="75" y="180"/>
                  </a:lnTo>
                  <a:lnTo>
                    <a:pt x="0" y="0"/>
                  </a:lnTo>
                  <a:lnTo>
                    <a:pt x="34" y="0"/>
                  </a:lnTo>
                  <a:lnTo>
                    <a:pt x="80" y="123"/>
                  </a:lnTo>
                  <a:lnTo>
                    <a:pt x="128" y="0"/>
                  </a:lnTo>
                  <a:lnTo>
                    <a:pt x="160" y="0"/>
                  </a:lnTo>
                  <a:lnTo>
                    <a:pt x="83"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0" name="Freeform 131"/>
            <p:cNvSpPr>
              <a:spLocks noEditPoints="1"/>
            </p:cNvSpPr>
            <p:nvPr/>
          </p:nvSpPr>
          <p:spPr bwMode="auto">
            <a:xfrm>
              <a:off x="5828" y="3287"/>
              <a:ext cx="37" cy="78"/>
            </a:xfrm>
            <a:custGeom>
              <a:avLst/>
              <a:gdLst>
                <a:gd name="T0" fmla="*/ 88 w 162"/>
                <a:gd name="T1" fmla="*/ 295 h 334"/>
                <a:gd name="T2" fmla="*/ 62 w 162"/>
                <a:gd name="T3" fmla="*/ 323 h 334"/>
                <a:gd name="T4" fmla="*/ 19 w 162"/>
                <a:gd name="T5" fmla="*/ 334 h 334"/>
                <a:gd name="T6" fmla="*/ 19 w 162"/>
                <a:gd name="T7" fmla="*/ 307 h 334"/>
                <a:gd name="T8" fmla="*/ 52 w 162"/>
                <a:gd name="T9" fmla="*/ 297 h 334"/>
                <a:gd name="T10" fmla="*/ 66 w 162"/>
                <a:gd name="T11" fmla="*/ 275 h 334"/>
                <a:gd name="T12" fmla="*/ 61 w 162"/>
                <a:gd name="T13" fmla="*/ 247 h 334"/>
                <a:gd name="T14" fmla="*/ 48 w 162"/>
                <a:gd name="T15" fmla="*/ 212 h 334"/>
                <a:gd name="T16" fmla="*/ 0 w 162"/>
                <a:gd name="T17" fmla="*/ 90 h 334"/>
                <a:gd name="T18" fmla="*/ 32 w 162"/>
                <a:gd name="T19" fmla="*/ 90 h 334"/>
                <a:gd name="T20" fmla="*/ 84 w 162"/>
                <a:gd name="T21" fmla="*/ 226 h 334"/>
                <a:gd name="T22" fmla="*/ 130 w 162"/>
                <a:gd name="T23" fmla="*/ 90 h 334"/>
                <a:gd name="T24" fmla="*/ 162 w 162"/>
                <a:gd name="T25" fmla="*/ 90 h 334"/>
                <a:gd name="T26" fmla="*/ 88 w 162"/>
                <a:gd name="T27" fmla="*/ 295 h 334"/>
                <a:gd name="T28" fmla="*/ 122 w 162"/>
                <a:gd name="T29" fmla="*/ 0 h 334"/>
                <a:gd name="T30" fmla="*/ 85 w 162"/>
                <a:gd name="T31" fmla="*/ 55 h 334"/>
                <a:gd name="T32" fmla="*/ 62 w 162"/>
                <a:gd name="T33" fmla="*/ 55 h 334"/>
                <a:gd name="T34" fmla="*/ 90 w 162"/>
                <a:gd name="T35" fmla="*/ 0 h 334"/>
                <a:gd name="T36" fmla="*/ 122 w 162"/>
                <a:gd name="T37"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2" h="334">
                  <a:moveTo>
                    <a:pt x="88" y="295"/>
                  </a:moveTo>
                  <a:cubicBezTo>
                    <a:pt x="84" y="307"/>
                    <a:pt x="75" y="316"/>
                    <a:pt x="62" y="323"/>
                  </a:cubicBezTo>
                  <a:cubicBezTo>
                    <a:pt x="49" y="331"/>
                    <a:pt x="35" y="334"/>
                    <a:pt x="19" y="334"/>
                  </a:cubicBezTo>
                  <a:lnTo>
                    <a:pt x="19" y="307"/>
                  </a:lnTo>
                  <a:cubicBezTo>
                    <a:pt x="32" y="307"/>
                    <a:pt x="43" y="304"/>
                    <a:pt x="52" y="297"/>
                  </a:cubicBezTo>
                  <a:cubicBezTo>
                    <a:pt x="62" y="291"/>
                    <a:pt x="66" y="284"/>
                    <a:pt x="66" y="275"/>
                  </a:cubicBezTo>
                  <a:cubicBezTo>
                    <a:pt x="66" y="266"/>
                    <a:pt x="65" y="256"/>
                    <a:pt x="61" y="247"/>
                  </a:cubicBezTo>
                  <a:cubicBezTo>
                    <a:pt x="58" y="237"/>
                    <a:pt x="53" y="226"/>
                    <a:pt x="48" y="212"/>
                  </a:cubicBezTo>
                  <a:lnTo>
                    <a:pt x="0" y="90"/>
                  </a:lnTo>
                  <a:lnTo>
                    <a:pt x="32" y="90"/>
                  </a:lnTo>
                  <a:lnTo>
                    <a:pt x="84" y="226"/>
                  </a:lnTo>
                  <a:lnTo>
                    <a:pt x="130" y="90"/>
                  </a:lnTo>
                  <a:lnTo>
                    <a:pt x="162" y="90"/>
                  </a:lnTo>
                  <a:lnTo>
                    <a:pt x="88" y="295"/>
                  </a:lnTo>
                  <a:close/>
                  <a:moveTo>
                    <a:pt x="122" y="0"/>
                  </a:moveTo>
                  <a:lnTo>
                    <a:pt x="85" y="55"/>
                  </a:lnTo>
                  <a:lnTo>
                    <a:pt x="62" y="55"/>
                  </a:lnTo>
                  <a:lnTo>
                    <a:pt x="90" y="0"/>
                  </a:lnTo>
                  <a:lnTo>
                    <a:pt x="12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1" name="Freeform 132"/>
            <p:cNvSpPr>
              <a:spLocks/>
            </p:cNvSpPr>
            <p:nvPr/>
          </p:nvSpPr>
          <p:spPr bwMode="auto">
            <a:xfrm>
              <a:off x="5865" y="3308"/>
              <a:ext cx="37" cy="42"/>
            </a:xfrm>
            <a:custGeom>
              <a:avLst/>
              <a:gdLst>
                <a:gd name="T0" fmla="*/ 84 w 161"/>
                <a:gd name="T1" fmla="*/ 180 h 180"/>
                <a:gd name="T2" fmla="*/ 76 w 161"/>
                <a:gd name="T3" fmla="*/ 180 h 180"/>
                <a:gd name="T4" fmla="*/ 0 w 161"/>
                <a:gd name="T5" fmla="*/ 0 h 180"/>
                <a:gd name="T6" fmla="*/ 34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6" y="180"/>
                  </a:lnTo>
                  <a:lnTo>
                    <a:pt x="0" y="0"/>
                  </a:lnTo>
                  <a:lnTo>
                    <a:pt x="34"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2" name="Freeform 133"/>
            <p:cNvSpPr>
              <a:spLocks noEditPoints="1"/>
            </p:cNvSpPr>
            <p:nvPr/>
          </p:nvSpPr>
          <p:spPr bwMode="auto">
            <a:xfrm>
              <a:off x="5905" y="3307"/>
              <a:ext cx="36" cy="43"/>
            </a:xfrm>
            <a:custGeom>
              <a:avLst/>
              <a:gdLst>
                <a:gd name="T0" fmla="*/ 0 w 159"/>
                <a:gd name="T1" fmla="*/ 91 h 183"/>
                <a:gd name="T2" fmla="*/ 22 w 159"/>
                <a:gd name="T3" fmla="*/ 25 h 183"/>
                <a:gd name="T4" fmla="*/ 79 w 159"/>
                <a:gd name="T5" fmla="*/ 0 h 183"/>
                <a:gd name="T6" fmla="*/ 138 w 159"/>
                <a:gd name="T7" fmla="*/ 24 h 183"/>
                <a:gd name="T8" fmla="*/ 159 w 159"/>
                <a:gd name="T9" fmla="*/ 91 h 183"/>
                <a:gd name="T10" fmla="*/ 137 w 159"/>
                <a:gd name="T11" fmla="*/ 158 h 183"/>
                <a:gd name="T12" fmla="*/ 79 w 159"/>
                <a:gd name="T13" fmla="*/ 183 h 183"/>
                <a:gd name="T14" fmla="*/ 21 w 159"/>
                <a:gd name="T15" fmla="*/ 158 h 183"/>
                <a:gd name="T16" fmla="*/ 0 w 159"/>
                <a:gd name="T17" fmla="*/ 91 h 183"/>
                <a:gd name="T18" fmla="*/ 32 w 159"/>
                <a:gd name="T19" fmla="*/ 91 h 183"/>
                <a:gd name="T20" fmla="*/ 79 w 159"/>
                <a:gd name="T21" fmla="*/ 157 h 183"/>
                <a:gd name="T22" fmla="*/ 113 w 159"/>
                <a:gd name="T23" fmla="*/ 140 h 183"/>
                <a:gd name="T24" fmla="*/ 126 w 159"/>
                <a:gd name="T25" fmla="*/ 91 h 183"/>
                <a:gd name="T26" fmla="*/ 79 w 159"/>
                <a:gd name="T27" fmla="*/ 26 h 183"/>
                <a:gd name="T28" fmla="*/ 45 w 159"/>
                <a:gd name="T29" fmla="*/ 43 h 183"/>
                <a:gd name="T30" fmla="*/ 32 w 159"/>
                <a:gd name="T31" fmla="*/ 91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9" h="183">
                  <a:moveTo>
                    <a:pt x="0" y="91"/>
                  </a:moveTo>
                  <a:cubicBezTo>
                    <a:pt x="0" y="64"/>
                    <a:pt x="7" y="42"/>
                    <a:pt x="22" y="25"/>
                  </a:cubicBezTo>
                  <a:cubicBezTo>
                    <a:pt x="36" y="9"/>
                    <a:pt x="55" y="0"/>
                    <a:pt x="79" y="0"/>
                  </a:cubicBezTo>
                  <a:cubicBezTo>
                    <a:pt x="104" y="0"/>
                    <a:pt x="124" y="8"/>
                    <a:pt x="138" y="24"/>
                  </a:cubicBezTo>
                  <a:cubicBezTo>
                    <a:pt x="152" y="40"/>
                    <a:pt x="159" y="63"/>
                    <a:pt x="159" y="91"/>
                  </a:cubicBezTo>
                  <a:cubicBezTo>
                    <a:pt x="159" y="120"/>
                    <a:pt x="152" y="142"/>
                    <a:pt x="137" y="158"/>
                  </a:cubicBezTo>
                  <a:cubicBezTo>
                    <a:pt x="123" y="175"/>
                    <a:pt x="104" y="183"/>
                    <a:pt x="79" y="183"/>
                  </a:cubicBezTo>
                  <a:cubicBezTo>
                    <a:pt x="54" y="183"/>
                    <a:pt x="35" y="175"/>
                    <a:pt x="21" y="158"/>
                  </a:cubicBezTo>
                  <a:cubicBezTo>
                    <a:pt x="7" y="141"/>
                    <a:pt x="0" y="119"/>
                    <a:pt x="0" y="91"/>
                  </a:cubicBezTo>
                  <a:close/>
                  <a:moveTo>
                    <a:pt x="32" y="91"/>
                  </a:moveTo>
                  <a:cubicBezTo>
                    <a:pt x="32" y="135"/>
                    <a:pt x="48" y="157"/>
                    <a:pt x="79" y="157"/>
                  </a:cubicBezTo>
                  <a:cubicBezTo>
                    <a:pt x="94" y="157"/>
                    <a:pt x="105" y="151"/>
                    <a:pt x="113" y="140"/>
                  </a:cubicBezTo>
                  <a:cubicBezTo>
                    <a:pt x="122" y="128"/>
                    <a:pt x="126" y="112"/>
                    <a:pt x="126" y="91"/>
                  </a:cubicBezTo>
                  <a:cubicBezTo>
                    <a:pt x="126" y="48"/>
                    <a:pt x="110" y="26"/>
                    <a:pt x="79" y="26"/>
                  </a:cubicBezTo>
                  <a:cubicBezTo>
                    <a:pt x="65" y="26"/>
                    <a:pt x="54" y="32"/>
                    <a:pt x="45" y="43"/>
                  </a:cubicBezTo>
                  <a:cubicBezTo>
                    <a:pt x="37" y="55"/>
                    <a:pt x="32" y="71"/>
                    <a:pt x="32" y="9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3" name="Freeform 134"/>
            <p:cNvSpPr>
              <a:spLocks noEditPoints="1"/>
            </p:cNvSpPr>
            <p:nvPr/>
          </p:nvSpPr>
          <p:spPr bwMode="auto">
            <a:xfrm>
              <a:off x="5943" y="3292"/>
              <a:ext cx="21" cy="73"/>
            </a:xfrm>
            <a:custGeom>
              <a:avLst/>
              <a:gdLst>
                <a:gd name="T0" fmla="*/ 68 w 88"/>
                <a:gd name="T1" fmla="*/ 0 h 311"/>
                <a:gd name="T2" fmla="*/ 81 w 88"/>
                <a:gd name="T3" fmla="*/ 6 h 311"/>
                <a:gd name="T4" fmla="*/ 87 w 88"/>
                <a:gd name="T5" fmla="*/ 19 h 311"/>
                <a:gd name="T6" fmla="*/ 81 w 88"/>
                <a:gd name="T7" fmla="*/ 33 h 311"/>
                <a:gd name="T8" fmla="*/ 68 w 88"/>
                <a:gd name="T9" fmla="*/ 39 h 311"/>
                <a:gd name="T10" fmla="*/ 54 w 88"/>
                <a:gd name="T11" fmla="*/ 33 h 311"/>
                <a:gd name="T12" fmla="*/ 49 w 88"/>
                <a:gd name="T13" fmla="*/ 19 h 311"/>
                <a:gd name="T14" fmla="*/ 54 w 88"/>
                <a:gd name="T15" fmla="*/ 6 h 311"/>
                <a:gd name="T16" fmla="*/ 68 w 88"/>
                <a:gd name="T17" fmla="*/ 0 h 311"/>
                <a:gd name="T18" fmla="*/ 0 w 88"/>
                <a:gd name="T19" fmla="*/ 311 h 311"/>
                <a:gd name="T20" fmla="*/ 0 w 88"/>
                <a:gd name="T21" fmla="*/ 284 h 311"/>
                <a:gd name="T22" fmla="*/ 44 w 88"/>
                <a:gd name="T23" fmla="*/ 274 h 311"/>
                <a:gd name="T24" fmla="*/ 56 w 88"/>
                <a:gd name="T25" fmla="*/ 242 h 311"/>
                <a:gd name="T26" fmla="*/ 56 w 88"/>
                <a:gd name="T27" fmla="*/ 93 h 311"/>
                <a:gd name="T28" fmla="*/ 21 w 88"/>
                <a:gd name="T29" fmla="*/ 93 h 311"/>
                <a:gd name="T30" fmla="*/ 21 w 88"/>
                <a:gd name="T31" fmla="*/ 67 h 311"/>
                <a:gd name="T32" fmla="*/ 88 w 88"/>
                <a:gd name="T33" fmla="*/ 67 h 311"/>
                <a:gd name="T34" fmla="*/ 88 w 88"/>
                <a:gd name="T35" fmla="*/ 241 h 311"/>
                <a:gd name="T36" fmla="*/ 66 w 88"/>
                <a:gd name="T37" fmla="*/ 294 h 311"/>
                <a:gd name="T38" fmla="*/ 0 w 88"/>
                <a:gd name="T39" fmla="*/ 311 h 3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8" h="311">
                  <a:moveTo>
                    <a:pt x="68" y="0"/>
                  </a:moveTo>
                  <a:cubicBezTo>
                    <a:pt x="73" y="0"/>
                    <a:pt x="78" y="2"/>
                    <a:pt x="81" y="6"/>
                  </a:cubicBezTo>
                  <a:cubicBezTo>
                    <a:pt x="85" y="10"/>
                    <a:pt x="87" y="14"/>
                    <a:pt x="87" y="19"/>
                  </a:cubicBezTo>
                  <a:cubicBezTo>
                    <a:pt x="87" y="25"/>
                    <a:pt x="85" y="29"/>
                    <a:pt x="81" y="33"/>
                  </a:cubicBezTo>
                  <a:cubicBezTo>
                    <a:pt x="78" y="37"/>
                    <a:pt x="73" y="39"/>
                    <a:pt x="68" y="39"/>
                  </a:cubicBezTo>
                  <a:cubicBezTo>
                    <a:pt x="62" y="39"/>
                    <a:pt x="58" y="37"/>
                    <a:pt x="54" y="33"/>
                  </a:cubicBezTo>
                  <a:cubicBezTo>
                    <a:pt x="50" y="29"/>
                    <a:pt x="49" y="25"/>
                    <a:pt x="49" y="19"/>
                  </a:cubicBezTo>
                  <a:cubicBezTo>
                    <a:pt x="49" y="14"/>
                    <a:pt x="50" y="9"/>
                    <a:pt x="54" y="6"/>
                  </a:cubicBezTo>
                  <a:cubicBezTo>
                    <a:pt x="58" y="2"/>
                    <a:pt x="62" y="0"/>
                    <a:pt x="68" y="0"/>
                  </a:cubicBezTo>
                  <a:close/>
                  <a:moveTo>
                    <a:pt x="0" y="311"/>
                  </a:moveTo>
                  <a:lnTo>
                    <a:pt x="0" y="284"/>
                  </a:lnTo>
                  <a:cubicBezTo>
                    <a:pt x="22" y="284"/>
                    <a:pt x="37" y="280"/>
                    <a:pt x="44" y="274"/>
                  </a:cubicBezTo>
                  <a:cubicBezTo>
                    <a:pt x="52" y="267"/>
                    <a:pt x="56" y="257"/>
                    <a:pt x="56" y="242"/>
                  </a:cubicBezTo>
                  <a:lnTo>
                    <a:pt x="56" y="93"/>
                  </a:lnTo>
                  <a:lnTo>
                    <a:pt x="21" y="93"/>
                  </a:lnTo>
                  <a:lnTo>
                    <a:pt x="21" y="67"/>
                  </a:lnTo>
                  <a:lnTo>
                    <a:pt x="88" y="67"/>
                  </a:lnTo>
                  <a:lnTo>
                    <a:pt x="88" y="241"/>
                  </a:lnTo>
                  <a:cubicBezTo>
                    <a:pt x="88" y="265"/>
                    <a:pt x="80" y="283"/>
                    <a:pt x="66" y="294"/>
                  </a:cubicBezTo>
                  <a:cubicBezTo>
                    <a:pt x="52" y="306"/>
                    <a:pt x="30" y="311"/>
                    <a:pt x="0" y="31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4" name="Freeform 135"/>
            <p:cNvSpPr>
              <a:spLocks noEditPoints="1"/>
            </p:cNvSpPr>
            <p:nvPr/>
          </p:nvSpPr>
          <p:spPr bwMode="auto">
            <a:xfrm>
              <a:off x="5986" y="3307"/>
              <a:ext cx="35" cy="43"/>
            </a:xfrm>
            <a:custGeom>
              <a:avLst/>
              <a:gdLst>
                <a:gd name="T0" fmla="*/ 109 w 151"/>
                <a:gd name="T1" fmla="*/ 159 h 183"/>
                <a:gd name="T2" fmla="*/ 51 w 151"/>
                <a:gd name="T3" fmla="*/ 183 h 183"/>
                <a:gd name="T4" fmla="*/ 15 w 151"/>
                <a:gd name="T5" fmla="*/ 168 h 183"/>
                <a:gd name="T6" fmla="*/ 0 w 151"/>
                <a:gd name="T7" fmla="*/ 130 h 183"/>
                <a:gd name="T8" fmla="*/ 24 w 151"/>
                <a:gd name="T9" fmla="*/ 85 h 183"/>
                <a:gd name="T10" fmla="*/ 83 w 151"/>
                <a:gd name="T11" fmla="*/ 67 h 183"/>
                <a:gd name="T12" fmla="*/ 106 w 151"/>
                <a:gd name="T13" fmla="*/ 71 h 183"/>
                <a:gd name="T14" fmla="*/ 68 w 151"/>
                <a:gd name="T15" fmla="*/ 28 h 183"/>
                <a:gd name="T16" fmla="*/ 23 w 151"/>
                <a:gd name="T17" fmla="*/ 44 h 183"/>
                <a:gd name="T18" fmla="*/ 9 w 151"/>
                <a:gd name="T19" fmla="*/ 18 h 183"/>
                <a:gd name="T20" fmla="*/ 34 w 151"/>
                <a:gd name="T21" fmla="*/ 6 h 183"/>
                <a:gd name="T22" fmla="*/ 64 w 151"/>
                <a:gd name="T23" fmla="*/ 0 h 183"/>
                <a:gd name="T24" fmla="*/ 119 w 151"/>
                <a:gd name="T25" fmla="*/ 18 h 183"/>
                <a:gd name="T26" fmla="*/ 137 w 151"/>
                <a:gd name="T27" fmla="*/ 73 h 183"/>
                <a:gd name="T28" fmla="*/ 137 w 151"/>
                <a:gd name="T29" fmla="*/ 136 h 183"/>
                <a:gd name="T30" fmla="*/ 151 w 151"/>
                <a:gd name="T31" fmla="*/ 167 h 183"/>
                <a:gd name="T32" fmla="*/ 151 w 151"/>
                <a:gd name="T33" fmla="*/ 183 h 183"/>
                <a:gd name="T34" fmla="*/ 122 w 151"/>
                <a:gd name="T35" fmla="*/ 177 h 183"/>
                <a:gd name="T36" fmla="*/ 109 w 151"/>
                <a:gd name="T37" fmla="*/ 159 h 183"/>
                <a:gd name="T38" fmla="*/ 106 w 151"/>
                <a:gd name="T39" fmla="*/ 93 h 183"/>
                <a:gd name="T40" fmla="*/ 85 w 151"/>
                <a:gd name="T41" fmla="*/ 90 h 183"/>
                <a:gd name="T42" fmla="*/ 46 w 151"/>
                <a:gd name="T43" fmla="*/ 102 h 183"/>
                <a:gd name="T44" fmla="*/ 31 w 151"/>
                <a:gd name="T45" fmla="*/ 131 h 183"/>
                <a:gd name="T46" fmla="*/ 64 w 151"/>
                <a:gd name="T47" fmla="*/ 158 h 183"/>
                <a:gd name="T48" fmla="*/ 106 w 151"/>
                <a:gd name="T49" fmla="*/ 136 h 183"/>
                <a:gd name="T50" fmla="*/ 106 w 151"/>
                <a:gd name="T51" fmla="*/ 9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51" h="183">
                  <a:moveTo>
                    <a:pt x="109" y="159"/>
                  </a:moveTo>
                  <a:cubicBezTo>
                    <a:pt x="96" y="175"/>
                    <a:pt x="77" y="183"/>
                    <a:pt x="51" y="183"/>
                  </a:cubicBezTo>
                  <a:cubicBezTo>
                    <a:pt x="37" y="183"/>
                    <a:pt x="25" y="178"/>
                    <a:pt x="15" y="168"/>
                  </a:cubicBezTo>
                  <a:cubicBezTo>
                    <a:pt x="5" y="158"/>
                    <a:pt x="0" y="145"/>
                    <a:pt x="0" y="130"/>
                  </a:cubicBezTo>
                  <a:cubicBezTo>
                    <a:pt x="0" y="113"/>
                    <a:pt x="8" y="98"/>
                    <a:pt x="24" y="85"/>
                  </a:cubicBezTo>
                  <a:cubicBezTo>
                    <a:pt x="39" y="73"/>
                    <a:pt x="59" y="67"/>
                    <a:pt x="83" y="67"/>
                  </a:cubicBezTo>
                  <a:cubicBezTo>
                    <a:pt x="90" y="67"/>
                    <a:pt x="97" y="68"/>
                    <a:pt x="106" y="71"/>
                  </a:cubicBezTo>
                  <a:cubicBezTo>
                    <a:pt x="106" y="43"/>
                    <a:pt x="93" y="28"/>
                    <a:pt x="68" y="28"/>
                  </a:cubicBezTo>
                  <a:cubicBezTo>
                    <a:pt x="48" y="28"/>
                    <a:pt x="33" y="34"/>
                    <a:pt x="23" y="44"/>
                  </a:cubicBezTo>
                  <a:lnTo>
                    <a:pt x="9" y="18"/>
                  </a:lnTo>
                  <a:cubicBezTo>
                    <a:pt x="15" y="13"/>
                    <a:pt x="23" y="9"/>
                    <a:pt x="34" y="6"/>
                  </a:cubicBezTo>
                  <a:cubicBezTo>
                    <a:pt x="44" y="2"/>
                    <a:pt x="54" y="0"/>
                    <a:pt x="64" y="0"/>
                  </a:cubicBezTo>
                  <a:cubicBezTo>
                    <a:pt x="89" y="0"/>
                    <a:pt x="108" y="6"/>
                    <a:pt x="119" y="18"/>
                  </a:cubicBezTo>
                  <a:cubicBezTo>
                    <a:pt x="131" y="29"/>
                    <a:pt x="137" y="48"/>
                    <a:pt x="137" y="73"/>
                  </a:cubicBezTo>
                  <a:lnTo>
                    <a:pt x="137" y="136"/>
                  </a:lnTo>
                  <a:cubicBezTo>
                    <a:pt x="137" y="152"/>
                    <a:pt x="141" y="162"/>
                    <a:pt x="151" y="167"/>
                  </a:cubicBezTo>
                  <a:lnTo>
                    <a:pt x="151" y="183"/>
                  </a:lnTo>
                  <a:cubicBezTo>
                    <a:pt x="138" y="183"/>
                    <a:pt x="128" y="181"/>
                    <a:pt x="122" y="177"/>
                  </a:cubicBezTo>
                  <a:cubicBezTo>
                    <a:pt x="116" y="174"/>
                    <a:pt x="111" y="168"/>
                    <a:pt x="109" y="159"/>
                  </a:cubicBezTo>
                  <a:close/>
                  <a:moveTo>
                    <a:pt x="106" y="93"/>
                  </a:moveTo>
                  <a:cubicBezTo>
                    <a:pt x="96" y="91"/>
                    <a:pt x="89" y="90"/>
                    <a:pt x="85" y="90"/>
                  </a:cubicBezTo>
                  <a:cubicBezTo>
                    <a:pt x="69" y="90"/>
                    <a:pt x="56" y="94"/>
                    <a:pt x="46" y="102"/>
                  </a:cubicBezTo>
                  <a:cubicBezTo>
                    <a:pt x="36" y="110"/>
                    <a:pt x="31" y="120"/>
                    <a:pt x="31" y="131"/>
                  </a:cubicBezTo>
                  <a:cubicBezTo>
                    <a:pt x="31" y="149"/>
                    <a:pt x="42" y="158"/>
                    <a:pt x="64" y="158"/>
                  </a:cubicBezTo>
                  <a:cubicBezTo>
                    <a:pt x="79" y="158"/>
                    <a:pt x="93" y="151"/>
                    <a:pt x="106" y="136"/>
                  </a:cubicBezTo>
                  <a:lnTo>
                    <a:pt x="106" y="9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5" name="Freeform 136"/>
            <p:cNvSpPr>
              <a:spLocks/>
            </p:cNvSpPr>
            <p:nvPr/>
          </p:nvSpPr>
          <p:spPr bwMode="auto">
            <a:xfrm>
              <a:off x="6047" y="3308"/>
              <a:ext cx="37" cy="42"/>
            </a:xfrm>
            <a:custGeom>
              <a:avLst/>
              <a:gdLst>
                <a:gd name="T0" fmla="*/ 84 w 161"/>
                <a:gd name="T1" fmla="*/ 180 h 180"/>
                <a:gd name="T2" fmla="*/ 75 w 161"/>
                <a:gd name="T3" fmla="*/ 180 h 180"/>
                <a:gd name="T4" fmla="*/ 0 w 161"/>
                <a:gd name="T5" fmla="*/ 0 h 180"/>
                <a:gd name="T6" fmla="*/ 34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5" y="180"/>
                  </a:lnTo>
                  <a:lnTo>
                    <a:pt x="0" y="0"/>
                  </a:lnTo>
                  <a:lnTo>
                    <a:pt x="34"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6" name="Freeform 137"/>
            <p:cNvSpPr>
              <a:spLocks/>
            </p:cNvSpPr>
            <p:nvPr/>
          </p:nvSpPr>
          <p:spPr bwMode="auto">
            <a:xfrm>
              <a:off x="6085" y="3308"/>
              <a:ext cx="34" cy="41"/>
            </a:xfrm>
            <a:custGeom>
              <a:avLst/>
              <a:gdLst>
                <a:gd name="T0" fmla="*/ 49 w 147"/>
                <a:gd name="T1" fmla="*/ 148 h 176"/>
                <a:gd name="T2" fmla="*/ 147 w 147"/>
                <a:gd name="T3" fmla="*/ 148 h 176"/>
                <a:gd name="T4" fmla="*/ 147 w 147"/>
                <a:gd name="T5" fmla="*/ 176 h 176"/>
                <a:gd name="T6" fmla="*/ 0 w 147"/>
                <a:gd name="T7" fmla="*/ 176 h 176"/>
                <a:gd name="T8" fmla="*/ 0 w 147"/>
                <a:gd name="T9" fmla="*/ 167 h 176"/>
                <a:gd name="T10" fmla="*/ 100 w 147"/>
                <a:gd name="T11" fmla="*/ 28 h 176"/>
                <a:gd name="T12" fmla="*/ 2 w 147"/>
                <a:gd name="T13" fmla="*/ 28 h 176"/>
                <a:gd name="T14" fmla="*/ 2 w 147"/>
                <a:gd name="T15" fmla="*/ 0 h 176"/>
                <a:gd name="T16" fmla="*/ 146 w 147"/>
                <a:gd name="T17" fmla="*/ 0 h 176"/>
                <a:gd name="T18" fmla="*/ 146 w 147"/>
                <a:gd name="T19" fmla="*/ 9 h 176"/>
                <a:gd name="T20" fmla="*/ 49 w 147"/>
                <a:gd name="T21" fmla="*/ 148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7" h="176">
                  <a:moveTo>
                    <a:pt x="49" y="148"/>
                  </a:moveTo>
                  <a:lnTo>
                    <a:pt x="147" y="148"/>
                  </a:lnTo>
                  <a:lnTo>
                    <a:pt x="147" y="176"/>
                  </a:lnTo>
                  <a:lnTo>
                    <a:pt x="0" y="176"/>
                  </a:lnTo>
                  <a:lnTo>
                    <a:pt x="0" y="167"/>
                  </a:lnTo>
                  <a:lnTo>
                    <a:pt x="100" y="28"/>
                  </a:lnTo>
                  <a:lnTo>
                    <a:pt x="2" y="28"/>
                  </a:lnTo>
                  <a:lnTo>
                    <a:pt x="2" y="0"/>
                  </a:lnTo>
                  <a:lnTo>
                    <a:pt x="146" y="0"/>
                  </a:lnTo>
                  <a:lnTo>
                    <a:pt x="146" y="9"/>
                  </a:lnTo>
                  <a:lnTo>
                    <a:pt x="49" y="14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7" name="Freeform 138"/>
            <p:cNvSpPr>
              <a:spLocks noEditPoints="1"/>
            </p:cNvSpPr>
            <p:nvPr/>
          </p:nvSpPr>
          <p:spPr bwMode="auto">
            <a:xfrm>
              <a:off x="6123" y="3291"/>
              <a:ext cx="34" cy="59"/>
            </a:xfrm>
            <a:custGeom>
              <a:avLst/>
              <a:gdLst>
                <a:gd name="T0" fmla="*/ 121 w 152"/>
                <a:gd name="T1" fmla="*/ 247 h 251"/>
                <a:gd name="T2" fmla="*/ 121 w 152"/>
                <a:gd name="T3" fmla="*/ 234 h 251"/>
                <a:gd name="T4" fmla="*/ 74 w 152"/>
                <a:gd name="T5" fmla="*/ 251 h 251"/>
                <a:gd name="T6" fmla="*/ 20 w 152"/>
                <a:gd name="T7" fmla="*/ 227 h 251"/>
                <a:gd name="T8" fmla="*/ 0 w 152"/>
                <a:gd name="T9" fmla="*/ 164 h 251"/>
                <a:gd name="T10" fmla="*/ 23 w 152"/>
                <a:gd name="T11" fmla="*/ 96 h 251"/>
                <a:gd name="T12" fmla="*/ 80 w 152"/>
                <a:gd name="T13" fmla="*/ 68 h 251"/>
                <a:gd name="T14" fmla="*/ 121 w 152"/>
                <a:gd name="T15" fmla="*/ 81 h 251"/>
                <a:gd name="T16" fmla="*/ 121 w 152"/>
                <a:gd name="T17" fmla="*/ 0 h 251"/>
                <a:gd name="T18" fmla="*/ 152 w 152"/>
                <a:gd name="T19" fmla="*/ 0 h 251"/>
                <a:gd name="T20" fmla="*/ 152 w 152"/>
                <a:gd name="T21" fmla="*/ 247 h 251"/>
                <a:gd name="T22" fmla="*/ 121 w 152"/>
                <a:gd name="T23" fmla="*/ 247 h 251"/>
                <a:gd name="T24" fmla="*/ 121 w 152"/>
                <a:gd name="T25" fmla="*/ 112 h 251"/>
                <a:gd name="T26" fmla="*/ 89 w 152"/>
                <a:gd name="T27" fmla="*/ 95 h 251"/>
                <a:gd name="T28" fmla="*/ 48 w 152"/>
                <a:gd name="T29" fmla="*/ 113 h 251"/>
                <a:gd name="T30" fmla="*/ 33 w 152"/>
                <a:gd name="T31" fmla="*/ 161 h 251"/>
                <a:gd name="T32" fmla="*/ 90 w 152"/>
                <a:gd name="T33" fmla="*/ 225 h 251"/>
                <a:gd name="T34" fmla="*/ 108 w 152"/>
                <a:gd name="T35" fmla="*/ 220 h 251"/>
                <a:gd name="T36" fmla="*/ 121 w 152"/>
                <a:gd name="T37" fmla="*/ 210 h 251"/>
                <a:gd name="T38" fmla="*/ 121 w 152"/>
                <a:gd name="T39" fmla="*/ 112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2" h="251">
                  <a:moveTo>
                    <a:pt x="121" y="247"/>
                  </a:moveTo>
                  <a:lnTo>
                    <a:pt x="121" y="234"/>
                  </a:lnTo>
                  <a:cubicBezTo>
                    <a:pt x="110" y="245"/>
                    <a:pt x="95" y="251"/>
                    <a:pt x="74" y="251"/>
                  </a:cubicBezTo>
                  <a:cubicBezTo>
                    <a:pt x="52" y="251"/>
                    <a:pt x="34" y="243"/>
                    <a:pt x="20" y="227"/>
                  </a:cubicBezTo>
                  <a:cubicBezTo>
                    <a:pt x="7" y="211"/>
                    <a:pt x="0" y="190"/>
                    <a:pt x="0" y="164"/>
                  </a:cubicBezTo>
                  <a:cubicBezTo>
                    <a:pt x="0" y="138"/>
                    <a:pt x="8" y="115"/>
                    <a:pt x="23" y="96"/>
                  </a:cubicBezTo>
                  <a:cubicBezTo>
                    <a:pt x="39" y="78"/>
                    <a:pt x="58" y="68"/>
                    <a:pt x="80" y="68"/>
                  </a:cubicBezTo>
                  <a:cubicBezTo>
                    <a:pt x="98" y="68"/>
                    <a:pt x="112" y="73"/>
                    <a:pt x="121" y="81"/>
                  </a:cubicBezTo>
                  <a:lnTo>
                    <a:pt x="121" y="0"/>
                  </a:lnTo>
                  <a:lnTo>
                    <a:pt x="152" y="0"/>
                  </a:lnTo>
                  <a:lnTo>
                    <a:pt x="152" y="247"/>
                  </a:lnTo>
                  <a:lnTo>
                    <a:pt x="121" y="247"/>
                  </a:lnTo>
                  <a:close/>
                  <a:moveTo>
                    <a:pt x="121" y="112"/>
                  </a:moveTo>
                  <a:cubicBezTo>
                    <a:pt x="113" y="101"/>
                    <a:pt x="102" y="95"/>
                    <a:pt x="89" y="95"/>
                  </a:cubicBezTo>
                  <a:cubicBezTo>
                    <a:pt x="72" y="95"/>
                    <a:pt x="58" y="101"/>
                    <a:pt x="48" y="113"/>
                  </a:cubicBezTo>
                  <a:cubicBezTo>
                    <a:pt x="38" y="126"/>
                    <a:pt x="33" y="142"/>
                    <a:pt x="33" y="161"/>
                  </a:cubicBezTo>
                  <a:cubicBezTo>
                    <a:pt x="33" y="203"/>
                    <a:pt x="52" y="225"/>
                    <a:pt x="90" y="225"/>
                  </a:cubicBezTo>
                  <a:cubicBezTo>
                    <a:pt x="95" y="225"/>
                    <a:pt x="101" y="223"/>
                    <a:pt x="108" y="220"/>
                  </a:cubicBezTo>
                  <a:cubicBezTo>
                    <a:pt x="115" y="217"/>
                    <a:pt x="119" y="213"/>
                    <a:pt x="121" y="210"/>
                  </a:cubicBezTo>
                  <a:lnTo>
                    <a:pt x="121" y="1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8" name="Freeform 139"/>
            <p:cNvSpPr>
              <a:spLocks noEditPoints="1"/>
            </p:cNvSpPr>
            <p:nvPr/>
          </p:nvSpPr>
          <p:spPr bwMode="auto">
            <a:xfrm>
              <a:off x="6164" y="3287"/>
              <a:ext cx="38" cy="63"/>
            </a:xfrm>
            <a:custGeom>
              <a:avLst/>
              <a:gdLst>
                <a:gd name="T0" fmla="*/ 160 w 163"/>
                <a:gd name="T1" fmla="*/ 182 h 270"/>
                <a:gd name="T2" fmla="*/ 33 w 163"/>
                <a:gd name="T3" fmla="*/ 182 h 270"/>
                <a:gd name="T4" fmla="*/ 50 w 163"/>
                <a:gd name="T5" fmla="*/ 229 h 270"/>
                <a:gd name="T6" fmla="*/ 89 w 163"/>
                <a:gd name="T7" fmla="*/ 244 h 270"/>
                <a:gd name="T8" fmla="*/ 133 w 163"/>
                <a:gd name="T9" fmla="*/ 228 h 270"/>
                <a:gd name="T10" fmla="*/ 147 w 163"/>
                <a:gd name="T11" fmla="*/ 250 h 270"/>
                <a:gd name="T12" fmla="*/ 124 w 163"/>
                <a:gd name="T13" fmla="*/ 263 h 270"/>
                <a:gd name="T14" fmla="*/ 83 w 163"/>
                <a:gd name="T15" fmla="*/ 270 h 270"/>
                <a:gd name="T16" fmla="*/ 26 w 163"/>
                <a:gd name="T17" fmla="*/ 247 h 270"/>
                <a:gd name="T18" fmla="*/ 0 w 163"/>
                <a:gd name="T19" fmla="*/ 181 h 270"/>
                <a:gd name="T20" fmla="*/ 27 w 163"/>
                <a:gd name="T21" fmla="*/ 111 h 270"/>
                <a:gd name="T22" fmla="*/ 83 w 163"/>
                <a:gd name="T23" fmla="*/ 87 h 270"/>
                <a:gd name="T24" fmla="*/ 142 w 163"/>
                <a:gd name="T25" fmla="*/ 109 h 270"/>
                <a:gd name="T26" fmla="*/ 163 w 163"/>
                <a:gd name="T27" fmla="*/ 163 h 270"/>
                <a:gd name="T28" fmla="*/ 160 w 163"/>
                <a:gd name="T29" fmla="*/ 182 h 270"/>
                <a:gd name="T30" fmla="*/ 84 w 163"/>
                <a:gd name="T31" fmla="*/ 114 h 270"/>
                <a:gd name="T32" fmla="*/ 49 w 163"/>
                <a:gd name="T33" fmla="*/ 127 h 270"/>
                <a:gd name="T34" fmla="*/ 34 w 163"/>
                <a:gd name="T35" fmla="*/ 159 h 270"/>
                <a:gd name="T36" fmla="*/ 132 w 163"/>
                <a:gd name="T37" fmla="*/ 159 h 270"/>
                <a:gd name="T38" fmla="*/ 120 w 163"/>
                <a:gd name="T39" fmla="*/ 127 h 270"/>
                <a:gd name="T40" fmla="*/ 84 w 163"/>
                <a:gd name="T41" fmla="*/ 114 h 270"/>
                <a:gd name="T42" fmla="*/ 139 w 163"/>
                <a:gd name="T43" fmla="*/ 1 h 270"/>
                <a:gd name="T44" fmla="*/ 89 w 163"/>
                <a:gd name="T45" fmla="*/ 56 h 270"/>
                <a:gd name="T46" fmla="*/ 71 w 163"/>
                <a:gd name="T47" fmla="*/ 56 h 270"/>
                <a:gd name="T48" fmla="*/ 23 w 163"/>
                <a:gd name="T49" fmla="*/ 0 h 270"/>
                <a:gd name="T50" fmla="*/ 51 w 163"/>
                <a:gd name="T51" fmla="*/ 0 h 270"/>
                <a:gd name="T52" fmla="*/ 80 w 163"/>
                <a:gd name="T53" fmla="*/ 32 h 270"/>
                <a:gd name="T54" fmla="*/ 107 w 163"/>
                <a:gd name="T55" fmla="*/ 1 h 270"/>
                <a:gd name="T56" fmla="*/ 139 w 163"/>
                <a:gd name="T57" fmla="*/ 1 h 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63" h="270">
                  <a:moveTo>
                    <a:pt x="160" y="182"/>
                  </a:moveTo>
                  <a:lnTo>
                    <a:pt x="33" y="182"/>
                  </a:lnTo>
                  <a:cubicBezTo>
                    <a:pt x="33" y="202"/>
                    <a:pt x="39" y="218"/>
                    <a:pt x="50" y="229"/>
                  </a:cubicBezTo>
                  <a:cubicBezTo>
                    <a:pt x="60" y="239"/>
                    <a:pt x="73" y="244"/>
                    <a:pt x="89" y="244"/>
                  </a:cubicBezTo>
                  <a:cubicBezTo>
                    <a:pt x="107" y="244"/>
                    <a:pt x="121" y="238"/>
                    <a:pt x="133" y="228"/>
                  </a:cubicBezTo>
                  <a:lnTo>
                    <a:pt x="147" y="250"/>
                  </a:lnTo>
                  <a:cubicBezTo>
                    <a:pt x="142" y="255"/>
                    <a:pt x="134" y="259"/>
                    <a:pt x="124" y="263"/>
                  </a:cubicBezTo>
                  <a:cubicBezTo>
                    <a:pt x="112" y="268"/>
                    <a:pt x="98" y="270"/>
                    <a:pt x="83" y="270"/>
                  </a:cubicBezTo>
                  <a:cubicBezTo>
                    <a:pt x="60" y="270"/>
                    <a:pt x="42" y="262"/>
                    <a:pt x="26" y="247"/>
                  </a:cubicBezTo>
                  <a:cubicBezTo>
                    <a:pt x="9" y="231"/>
                    <a:pt x="0" y="209"/>
                    <a:pt x="0" y="181"/>
                  </a:cubicBezTo>
                  <a:cubicBezTo>
                    <a:pt x="0" y="152"/>
                    <a:pt x="9" y="128"/>
                    <a:pt x="27" y="111"/>
                  </a:cubicBezTo>
                  <a:cubicBezTo>
                    <a:pt x="43" y="95"/>
                    <a:pt x="61" y="87"/>
                    <a:pt x="83" y="87"/>
                  </a:cubicBezTo>
                  <a:cubicBezTo>
                    <a:pt x="108" y="87"/>
                    <a:pt x="128" y="94"/>
                    <a:pt x="142" y="109"/>
                  </a:cubicBezTo>
                  <a:cubicBezTo>
                    <a:pt x="156" y="122"/>
                    <a:pt x="163" y="140"/>
                    <a:pt x="163" y="163"/>
                  </a:cubicBezTo>
                  <a:cubicBezTo>
                    <a:pt x="163" y="170"/>
                    <a:pt x="162" y="176"/>
                    <a:pt x="160" y="182"/>
                  </a:cubicBezTo>
                  <a:close/>
                  <a:moveTo>
                    <a:pt x="84" y="114"/>
                  </a:moveTo>
                  <a:cubicBezTo>
                    <a:pt x="71" y="114"/>
                    <a:pt x="59" y="118"/>
                    <a:pt x="49" y="127"/>
                  </a:cubicBezTo>
                  <a:cubicBezTo>
                    <a:pt x="40" y="136"/>
                    <a:pt x="35" y="146"/>
                    <a:pt x="34" y="159"/>
                  </a:cubicBezTo>
                  <a:lnTo>
                    <a:pt x="132" y="159"/>
                  </a:lnTo>
                  <a:cubicBezTo>
                    <a:pt x="132" y="146"/>
                    <a:pt x="128" y="136"/>
                    <a:pt x="120" y="127"/>
                  </a:cubicBezTo>
                  <a:cubicBezTo>
                    <a:pt x="111" y="118"/>
                    <a:pt x="99" y="114"/>
                    <a:pt x="84" y="114"/>
                  </a:cubicBezTo>
                  <a:close/>
                  <a:moveTo>
                    <a:pt x="139" y="1"/>
                  </a:moveTo>
                  <a:lnTo>
                    <a:pt x="89" y="56"/>
                  </a:lnTo>
                  <a:lnTo>
                    <a:pt x="71" y="56"/>
                  </a:lnTo>
                  <a:lnTo>
                    <a:pt x="23" y="0"/>
                  </a:lnTo>
                  <a:lnTo>
                    <a:pt x="51" y="0"/>
                  </a:lnTo>
                  <a:lnTo>
                    <a:pt x="80" y="32"/>
                  </a:lnTo>
                  <a:lnTo>
                    <a:pt x="107" y="1"/>
                  </a:lnTo>
                  <a:lnTo>
                    <a:pt x="139" y="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49" name="Freeform 140"/>
            <p:cNvSpPr>
              <a:spLocks/>
            </p:cNvSpPr>
            <p:nvPr/>
          </p:nvSpPr>
          <p:spPr bwMode="auto">
            <a:xfrm>
              <a:off x="6209" y="3291"/>
              <a:ext cx="14" cy="59"/>
            </a:xfrm>
            <a:custGeom>
              <a:avLst/>
              <a:gdLst>
                <a:gd name="T0" fmla="*/ 0 w 61"/>
                <a:gd name="T1" fmla="*/ 198 h 251"/>
                <a:gd name="T2" fmla="*/ 0 w 61"/>
                <a:gd name="T3" fmla="*/ 0 h 251"/>
                <a:gd name="T4" fmla="*/ 31 w 61"/>
                <a:gd name="T5" fmla="*/ 0 h 251"/>
                <a:gd name="T6" fmla="*/ 31 w 61"/>
                <a:gd name="T7" fmla="*/ 193 h 251"/>
                <a:gd name="T8" fmla="*/ 39 w 61"/>
                <a:gd name="T9" fmla="*/ 215 h 251"/>
                <a:gd name="T10" fmla="*/ 61 w 61"/>
                <a:gd name="T11" fmla="*/ 223 h 251"/>
                <a:gd name="T12" fmla="*/ 61 w 61"/>
                <a:gd name="T13" fmla="*/ 251 h 251"/>
                <a:gd name="T14" fmla="*/ 0 w 61"/>
                <a:gd name="T15" fmla="*/ 198 h 25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 h="251">
                  <a:moveTo>
                    <a:pt x="0" y="198"/>
                  </a:moveTo>
                  <a:lnTo>
                    <a:pt x="0" y="0"/>
                  </a:lnTo>
                  <a:lnTo>
                    <a:pt x="31" y="0"/>
                  </a:lnTo>
                  <a:lnTo>
                    <a:pt x="31" y="193"/>
                  </a:lnTo>
                  <a:cubicBezTo>
                    <a:pt x="31" y="202"/>
                    <a:pt x="34" y="209"/>
                    <a:pt x="39" y="215"/>
                  </a:cubicBezTo>
                  <a:cubicBezTo>
                    <a:pt x="45" y="220"/>
                    <a:pt x="52" y="223"/>
                    <a:pt x="61" y="223"/>
                  </a:cubicBezTo>
                  <a:lnTo>
                    <a:pt x="61" y="251"/>
                  </a:lnTo>
                  <a:cubicBezTo>
                    <a:pt x="20" y="251"/>
                    <a:pt x="0" y="233"/>
                    <a:pt x="0" y="19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0" name="Freeform 141"/>
            <p:cNvSpPr>
              <a:spLocks noEditPoints="1"/>
            </p:cNvSpPr>
            <p:nvPr/>
          </p:nvSpPr>
          <p:spPr bwMode="auto">
            <a:xfrm>
              <a:off x="6229" y="3287"/>
              <a:ext cx="34" cy="63"/>
            </a:xfrm>
            <a:custGeom>
              <a:avLst/>
              <a:gdLst>
                <a:gd name="T0" fmla="*/ 108 w 150"/>
                <a:gd name="T1" fmla="*/ 245 h 269"/>
                <a:gd name="T2" fmla="*/ 51 w 150"/>
                <a:gd name="T3" fmla="*/ 269 h 269"/>
                <a:gd name="T4" fmla="*/ 15 w 150"/>
                <a:gd name="T5" fmla="*/ 254 h 269"/>
                <a:gd name="T6" fmla="*/ 0 w 150"/>
                <a:gd name="T7" fmla="*/ 216 h 269"/>
                <a:gd name="T8" fmla="*/ 23 w 150"/>
                <a:gd name="T9" fmla="*/ 171 h 269"/>
                <a:gd name="T10" fmla="*/ 83 w 150"/>
                <a:gd name="T11" fmla="*/ 153 h 269"/>
                <a:gd name="T12" fmla="*/ 105 w 150"/>
                <a:gd name="T13" fmla="*/ 157 h 269"/>
                <a:gd name="T14" fmla="*/ 67 w 150"/>
                <a:gd name="T15" fmla="*/ 114 h 269"/>
                <a:gd name="T16" fmla="*/ 22 w 150"/>
                <a:gd name="T17" fmla="*/ 130 h 269"/>
                <a:gd name="T18" fmla="*/ 9 w 150"/>
                <a:gd name="T19" fmla="*/ 104 h 269"/>
                <a:gd name="T20" fmla="*/ 33 w 150"/>
                <a:gd name="T21" fmla="*/ 92 h 269"/>
                <a:gd name="T22" fmla="*/ 63 w 150"/>
                <a:gd name="T23" fmla="*/ 86 h 269"/>
                <a:gd name="T24" fmla="*/ 119 w 150"/>
                <a:gd name="T25" fmla="*/ 104 h 269"/>
                <a:gd name="T26" fmla="*/ 136 w 150"/>
                <a:gd name="T27" fmla="*/ 159 h 269"/>
                <a:gd name="T28" fmla="*/ 136 w 150"/>
                <a:gd name="T29" fmla="*/ 222 h 269"/>
                <a:gd name="T30" fmla="*/ 150 w 150"/>
                <a:gd name="T31" fmla="*/ 253 h 269"/>
                <a:gd name="T32" fmla="*/ 150 w 150"/>
                <a:gd name="T33" fmla="*/ 269 h 269"/>
                <a:gd name="T34" fmla="*/ 122 w 150"/>
                <a:gd name="T35" fmla="*/ 263 h 269"/>
                <a:gd name="T36" fmla="*/ 108 w 150"/>
                <a:gd name="T37" fmla="*/ 245 h 269"/>
                <a:gd name="T38" fmla="*/ 105 w 150"/>
                <a:gd name="T39" fmla="*/ 179 h 269"/>
                <a:gd name="T40" fmla="*/ 84 w 150"/>
                <a:gd name="T41" fmla="*/ 176 h 269"/>
                <a:gd name="T42" fmla="*/ 46 w 150"/>
                <a:gd name="T43" fmla="*/ 188 h 269"/>
                <a:gd name="T44" fmla="*/ 31 w 150"/>
                <a:gd name="T45" fmla="*/ 217 h 269"/>
                <a:gd name="T46" fmla="*/ 63 w 150"/>
                <a:gd name="T47" fmla="*/ 244 h 269"/>
                <a:gd name="T48" fmla="*/ 105 w 150"/>
                <a:gd name="T49" fmla="*/ 222 h 269"/>
                <a:gd name="T50" fmla="*/ 105 w 150"/>
                <a:gd name="T51" fmla="*/ 179 h 269"/>
                <a:gd name="T52" fmla="*/ 112 w 150"/>
                <a:gd name="T53" fmla="*/ 0 h 269"/>
                <a:gd name="T54" fmla="*/ 75 w 150"/>
                <a:gd name="T55" fmla="*/ 55 h 269"/>
                <a:gd name="T56" fmla="*/ 52 w 150"/>
                <a:gd name="T57" fmla="*/ 55 h 269"/>
                <a:gd name="T58" fmla="*/ 80 w 150"/>
                <a:gd name="T59" fmla="*/ 0 h 269"/>
                <a:gd name="T60" fmla="*/ 112 w 150"/>
                <a:gd name="T6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69">
                  <a:moveTo>
                    <a:pt x="108" y="245"/>
                  </a:moveTo>
                  <a:cubicBezTo>
                    <a:pt x="96" y="261"/>
                    <a:pt x="76" y="269"/>
                    <a:pt x="51" y="269"/>
                  </a:cubicBezTo>
                  <a:cubicBezTo>
                    <a:pt x="37" y="269"/>
                    <a:pt x="25" y="264"/>
                    <a:pt x="15" y="254"/>
                  </a:cubicBezTo>
                  <a:cubicBezTo>
                    <a:pt x="5" y="244"/>
                    <a:pt x="0" y="231"/>
                    <a:pt x="0" y="216"/>
                  </a:cubicBezTo>
                  <a:cubicBezTo>
                    <a:pt x="0" y="199"/>
                    <a:pt x="7" y="184"/>
                    <a:pt x="23" y="171"/>
                  </a:cubicBezTo>
                  <a:cubicBezTo>
                    <a:pt x="39" y="159"/>
                    <a:pt x="59" y="153"/>
                    <a:pt x="83" y="153"/>
                  </a:cubicBezTo>
                  <a:cubicBezTo>
                    <a:pt x="89" y="153"/>
                    <a:pt x="97" y="154"/>
                    <a:pt x="105" y="157"/>
                  </a:cubicBezTo>
                  <a:cubicBezTo>
                    <a:pt x="105" y="129"/>
                    <a:pt x="92" y="114"/>
                    <a:pt x="67" y="114"/>
                  </a:cubicBezTo>
                  <a:cubicBezTo>
                    <a:pt x="47" y="114"/>
                    <a:pt x="32" y="120"/>
                    <a:pt x="22" y="130"/>
                  </a:cubicBezTo>
                  <a:lnTo>
                    <a:pt x="9" y="104"/>
                  </a:lnTo>
                  <a:cubicBezTo>
                    <a:pt x="15" y="99"/>
                    <a:pt x="23" y="95"/>
                    <a:pt x="33" y="92"/>
                  </a:cubicBezTo>
                  <a:cubicBezTo>
                    <a:pt x="44" y="88"/>
                    <a:pt x="54" y="86"/>
                    <a:pt x="63" y="86"/>
                  </a:cubicBezTo>
                  <a:cubicBezTo>
                    <a:pt x="89" y="86"/>
                    <a:pt x="107" y="92"/>
                    <a:pt x="119" y="104"/>
                  </a:cubicBezTo>
                  <a:cubicBezTo>
                    <a:pt x="131" y="115"/>
                    <a:pt x="136" y="134"/>
                    <a:pt x="136" y="159"/>
                  </a:cubicBezTo>
                  <a:lnTo>
                    <a:pt x="136" y="222"/>
                  </a:lnTo>
                  <a:cubicBezTo>
                    <a:pt x="136" y="238"/>
                    <a:pt x="141" y="248"/>
                    <a:pt x="150" y="253"/>
                  </a:cubicBezTo>
                  <a:lnTo>
                    <a:pt x="150" y="269"/>
                  </a:lnTo>
                  <a:cubicBezTo>
                    <a:pt x="137" y="269"/>
                    <a:pt x="128" y="267"/>
                    <a:pt x="122" y="263"/>
                  </a:cubicBezTo>
                  <a:cubicBezTo>
                    <a:pt x="115" y="260"/>
                    <a:pt x="111" y="254"/>
                    <a:pt x="108" y="245"/>
                  </a:cubicBezTo>
                  <a:close/>
                  <a:moveTo>
                    <a:pt x="105" y="179"/>
                  </a:moveTo>
                  <a:cubicBezTo>
                    <a:pt x="95" y="177"/>
                    <a:pt x="88" y="176"/>
                    <a:pt x="84" y="176"/>
                  </a:cubicBezTo>
                  <a:cubicBezTo>
                    <a:pt x="69" y="176"/>
                    <a:pt x="56" y="180"/>
                    <a:pt x="46" y="188"/>
                  </a:cubicBezTo>
                  <a:cubicBezTo>
                    <a:pt x="36" y="196"/>
                    <a:pt x="31" y="206"/>
                    <a:pt x="31" y="217"/>
                  </a:cubicBezTo>
                  <a:cubicBezTo>
                    <a:pt x="31" y="235"/>
                    <a:pt x="42" y="244"/>
                    <a:pt x="63" y="244"/>
                  </a:cubicBezTo>
                  <a:cubicBezTo>
                    <a:pt x="79" y="244"/>
                    <a:pt x="93" y="237"/>
                    <a:pt x="105" y="222"/>
                  </a:cubicBezTo>
                  <a:lnTo>
                    <a:pt x="105" y="179"/>
                  </a:lnTo>
                  <a:close/>
                  <a:moveTo>
                    <a:pt x="112" y="0"/>
                  </a:moveTo>
                  <a:lnTo>
                    <a:pt x="75" y="55"/>
                  </a:lnTo>
                  <a:lnTo>
                    <a:pt x="52" y="55"/>
                  </a:lnTo>
                  <a:lnTo>
                    <a:pt x="80" y="0"/>
                  </a:lnTo>
                  <a:lnTo>
                    <a:pt x="112"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1" name="Freeform 142"/>
            <p:cNvSpPr>
              <a:spLocks/>
            </p:cNvSpPr>
            <p:nvPr/>
          </p:nvSpPr>
          <p:spPr bwMode="auto">
            <a:xfrm>
              <a:off x="6266" y="3308"/>
              <a:ext cx="37" cy="42"/>
            </a:xfrm>
            <a:custGeom>
              <a:avLst/>
              <a:gdLst>
                <a:gd name="T0" fmla="*/ 84 w 161"/>
                <a:gd name="T1" fmla="*/ 180 h 180"/>
                <a:gd name="T2" fmla="*/ 76 w 161"/>
                <a:gd name="T3" fmla="*/ 180 h 180"/>
                <a:gd name="T4" fmla="*/ 0 w 161"/>
                <a:gd name="T5" fmla="*/ 0 h 180"/>
                <a:gd name="T6" fmla="*/ 34 w 161"/>
                <a:gd name="T7" fmla="*/ 0 h 180"/>
                <a:gd name="T8" fmla="*/ 81 w 161"/>
                <a:gd name="T9" fmla="*/ 123 h 180"/>
                <a:gd name="T10" fmla="*/ 128 w 161"/>
                <a:gd name="T11" fmla="*/ 0 h 180"/>
                <a:gd name="T12" fmla="*/ 161 w 161"/>
                <a:gd name="T13" fmla="*/ 0 h 180"/>
                <a:gd name="T14" fmla="*/ 84 w 161"/>
                <a:gd name="T15" fmla="*/ 180 h 1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1" h="180">
                  <a:moveTo>
                    <a:pt x="84" y="180"/>
                  </a:moveTo>
                  <a:lnTo>
                    <a:pt x="76" y="180"/>
                  </a:lnTo>
                  <a:lnTo>
                    <a:pt x="0" y="0"/>
                  </a:lnTo>
                  <a:lnTo>
                    <a:pt x="34" y="0"/>
                  </a:lnTo>
                  <a:lnTo>
                    <a:pt x="81" y="123"/>
                  </a:lnTo>
                  <a:lnTo>
                    <a:pt x="128" y="0"/>
                  </a:lnTo>
                  <a:lnTo>
                    <a:pt x="161" y="0"/>
                  </a:lnTo>
                  <a:lnTo>
                    <a:pt x="84"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2" name="Freeform 143"/>
            <p:cNvSpPr>
              <a:spLocks noEditPoints="1"/>
            </p:cNvSpPr>
            <p:nvPr/>
          </p:nvSpPr>
          <p:spPr bwMode="auto">
            <a:xfrm>
              <a:off x="6306" y="3287"/>
              <a:ext cx="35" cy="63"/>
            </a:xfrm>
            <a:custGeom>
              <a:avLst/>
              <a:gdLst>
                <a:gd name="T0" fmla="*/ 108 w 150"/>
                <a:gd name="T1" fmla="*/ 245 h 269"/>
                <a:gd name="T2" fmla="*/ 51 w 150"/>
                <a:gd name="T3" fmla="*/ 269 h 269"/>
                <a:gd name="T4" fmla="*/ 15 w 150"/>
                <a:gd name="T5" fmla="*/ 254 h 269"/>
                <a:gd name="T6" fmla="*/ 0 w 150"/>
                <a:gd name="T7" fmla="*/ 216 h 269"/>
                <a:gd name="T8" fmla="*/ 23 w 150"/>
                <a:gd name="T9" fmla="*/ 171 h 269"/>
                <a:gd name="T10" fmla="*/ 83 w 150"/>
                <a:gd name="T11" fmla="*/ 153 h 269"/>
                <a:gd name="T12" fmla="*/ 105 w 150"/>
                <a:gd name="T13" fmla="*/ 157 h 269"/>
                <a:gd name="T14" fmla="*/ 67 w 150"/>
                <a:gd name="T15" fmla="*/ 114 h 269"/>
                <a:gd name="T16" fmla="*/ 22 w 150"/>
                <a:gd name="T17" fmla="*/ 130 h 269"/>
                <a:gd name="T18" fmla="*/ 9 w 150"/>
                <a:gd name="T19" fmla="*/ 104 h 269"/>
                <a:gd name="T20" fmla="*/ 34 w 150"/>
                <a:gd name="T21" fmla="*/ 92 h 269"/>
                <a:gd name="T22" fmla="*/ 64 w 150"/>
                <a:gd name="T23" fmla="*/ 86 h 269"/>
                <a:gd name="T24" fmla="*/ 119 w 150"/>
                <a:gd name="T25" fmla="*/ 104 h 269"/>
                <a:gd name="T26" fmla="*/ 137 w 150"/>
                <a:gd name="T27" fmla="*/ 159 h 269"/>
                <a:gd name="T28" fmla="*/ 137 w 150"/>
                <a:gd name="T29" fmla="*/ 222 h 269"/>
                <a:gd name="T30" fmla="*/ 150 w 150"/>
                <a:gd name="T31" fmla="*/ 253 h 269"/>
                <a:gd name="T32" fmla="*/ 150 w 150"/>
                <a:gd name="T33" fmla="*/ 269 h 269"/>
                <a:gd name="T34" fmla="*/ 122 w 150"/>
                <a:gd name="T35" fmla="*/ 263 h 269"/>
                <a:gd name="T36" fmla="*/ 108 w 150"/>
                <a:gd name="T37" fmla="*/ 245 h 269"/>
                <a:gd name="T38" fmla="*/ 105 w 150"/>
                <a:gd name="T39" fmla="*/ 179 h 269"/>
                <a:gd name="T40" fmla="*/ 85 w 150"/>
                <a:gd name="T41" fmla="*/ 176 h 269"/>
                <a:gd name="T42" fmla="*/ 46 w 150"/>
                <a:gd name="T43" fmla="*/ 188 h 269"/>
                <a:gd name="T44" fmla="*/ 31 w 150"/>
                <a:gd name="T45" fmla="*/ 217 h 269"/>
                <a:gd name="T46" fmla="*/ 64 w 150"/>
                <a:gd name="T47" fmla="*/ 244 h 269"/>
                <a:gd name="T48" fmla="*/ 105 w 150"/>
                <a:gd name="T49" fmla="*/ 222 h 269"/>
                <a:gd name="T50" fmla="*/ 105 w 150"/>
                <a:gd name="T51" fmla="*/ 179 h 269"/>
                <a:gd name="T52" fmla="*/ 113 w 150"/>
                <a:gd name="T53" fmla="*/ 0 h 269"/>
                <a:gd name="T54" fmla="*/ 75 w 150"/>
                <a:gd name="T55" fmla="*/ 55 h 269"/>
                <a:gd name="T56" fmla="*/ 52 w 150"/>
                <a:gd name="T57" fmla="*/ 55 h 269"/>
                <a:gd name="T58" fmla="*/ 80 w 150"/>
                <a:gd name="T59" fmla="*/ 0 h 269"/>
                <a:gd name="T60" fmla="*/ 113 w 150"/>
                <a:gd name="T61"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0" h="269">
                  <a:moveTo>
                    <a:pt x="108" y="245"/>
                  </a:moveTo>
                  <a:cubicBezTo>
                    <a:pt x="96" y="261"/>
                    <a:pt x="77" y="269"/>
                    <a:pt x="51" y="269"/>
                  </a:cubicBezTo>
                  <a:cubicBezTo>
                    <a:pt x="37" y="269"/>
                    <a:pt x="25" y="264"/>
                    <a:pt x="15" y="254"/>
                  </a:cubicBezTo>
                  <a:cubicBezTo>
                    <a:pt x="5" y="244"/>
                    <a:pt x="0" y="231"/>
                    <a:pt x="0" y="216"/>
                  </a:cubicBezTo>
                  <a:cubicBezTo>
                    <a:pt x="0" y="199"/>
                    <a:pt x="8" y="184"/>
                    <a:pt x="23" y="171"/>
                  </a:cubicBezTo>
                  <a:cubicBezTo>
                    <a:pt x="39" y="159"/>
                    <a:pt x="59" y="153"/>
                    <a:pt x="83" y="153"/>
                  </a:cubicBezTo>
                  <a:cubicBezTo>
                    <a:pt x="90" y="153"/>
                    <a:pt x="97" y="154"/>
                    <a:pt x="105" y="157"/>
                  </a:cubicBezTo>
                  <a:cubicBezTo>
                    <a:pt x="105" y="129"/>
                    <a:pt x="93" y="114"/>
                    <a:pt x="67" y="114"/>
                  </a:cubicBezTo>
                  <a:cubicBezTo>
                    <a:pt x="48" y="114"/>
                    <a:pt x="33" y="120"/>
                    <a:pt x="22" y="130"/>
                  </a:cubicBezTo>
                  <a:lnTo>
                    <a:pt x="9" y="104"/>
                  </a:lnTo>
                  <a:cubicBezTo>
                    <a:pt x="15" y="99"/>
                    <a:pt x="23" y="95"/>
                    <a:pt x="34" y="92"/>
                  </a:cubicBezTo>
                  <a:cubicBezTo>
                    <a:pt x="44" y="88"/>
                    <a:pt x="54" y="86"/>
                    <a:pt x="64" y="86"/>
                  </a:cubicBezTo>
                  <a:cubicBezTo>
                    <a:pt x="89" y="86"/>
                    <a:pt x="108" y="92"/>
                    <a:pt x="119" y="104"/>
                  </a:cubicBezTo>
                  <a:cubicBezTo>
                    <a:pt x="131" y="115"/>
                    <a:pt x="137" y="134"/>
                    <a:pt x="137" y="159"/>
                  </a:cubicBezTo>
                  <a:lnTo>
                    <a:pt x="137" y="222"/>
                  </a:lnTo>
                  <a:cubicBezTo>
                    <a:pt x="137" y="238"/>
                    <a:pt x="141" y="248"/>
                    <a:pt x="150" y="253"/>
                  </a:cubicBezTo>
                  <a:lnTo>
                    <a:pt x="150" y="269"/>
                  </a:lnTo>
                  <a:cubicBezTo>
                    <a:pt x="138" y="269"/>
                    <a:pt x="128" y="267"/>
                    <a:pt x="122" y="263"/>
                  </a:cubicBezTo>
                  <a:cubicBezTo>
                    <a:pt x="116" y="260"/>
                    <a:pt x="111" y="254"/>
                    <a:pt x="108" y="245"/>
                  </a:cubicBezTo>
                  <a:close/>
                  <a:moveTo>
                    <a:pt x="105" y="179"/>
                  </a:moveTo>
                  <a:cubicBezTo>
                    <a:pt x="96" y="177"/>
                    <a:pt x="89" y="176"/>
                    <a:pt x="85" y="176"/>
                  </a:cubicBezTo>
                  <a:cubicBezTo>
                    <a:pt x="69" y="176"/>
                    <a:pt x="56" y="180"/>
                    <a:pt x="46" y="188"/>
                  </a:cubicBezTo>
                  <a:cubicBezTo>
                    <a:pt x="36" y="196"/>
                    <a:pt x="31" y="206"/>
                    <a:pt x="31" y="217"/>
                  </a:cubicBezTo>
                  <a:cubicBezTo>
                    <a:pt x="31" y="235"/>
                    <a:pt x="42" y="244"/>
                    <a:pt x="64" y="244"/>
                  </a:cubicBezTo>
                  <a:cubicBezTo>
                    <a:pt x="79" y="244"/>
                    <a:pt x="93" y="237"/>
                    <a:pt x="105" y="222"/>
                  </a:cubicBezTo>
                  <a:lnTo>
                    <a:pt x="105" y="179"/>
                  </a:lnTo>
                  <a:close/>
                  <a:moveTo>
                    <a:pt x="113" y="0"/>
                  </a:moveTo>
                  <a:lnTo>
                    <a:pt x="75" y="55"/>
                  </a:lnTo>
                  <a:lnTo>
                    <a:pt x="52" y="55"/>
                  </a:lnTo>
                  <a:lnTo>
                    <a:pt x="80" y="0"/>
                  </a:lnTo>
                  <a:lnTo>
                    <a:pt x="11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3" name="Freeform 144"/>
            <p:cNvSpPr>
              <a:spLocks/>
            </p:cNvSpPr>
            <p:nvPr/>
          </p:nvSpPr>
          <p:spPr bwMode="auto">
            <a:xfrm>
              <a:off x="6348" y="3307"/>
              <a:ext cx="32" cy="42"/>
            </a:xfrm>
            <a:custGeom>
              <a:avLst/>
              <a:gdLst>
                <a:gd name="T0" fmla="*/ 108 w 139"/>
                <a:gd name="T1" fmla="*/ 180 h 180"/>
                <a:gd name="T2" fmla="*/ 108 w 139"/>
                <a:gd name="T3" fmla="*/ 77 h 180"/>
                <a:gd name="T4" fmla="*/ 100 w 139"/>
                <a:gd name="T5" fmla="*/ 38 h 180"/>
                <a:gd name="T6" fmla="*/ 71 w 139"/>
                <a:gd name="T7" fmla="*/ 27 h 180"/>
                <a:gd name="T8" fmla="*/ 49 w 139"/>
                <a:gd name="T9" fmla="*/ 33 h 180"/>
                <a:gd name="T10" fmla="*/ 31 w 139"/>
                <a:gd name="T11" fmla="*/ 49 h 180"/>
                <a:gd name="T12" fmla="*/ 31 w 139"/>
                <a:gd name="T13" fmla="*/ 180 h 180"/>
                <a:gd name="T14" fmla="*/ 0 w 139"/>
                <a:gd name="T15" fmla="*/ 180 h 180"/>
                <a:gd name="T16" fmla="*/ 0 w 139"/>
                <a:gd name="T17" fmla="*/ 4 h 180"/>
                <a:gd name="T18" fmla="*/ 21 w 139"/>
                <a:gd name="T19" fmla="*/ 4 h 180"/>
                <a:gd name="T20" fmla="*/ 31 w 139"/>
                <a:gd name="T21" fmla="*/ 26 h 180"/>
                <a:gd name="T22" fmla="*/ 81 w 139"/>
                <a:gd name="T23" fmla="*/ 0 h 180"/>
                <a:gd name="T24" fmla="*/ 139 w 139"/>
                <a:gd name="T25" fmla="*/ 71 h 180"/>
                <a:gd name="T26" fmla="*/ 139 w 139"/>
                <a:gd name="T27" fmla="*/ 180 h 180"/>
                <a:gd name="T28" fmla="*/ 108 w 139"/>
                <a:gd name="T29" fmla="*/ 180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39" h="180">
                  <a:moveTo>
                    <a:pt x="108" y="180"/>
                  </a:moveTo>
                  <a:lnTo>
                    <a:pt x="108" y="77"/>
                  </a:lnTo>
                  <a:cubicBezTo>
                    <a:pt x="108" y="59"/>
                    <a:pt x="105" y="45"/>
                    <a:pt x="100" y="38"/>
                  </a:cubicBezTo>
                  <a:cubicBezTo>
                    <a:pt x="94" y="30"/>
                    <a:pt x="84" y="27"/>
                    <a:pt x="71" y="27"/>
                  </a:cubicBezTo>
                  <a:cubicBezTo>
                    <a:pt x="64" y="27"/>
                    <a:pt x="57" y="29"/>
                    <a:pt x="49" y="33"/>
                  </a:cubicBezTo>
                  <a:cubicBezTo>
                    <a:pt x="41" y="37"/>
                    <a:pt x="35" y="43"/>
                    <a:pt x="31" y="49"/>
                  </a:cubicBezTo>
                  <a:lnTo>
                    <a:pt x="31" y="180"/>
                  </a:lnTo>
                  <a:lnTo>
                    <a:pt x="0" y="180"/>
                  </a:lnTo>
                  <a:lnTo>
                    <a:pt x="0" y="4"/>
                  </a:lnTo>
                  <a:lnTo>
                    <a:pt x="21" y="4"/>
                  </a:lnTo>
                  <a:lnTo>
                    <a:pt x="31" y="26"/>
                  </a:lnTo>
                  <a:cubicBezTo>
                    <a:pt x="41" y="9"/>
                    <a:pt x="58" y="0"/>
                    <a:pt x="81" y="0"/>
                  </a:cubicBezTo>
                  <a:cubicBezTo>
                    <a:pt x="120" y="0"/>
                    <a:pt x="139" y="24"/>
                    <a:pt x="139" y="71"/>
                  </a:cubicBezTo>
                  <a:lnTo>
                    <a:pt x="139" y="180"/>
                  </a:lnTo>
                  <a:lnTo>
                    <a:pt x="108" y="18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sp>
          <p:nvSpPr>
            <p:cNvPr id="154" name="Freeform 145"/>
            <p:cNvSpPr>
              <a:spLocks noEditPoints="1"/>
            </p:cNvSpPr>
            <p:nvPr/>
          </p:nvSpPr>
          <p:spPr bwMode="auto">
            <a:xfrm>
              <a:off x="6388" y="3287"/>
              <a:ext cx="17" cy="62"/>
            </a:xfrm>
            <a:custGeom>
              <a:avLst/>
              <a:gdLst>
                <a:gd name="T0" fmla="*/ 25 w 76"/>
                <a:gd name="T1" fmla="*/ 266 h 266"/>
                <a:gd name="T2" fmla="*/ 25 w 76"/>
                <a:gd name="T3" fmla="*/ 116 h 266"/>
                <a:gd name="T4" fmla="*/ 0 w 76"/>
                <a:gd name="T5" fmla="*/ 116 h 266"/>
                <a:gd name="T6" fmla="*/ 0 w 76"/>
                <a:gd name="T7" fmla="*/ 90 h 266"/>
                <a:gd name="T8" fmla="*/ 56 w 76"/>
                <a:gd name="T9" fmla="*/ 90 h 266"/>
                <a:gd name="T10" fmla="*/ 56 w 76"/>
                <a:gd name="T11" fmla="*/ 266 h 266"/>
                <a:gd name="T12" fmla="*/ 25 w 76"/>
                <a:gd name="T13" fmla="*/ 266 h 266"/>
                <a:gd name="T14" fmla="*/ 76 w 76"/>
                <a:gd name="T15" fmla="*/ 0 h 266"/>
                <a:gd name="T16" fmla="*/ 39 w 76"/>
                <a:gd name="T17" fmla="*/ 55 h 266"/>
                <a:gd name="T18" fmla="*/ 16 w 76"/>
                <a:gd name="T19" fmla="*/ 55 h 266"/>
                <a:gd name="T20" fmla="*/ 44 w 76"/>
                <a:gd name="T21" fmla="*/ 0 h 266"/>
                <a:gd name="T22" fmla="*/ 76 w 76"/>
                <a:gd name="T23" fmla="*/ 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 h="266">
                  <a:moveTo>
                    <a:pt x="25" y="266"/>
                  </a:moveTo>
                  <a:lnTo>
                    <a:pt x="25" y="116"/>
                  </a:lnTo>
                  <a:lnTo>
                    <a:pt x="0" y="116"/>
                  </a:lnTo>
                  <a:lnTo>
                    <a:pt x="0" y="90"/>
                  </a:lnTo>
                  <a:lnTo>
                    <a:pt x="56" y="90"/>
                  </a:lnTo>
                  <a:lnTo>
                    <a:pt x="56" y="266"/>
                  </a:lnTo>
                  <a:lnTo>
                    <a:pt x="25" y="266"/>
                  </a:lnTo>
                  <a:close/>
                  <a:moveTo>
                    <a:pt x="76" y="0"/>
                  </a:moveTo>
                  <a:lnTo>
                    <a:pt x="39" y="55"/>
                  </a:lnTo>
                  <a:lnTo>
                    <a:pt x="16" y="55"/>
                  </a:lnTo>
                  <a:lnTo>
                    <a:pt x="44" y="0"/>
                  </a:lnTo>
                  <a:lnTo>
                    <a:pt x="7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1371600" rtl="0" eaLnBrk="1" fontAlgn="auto" latinLnBrk="0" hangingPunct="1">
                <a:lnSpc>
                  <a:spcPct val="100000"/>
                </a:lnSpc>
                <a:spcBef>
                  <a:spcPts val="0"/>
                </a:spcBef>
                <a:spcAft>
                  <a:spcPts val="0"/>
                </a:spcAft>
                <a:buClrTx/>
                <a:buSzTx/>
                <a:buFontTx/>
                <a:buNone/>
                <a:tabLst/>
                <a:defRPr/>
              </a:pPr>
              <a:endParaRPr kumimoji="0" lang="cs-CZ" sz="2700" b="0" i="0" u="none" strike="noStrike" kern="1200" cap="none" spc="0" normalizeH="0" baseline="0" noProof="0" dirty="0">
                <a:ln>
                  <a:noFill/>
                </a:ln>
                <a:solidFill>
                  <a:srgbClr val="0A091B"/>
                </a:solidFill>
                <a:effectLst/>
                <a:uLnTx/>
                <a:uFillTx/>
                <a:latin typeface="Arial" panose="020B0604020202020204" pitchFamily="34" charset="0"/>
                <a:ea typeface="+mn-ea"/>
                <a:cs typeface="+mn-cs"/>
              </a:endParaRPr>
            </a:p>
          </p:txBody>
        </p:sp>
      </p:grpSp>
      <p:sp>
        <p:nvSpPr>
          <p:cNvPr id="2" name="Obdélník 1"/>
          <p:cNvSpPr/>
          <p:nvPr/>
        </p:nvSpPr>
        <p:spPr>
          <a:xfrm>
            <a:off x="4717111" y="8301649"/>
            <a:ext cx="11973531" cy="646331"/>
          </a:xfrm>
          <a:prstGeom prst="rect">
            <a:avLst/>
          </a:prstGeom>
        </p:spPr>
        <p:txBody>
          <a:bodyPr wrap="square">
            <a:spAutoFit/>
          </a:bodyPr>
          <a:lstStyle/>
          <a:p>
            <a:r>
              <a:rPr lang="cs-CZ" dirty="0"/>
              <a:t>Podpora budování kapacit pro rozvoj základních </a:t>
            </a:r>
            <a:r>
              <a:rPr lang="cs-CZ" dirty="0" err="1"/>
              <a:t>pre</a:t>
            </a:r>
            <a:r>
              <a:rPr lang="cs-CZ" dirty="0"/>
              <a:t>/gramotností v předškolním </a:t>
            </a:r>
            <a:br>
              <a:rPr lang="cs-CZ" dirty="0"/>
            </a:br>
            <a:r>
              <a:rPr lang="cs-CZ" dirty="0"/>
              <a:t>a základním vzdělávání - Podpora práce učitelů (PPUČ) je financován Evropskou unií</a:t>
            </a:r>
          </a:p>
        </p:txBody>
      </p:sp>
    </p:spTree>
    <p:extLst>
      <p:ext uri="{BB962C8B-B14F-4D97-AF65-F5344CB8AC3E}">
        <p14:creationId xmlns:p14="http://schemas.microsoft.com/office/powerpoint/2010/main" val="32518831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38732" y="2603358"/>
            <a:ext cx="13429622" cy="7683642"/>
          </a:xfrm>
          <a:prstGeom prst="rect">
            <a:avLst/>
          </a:prstGeom>
          <a:noFill/>
        </p:spPr>
        <p:txBody>
          <a:bodyPr wrap="square" rtlCol="0">
            <a:spAutoFit/>
          </a:bodyPr>
          <a:lstStyle/>
          <a:p>
            <a:pPr marL="342900" lvl="0" indent="-319088"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altLang="cs-CZ" sz="4000" b="1" spc="-1" dirty="0" smtClean="0">
                <a:solidFill>
                  <a:srgbClr val="2BC3E1"/>
                </a:solidFill>
                <a:latin typeface="Arial"/>
                <a:ea typeface="Roboto Condensed"/>
              </a:rPr>
              <a:t>Setkání společenství praxe </a:t>
            </a:r>
          </a:p>
          <a:p>
            <a:pPr marL="342900" lvl="0" indent="-319088"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altLang="cs-CZ" sz="4000" b="1" spc="-1" dirty="0" smtClean="0">
                <a:solidFill>
                  <a:srgbClr val="2BC3E1"/>
                </a:solidFill>
                <a:latin typeface="Arial"/>
                <a:ea typeface="Roboto Condensed"/>
              </a:rPr>
              <a:t>22. 04. 2020</a:t>
            </a:r>
          </a:p>
          <a:p>
            <a:pPr marL="342900" lvl="0" indent="-319088" algn="ctr"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cs-CZ" altLang="cs-CZ" sz="3200" b="1" spc="-1" dirty="0" smtClean="0">
              <a:solidFill>
                <a:srgbClr val="2BC3E1"/>
              </a:solidFill>
              <a:latin typeface="Arial"/>
              <a:ea typeface="Roboto Condensed"/>
            </a:endParaRPr>
          </a:p>
          <a:p>
            <a:pPr marL="342900" indent="-319088"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altLang="cs-CZ" sz="3200" b="1" spc="-1" dirty="0">
                <a:solidFill>
                  <a:schemeClr val="tx2"/>
                </a:solidFill>
                <a:latin typeface="Arial"/>
                <a:ea typeface="Roboto Condensed"/>
              </a:rPr>
              <a:t>Obsah: </a:t>
            </a:r>
          </a:p>
          <a:p>
            <a:pPr marL="23812"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altLang="cs-CZ" sz="3200" spc="-1" dirty="0" smtClean="0">
                <a:solidFill>
                  <a:srgbClr val="2BC3E1"/>
                </a:solidFill>
                <a:latin typeface="Arial"/>
                <a:ea typeface="Roboto Condensed"/>
              </a:rPr>
              <a:t>Vymezení tématu</a:t>
            </a:r>
          </a:p>
          <a:p>
            <a:pPr marL="23812"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altLang="cs-CZ" sz="3200" spc="-1" dirty="0" smtClean="0">
                <a:solidFill>
                  <a:srgbClr val="2BC3E1"/>
                </a:solidFill>
                <a:latin typeface="Arial"/>
                <a:ea typeface="Roboto Condensed"/>
              </a:rPr>
              <a:t>Vyhláška č</a:t>
            </a:r>
            <a:r>
              <a:rPr lang="cs-CZ" altLang="cs-CZ" sz="3200" spc="-1" dirty="0">
                <a:solidFill>
                  <a:srgbClr val="2BC3E1"/>
                </a:solidFill>
                <a:latin typeface="Arial"/>
                <a:ea typeface="Roboto Condensed"/>
              </a:rPr>
              <a:t>. 248/2019 Sb. </a:t>
            </a:r>
            <a:endParaRPr lang="cs-CZ" altLang="cs-CZ" sz="3200" spc="-1" dirty="0" smtClean="0">
              <a:solidFill>
                <a:srgbClr val="2BC3E1"/>
              </a:solidFill>
              <a:latin typeface="Arial"/>
              <a:ea typeface="Roboto Condensed"/>
            </a:endParaRPr>
          </a:p>
          <a:p>
            <a:pPr marL="23812"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sz="3200" spc="-1" dirty="0" smtClean="0">
                <a:solidFill>
                  <a:schemeClr val="bg2">
                    <a:lumMod val="25000"/>
                  </a:schemeClr>
                </a:solidFill>
                <a:latin typeface="Arial"/>
              </a:rPr>
              <a:t>Co s tím ve školské praxi?</a:t>
            </a:r>
          </a:p>
          <a:p>
            <a:pPr marL="23812"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cs-CZ" sz="3200" spc="-1" dirty="0" smtClean="0">
                <a:solidFill>
                  <a:schemeClr val="bg2">
                    <a:lumMod val="25000"/>
                  </a:schemeClr>
                </a:solidFill>
                <a:latin typeface="Arial"/>
              </a:rPr>
              <a:t>Pomůžeme </a:t>
            </a:r>
            <a:r>
              <a:rPr lang="cs-CZ" sz="3200" spc="-1" dirty="0">
                <a:solidFill>
                  <a:schemeClr val="bg2">
                    <a:lumMod val="25000"/>
                  </a:schemeClr>
                </a:solidFill>
                <a:latin typeface="Arial"/>
              </a:rPr>
              <a:t>vám se sestavením </a:t>
            </a:r>
            <a:r>
              <a:rPr lang="cs-CZ" sz="3200" spc="-1" dirty="0" smtClean="0">
                <a:solidFill>
                  <a:schemeClr val="bg2">
                    <a:lumMod val="25000"/>
                  </a:schemeClr>
                </a:solidFill>
                <a:latin typeface="Arial"/>
              </a:rPr>
              <a:t>IVP </a:t>
            </a:r>
            <a:r>
              <a:rPr lang="cs-CZ" sz="3200" spc="-1" dirty="0">
                <a:solidFill>
                  <a:schemeClr val="bg2">
                    <a:lumMod val="25000"/>
                  </a:schemeClr>
                </a:solidFill>
                <a:latin typeface="Arial"/>
              </a:rPr>
              <a:t>na </a:t>
            </a:r>
            <a:r>
              <a:rPr lang="cs-CZ" sz="3200" spc="-1" dirty="0">
                <a:solidFill>
                  <a:schemeClr val="bg2">
                    <a:lumMod val="25000"/>
                  </a:schemeClr>
                </a:solidFill>
                <a:latin typeface="Arial"/>
                <a:hlinkClick r:id="rId2"/>
              </a:rPr>
              <a:t>www.rvp.cz</a:t>
            </a:r>
            <a:endParaRPr lang="cs-CZ" sz="3200" spc="-1" dirty="0">
              <a:solidFill>
                <a:schemeClr val="bg2">
                  <a:lumMod val="25000"/>
                </a:schemeClr>
              </a:solidFill>
              <a:latin typeface="Arial"/>
            </a:endParaRPr>
          </a:p>
          <a:p>
            <a:pPr lvl="0" defTabSz="1371600">
              <a:defRPr/>
            </a:pPr>
            <a:r>
              <a:rPr lang="cs-CZ" sz="3200" dirty="0" smtClean="0">
                <a:solidFill>
                  <a:srgbClr val="2BC3E1"/>
                </a:solidFill>
                <a:latin typeface="Arial" panose="020B0604020202020204" pitchFamily="34" charset="0"/>
                <a:ea typeface="Roboto Condensed" panose="02000000000000000000" pitchFamily="2" charset="0"/>
                <a:cs typeface="Arial" panose="020B0604020202020204" pitchFamily="34" charset="0"/>
              </a:rPr>
              <a:t>Diskuze</a:t>
            </a:r>
          </a:p>
          <a:p>
            <a:pPr lvl="0" defTabSz="1371600">
              <a:defRPr/>
            </a:pPr>
            <a:r>
              <a:rPr lang="cs-CZ" sz="3200" i="1" dirty="0" smtClean="0">
                <a:solidFill>
                  <a:srgbClr val="2BC3E1"/>
                </a:solidFill>
                <a:latin typeface="Arial" panose="020B0604020202020204" pitchFamily="34" charset="0"/>
                <a:ea typeface="Roboto Condensed" panose="02000000000000000000" pitchFamily="2" charset="0"/>
                <a:cs typeface="Arial" panose="020B0604020202020204" pitchFamily="34" charset="0"/>
              </a:rPr>
              <a:t>    </a:t>
            </a:r>
            <a:endParaRPr lang="cs-CZ" sz="4000" b="1" dirty="0">
              <a:solidFill>
                <a:srgbClr val="2BC3E1"/>
              </a:solidFill>
              <a:latin typeface="Arial" panose="020B0604020202020204" pitchFamily="34" charset="0"/>
              <a:ea typeface="Roboto Condensed" panose="02000000000000000000" pitchFamily="2" charset="0"/>
              <a:cs typeface="Arial" panose="020B0604020202020204" pitchFamily="34" charset="0"/>
            </a:endParaRPr>
          </a:p>
          <a:p>
            <a:pPr marL="595312" indent="-571500" defTabSz="1371600">
              <a:lnSpc>
                <a:spcPct val="90000"/>
              </a:lnSpc>
              <a:spcBef>
                <a:spcPts val="1500"/>
              </a:spcBef>
              <a:buFont typeface="Arial" panose="020B0604020202020204" pitchFamily="34" charset="0"/>
              <a:buChar char="•"/>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uk-UA" sz="4000" spc="-1" dirty="0" smtClean="0">
              <a:solidFill>
                <a:srgbClr val="0A091B"/>
              </a:solidFill>
            </a:endParaRPr>
          </a:p>
          <a:p>
            <a:pPr marL="342900" lvl="0" indent="-319088" defTabSz="1371600">
              <a:lnSpc>
                <a:spcPct val="90000"/>
              </a:lnSpc>
              <a:spcBef>
                <a:spcPts val="1500"/>
              </a:spcBef>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cs-CZ" altLang="cs-CZ" sz="4000" b="1" dirty="0">
              <a:solidFill>
                <a:srgbClr val="00B0F0"/>
              </a:solidFill>
              <a:latin typeface="Arial" panose="020B0604020202020204" pitchFamily="34" charset="0"/>
              <a:cs typeface="Arial" panose="020B0604020202020204" pitchFamily="34" charset="0"/>
            </a:endParaRPr>
          </a:p>
        </p:txBody>
      </p:sp>
      <p:grpSp>
        <p:nvGrpSpPr>
          <p:cNvPr id="4" name="Group 3"/>
          <p:cNvGrpSpPr/>
          <p:nvPr/>
        </p:nvGrpSpPr>
        <p:grpSpPr>
          <a:xfrm>
            <a:off x="2366638" y="4316758"/>
            <a:ext cx="685800" cy="685800"/>
            <a:chOff x="6324600" y="4114799"/>
            <a:chExt cx="685800" cy="685800"/>
          </a:xfrm>
        </p:grpSpPr>
        <p:cxnSp>
          <p:nvCxnSpPr>
            <p:cNvPr id="6" name="Straight Connector 5"/>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rot="10800000">
            <a:off x="13009094" y="7681771"/>
            <a:ext cx="685800" cy="685800"/>
            <a:chOff x="6324600" y="4114799"/>
            <a:chExt cx="685800" cy="685800"/>
          </a:xfrm>
        </p:grpSpPr>
        <p:cxnSp>
          <p:nvCxnSpPr>
            <p:cNvPr id="9" name="Straight Connector 8"/>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sp>
        <p:nvSpPr>
          <p:cNvPr id="11" name="Rectangle 2"/>
          <p:cNvSpPr txBox="1">
            <a:spLocks noChangeArrowheads="1"/>
          </p:cNvSpPr>
          <p:nvPr/>
        </p:nvSpPr>
        <p:spPr>
          <a:xfrm>
            <a:off x="4790606" y="8726149"/>
            <a:ext cx="8218488" cy="1223962"/>
          </a:xfrm>
          <a:prstGeom prst="rect">
            <a:avLst/>
          </a:prstGeom>
        </p:spPr>
        <p:txBody>
          <a:bodyPr/>
          <a:lst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a:lstStyle>
          <a:p>
            <a:pPr marL="342900" marR="0" lvl="0" indent="-319088" algn="ctr" defTabSz="1371600" rtl="0" eaLnBrk="1" fontAlgn="auto" latinLnBrk="0" hangingPunct="1">
              <a:lnSpc>
                <a:spcPct val="90000"/>
              </a:lnSpc>
              <a:spcBef>
                <a:spcPts val="1500"/>
              </a:spcBef>
              <a:spcAft>
                <a:spcPts val="0"/>
              </a:spcAft>
              <a:buClrTx/>
              <a:buSzTx/>
              <a:buFontTx/>
              <a:buNone/>
              <a:tabLst>
                <a:tab pos="34290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kumimoji="0" lang="cs-CZ" altLang="cs-CZ" sz="4400" b="0" i="0" u="none" strike="noStrike" kern="1200" cap="none" spc="0" normalizeH="0" baseline="0" noProof="0" dirty="0" smtClean="0">
              <a:ln>
                <a:noFill/>
              </a:ln>
              <a:solidFill>
                <a:srgbClr val="00B0F0"/>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04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40976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endParaRPr lang="cs-CZ" sz="3200" spc="-1" dirty="0">
              <a:solidFill>
                <a:srgbClr val="63636E"/>
              </a:solidFill>
              <a:latin typeface="Arial"/>
            </a:endParaRPr>
          </a:p>
          <a:p>
            <a:pPr>
              <a:lnSpc>
                <a:spcPct val="100000"/>
              </a:lnSpc>
            </a:pPr>
            <a:r>
              <a:rPr lang="cs-CZ" sz="3200" strike="noStrike" spc="-1" dirty="0" smtClean="0">
                <a:solidFill>
                  <a:srgbClr val="00B0F0"/>
                </a:solidFill>
                <a:latin typeface="Arial"/>
              </a:rPr>
              <a:t>- Jakým </a:t>
            </a:r>
            <a:r>
              <a:rPr lang="cs-CZ" sz="3200" strike="noStrike" spc="-1" dirty="0" err="1" smtClean="0">
                <a:solidFill>
                  <a:srgbClr val="00B0F0"/>
                </a:solidFill>
                <a:latin typeface="Arial"/>
              </a:rPr>
              <a:t>emotionem</a:t>
            </a:r>
            <a:r>
              <a:rPr lang="cs-CZ" sz="3200" strike="noStrike" spc="-1" dirty="0" smtClean="0">
                <a:solidFill>
                  <a:srgbClr val="00B0F0"/>
                </a:solidFill>
                <a:latin typeface="Arial"/>
              </a:rPr>
              <a:t> označíte Vy osobně pojem SPOLEČNÉ VZDĚLÁVÁNÍ?</a:t>
            </a:r>
          </a:p>
          <a:p>
            <a:pPr>
              <a:lnSpc>
                <a:spcPct val="100000"/>
              </a:lnSpc>
            </a:pPr>
            <a:endParaRPr lang="cs-CZ" sz="3200" strike="noStrike" spc="-1" dirty="0" smtClean="0">
              <a:solidFill>
                <a:srgbClr val="00B0F0"/>
              </a:solidFill>
              <a:latin typeface="Arial"/>
            </a:endParaRPr>
          </a:p>
          <a:p>
            <a:pPr>
              <a:lnSpc>
                <a:spcPct val="100000"/>
              </a:lnSpc>
            </a:pPr>
            <a:r>
              <a:rPr lang="cs-CZ" sz="3200" strike="noStrike" spc="-1" dirty="0" smtClean="0">
                <a:solidFill>
                  <a:srgbClr val="00B0F0"/>
                </a:solidFill>
                <a:latin typeface="Arial"/>
              </a:rPr>
              <a:t>- Jaká témata/termíny, se vám vybaví spolu se slovy SPOLEČNÉ VZDĚLÁVÁNÍ?</a:t>
            </a:r>
          </a:p>
          <a:p>
            <a:pPr>
              <a:lnSpc>
                <a:spcPct val="100000"/>
              </a:lnSpc>
            </a:pPr>
            <a:endParaRPr lang="cs-CZ" sz="3200" spc="-1" dirty="0" smtClean="0">
              <a:solidFill>
                <a:srgbClr val="00B0F0"/>
              </a:solidFill>
              <a:latin typeface="Arial"/>
            </a:endParaRPr>
          </a:p>
          <a:p>
            <a:pPr>
              <a:lnSpc>
                <a:spcPct val="100000"/>
              </a:lnSpc>
            </a:pPr>
            <a:r>
              <a:rPr lang="cs-CZ" sz="3200" spc="-1" dirty="0" smtClean="0">
                <a:solidFill>
                  <a:srgbClr val="00B0F0"/>
                </a:solidFill>
                <a:latin typeface="Arial"/>
              </a:rPr>
              <a:t>- Jak se změnila Vaše práce se  zavedením SPOLEČNÉHO VZDĚLAVÁNÍ?</a:t>
            </a:r>
          </a:p>
          <a:p>
            <a:pPr>
              <a:lnSpc>
                <a:spcPct val="100000"/>
              </a:lnSpc>
            </a:pPr>
            <a:endParaRPr lang="cs-CZ" sz="3200" spc="-1" dirty="0">
              <a:solidFill>
                <a:srgbClr val="00B0F0"/>
              </a:solidFill>
              <a:latin typeface="Arial"/>
            </a:endParaRPr>
          </a:p>
          <a:p>
            <a:pPr>
              <a:lnSpc>
                <a:spcPct val="100000"/>
              </a:lnSpc>
            </a:pPr>
            <a:endParaRPr lang="cs-CZ" sz="3200" b="1" spc="-1" dirty="0">
              <a:solidFill>
                <a:srgbClr val="00B0F0"/>
              </a:solidFill>
              <a:latin typeface="Arial"/>
            </a:endParaRPr>
          </a:p>
          <a:p>
            <a:pPr>
              <a:lnSpc>
                <a:spcPct val="100000"/>
              </a:lnSpc>
            </a:pPr>
            <a:endParaRPr lang="cs-CZ" sz="3200" b="1" strike="noStrike" spc="-1" dirty="0" smtClean="0">
              <a:solidFill>
                <a:srgbClr val="00B0F0"/>
              </a:solidFill>
              <a:latin typeface="Arial"/>
            </a:endParaRPr>
          </a:p>
          <a:p>
            <a:pPr>
              <a:lnSpc>
                <a:spcPct val="100000"/>
              </a:lnSpc>
            </a:pPr>
            <a:endParaRPr lang="cs-CZ" sz="3200" b="1" strike="noStrike" spc="-1" dirty="0" smtClean="0">
              <a:solidFill>
                <a:srgbClr val="00B0F0"/>
              </a:solidFill>
              <a:latin typeface="Arial"/>
            </a:endParaRPr>
          </a:p>
          <a:p>
            <a:pPr algn="just">
              <a:lnSpc>
                <a:spcPct val="100000"/>
              </a:lnSpc>
            </a:pPr>
            <a:endParaRPr lang="cs-CZ" sz="3200" b="0" strike="noStrike" spc="-1" dirty="0">
              <a:latin typeface="Arial"/>
            </a:endParaRP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solidFill>
                  <a:schemeClr val="bg1">
                    <a:lumMod val="50000"/>
                  </a:schemeClr>
                </a:solidFill>
                <a:latin typeface="Arial"/>
                <a:ea typeface="Roboto Condensed"/>
              </a:rPr>
              <a:t>Aktivita - Vymezení tématu</a:t>
            </a:r>
            <a:endParaRPr lang="uk-UA" sz="4000" b="0" strike="noStrike" spc="-1" dirty="0">
              <a:solidFill>
                <a:schemeClr val="bg1">
                  <a:lumMod val="50000"/>
                </a:schemeClr>
              </a:solidFill>
              <a:latin typeface="Roboto"/>
            </a:endParaRPr>
          </a:p>
        </p:txBody>
      </p:sp>
    </p:spTree>
    <p:extLst>
      <p:ext uri="{BB962C8B-B14F-4D97-AF65-F5344CB8AC3E}">
        <p14:creationId xmlns:p14="http://schemas.microsoft.com/office/powerpoint/2010/main" val="1696065744"/>
      </p:ext>
    </p:extLst>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3">
                                            <p:txEl>
                                              <p:pRg st="0" end="0"/>
                                            </p:txEl>
                                          </p:spTgt>
                                        </p:tgtEl>
                                        <p:attrNameLst>
                                          <p:attrName>style.visibility</p:attrName>
                                        </p:attrNameLst>
                                      </p:cBhvr>
                                      <p:to>
                                        <p:strVal val="visible"/>
                                      </p:to>
                                    </p:set>
                                    <p:anim calcmode="lin" valueType="num">
                                      <p:cBhvr additive="base">
                                        <p:cTn id="7" dur="500" fill="hold"/>
                                        <p:tgtEl>
                                          <p:spTgt spid="9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2" end="2"/>
                                            </p:txEl>
                                          </p:spTgt>
                                        </p:tgtEl>
                                        <p:attrNameLst>
                                          <p:attrName>style.visibility</p:attrName>
                                        </p:attrNameLst>
                                      </p:cBhvr>
                                      <p:to>
                                        <p:strVal val="visible"/>
                                      </p:to>
                                    </p:set>
                                    <p:anim calcmode="lin" valueType="num">
                                      <p:cBhvr additive="base">
                                        <p:cTn id="13"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4" end="4"/>
                                            </p:txEl>
                                          </p:spTgt>
                                        </p:tgtEl>
                                        <p:attrNameLst>
                                          <p:attrName>style.visibility</p:attrName>
                                        </p:attrNameLst>
                                      </p:cBhvr>
                                      <p:to>
                                        <p:strVal val="visible"/>
                                      </p:to>
                                    </p:set>
                                    <p:anim calcmode="lin" valueType="num">
                                      <p:cBhvr additive="base">
                                        <p:cTn id="19"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6" end="6"/>
                                            </p:txEl>
                                          </p:spTgt>
                                        </p:tgtEl>
                                        <p:attrNameLst>
                                          <p:attrName>style.visibility</p:attrName>
                                        </p:attrNameLst>
                                      </p:cBhvr>
                                      <p:to>
                                        <p:strVal val="visible"/>
                                      </p:to>
                                    </p:set>
                                    <p:anim calcmode="lin" valueType="num">
                                      <p:cBhvr additive="base">
                                        <p:cTn id="25"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51642" y="1996439"/>
            <a:ext cx="13514070" cy="6217087"/>
          </a:xfrm>
          <a:prstGeom prst="rect">
            <a:avLst/>
          </a:prstGeom>
          <a:noFill/>
        </p:spPr>
        <p:txBody>
          <a:bodyPr wrap="square" rtlCol="0">
            <a:spAutoFit/>
          </a:bodyPr>
          <a:lstStyle/>
          <a:p>
            <a:pPr lvl="0" algn="ctr" defTabSz="1371600">
              <a:defRPr/>
            </a:pPr>
            <a:r>
              <a:rPr lang="cs-CZ" sz="6600" b="1" dirty="0">
                <a:solidFill>
                  <a:srgbClr val="2BC3E1"/>
                </a:solidFill>
                <a:latin typeface="Arial" panose="020B0604020202020204" pitchFamily="34" charset="0"/>
                <a:ea typeface="Roboto Condensed" panose="02000000000000000000" pitchFamily="2" charset="0"/>
                <a:cs typeface="Arial" panose="020B0604020202020204" pitchFamily="34" charset="0"/>
              </a:rPr>
              <a:t>Novela vyhlášky č. 27/2016 Sb</a:t>
            </a:r>
            <a:r>
              <a:rPr lang="cs-CZ" sz="6600" b="1" dirty="0" smtClean="0">
                <a:solidFill>
                  <a:srgbClr val="2BC3E1"/>
                </a:solidFill>
                <a:latin typeface="Arial" panose="020B0604020202020204" pitchFamily="34" charset="0"/>
                <a:ea typeface="Roboto Condensed" panose="02000000000000000000" pitchFamily="2" charset="0"/>
                <a:cs typeface="Arial" panose="020B0604020202020204" pitchFamily="34" charset="0"/>
              </a:rPr>
              <a:t>. </a:t>
            </a:r>
            <a:r>
              <a:rPr lang="cs-CZ" sz="6600" b="1" dirty="0">
                <a:latin typeface="Arial" panose="020B0604020202020204" pitchFamily="34" charset="0"/>
                <a:ea typeface="Roboto Condensed" panose="02000000000000000000" pitchFamily="2" charset="0"/>
                <a:cs typeface="Arial" panose="020B0604020202020204" pitchFamily="34" charset="0"/>
              </a:rPr>
              <a:t>vyhláška č. 248/2019 Sb.</a:t>
            </a: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40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lang="cs-CZ" sz="4000" b="1" dirty="0">
              <a:solidFill>
                <a:srgbClr val="2BC3E1"/>
              </a:solidFill>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40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lang="cs-CZ" sz="4000" b="1" dirty="0">
              <a:solidFill>
                <a:srgbClr val="2BC3E1"/>
              </a:solidFill>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4000" b="1" i="0" u="none" strike="noStrike" kern="1200" cap="none" spc="0" normalizeH="0" baseline="0" noProof="0" dirty="0" smtClean="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a:p>
            <a:pPr marL="0" marR="0" lvl="0" indent="0" algn="ctr" defTabSz="1371600" rtl="0" eaLnBrk="1" fontAlgn="auto" latinLnBrk="0" hangingPunct="1">
              <a:lnSpc>
                <a:spcPct val="100000"/>
              </a:lnSpc>
              <a:spcBef>
                <a:spcPts val="0"/>
              </a:spcBef>
              <a:spcAft>
                <a:spcPts val="0"/>
              </a:spcAft>
              <a:buClrTx/>
              <a:buSzTx/>
              <a:buFontTx/>
              <a:buNone/>
              <a:tabLst/>
              <a:defRPr/>
            </a:pPr>
            <a:endParaRPr kumimoji="0" lang="cs-CZ" sz="6600" b="1" i="0" u="none" strike="noStrike" kern="1200" cap="none" spc="0" normalizeH="0" baseline="0" noProof="0" dirty="0">
              <a:ln>
                <a:noFill/>
              </a:ln>
              <a:solidFill>
                <a:srgbClr val="2BC3E1"/>
              </a:solidFill>
              <a:effectLst/>
              <a:uLnTx/>
              <a:uFillTx/>
              <a:latin typeface="Arial" panose="020B0604020202020204" pitchFamily="34" charset="0"/>
              <a:ea typeface="Roboto Condensed" panose="02000000000000000000" pitchFamily="2" charset="0"/>
              <a:cs typeface="Arial" panose="020B0604020202020204" pitchFamily="34" charset="0"/>
            </a:endParaRPr>
          </a:p>
        </p:txBody>
      </p:sp>
      <p:grpSp>
        <p:nvGrpSpPr>
          <p:cNvPr id="4" name="Group 3"/>
          <p:cNvGrpSpPr/>
          <p:nvPr/>
        </p:nvGrpSpPr>
        <p:grpSpPr>
          <a:xfrm>
            <a:off x="2584429" y="1859279"/>
            <a:ext cx="685800" cy="685800"/>
            <a:chOff x="6324600" y="4114799"/>
            <a:chExt cx="685800" cy="685800"/>
          </a:xfrm>
        </p:grpSpPr>
        <p:cxnSp>
          <p:nvCxnSpPr>
            <p:cNvPr id="6" name="Straight Connector 5"/>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rot="10800000">
            <a:off x="14889855" y="3460237"/>
            <a:ext cx="685800" cy="685800"/>
            <a:chOff x="6324600" y="4114799"/>
            <a:chExt cx="685800" cy="685800"/>
          </a:xfrm>
        </p:grpSpPr>
        <p:cxnSp>
          <p:nvCxnSpPr>
            <p:cNvPr id="9" name="Straight Connector 8"/>
            <p:cNvCxnSpPr/>
            <p:nvPr/>
          </p:nvCxnSpPr>
          <p:spPr>
            <a:xfrm flipV="1">
              <a:off x="6324600" y="4114799"/>
              <a:ext cx="0" cy="68580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24600" y="4114799"/>
              <a:ext cx="685800" cy="0"/>
            </a:xfrm>
            <a:prstGeom prst="line">
              <a:avLst/>
            </a:prstGeom>
            <a:ln w="38100" cap="sq">
              <a:solidFill>
                <a:srgbClr val="2BC3E1"/>
              </a:solidFill>
              <a:bevel/>
              <a:headEnd type="non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714337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40976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r>
              <a:rPr lang="cs-CZ" sz="3200" spc="-1" dirty="0">
                <a:solidFill>
                  <a:srgbClr val="63636E"/>
                </a:solidFill>
              </a:rPr>
              <a:t>Účinnost od 1.1. </a:t>
            </a:r>
            <a:r>
              <a:rPr lang="cs-CZ" sz="3200" spc="-1" dirty="0" smtClean="0">
                <a:solidFill>
                  <a:srgbClr val="63636E"/>
                </a:solidFill>
              </a:rPr>
              <a:t>2020</a:t>
            </a:r>
          </a:p>
          <a:p>
            <a:pPr>
              <a:lnSpc>
                <a:spcPct val="100000"/>
              </a:lnSpc>
            </a:pPr>
            <a:r>
              <a:rPr lang="cs-CZ" sz="3200" spc="-1" dirty="0" smtClean="0">
                <a:solidFill>
                  <a:srgbClr val="63636E"/>
                </a:solidFill>
                <a:hlinkClick r:id="rId3"/>
              </a:rPr>
              <a:t>http</a:t>
            </a:r>
            <a:r>
              <a:rPr lang="cs-CZ" sz="3200" spc="-1" dirty="0">
                <a:solidFill>
                  <a:srgbClr val="63636E"/>
                </a:solidFill>
                <a:hlinkClick r:id="rId3"/>
              </a:rPr>
              <a:t>://</a:t>
            </a:r>
            <a:r>
              <a:rPr lang="cs-CZ" sz="3200" spc="-1" dirty="0" smtClean="0">
                <a:solidFill>
                  <a:srgbClr val="63636E"/>
                </a:solidFill>
                <a:hlinkClick r:id="rId3"/>
              </a:rPr>
              <a:t>www.msmt.cz/dokumenty-3/vyhlasky-ke-skolskemu-zakonu</a:t>
            </a:r>
            <a:endParaRPr lang="cs-CZ" sz="3200" spc="-1" dirty="0" smtClean="0">
              <a:solidFill>
                <a:srgbClr val="63636E"/>
              </a:solidFill>
            </a:endParaRPr>
          </a:p>
          <a:p>
            <a:pPr>
              <a:lnSpc>
                <a:spcPct val="100000"/>
              </a:lnSpc>
            </a:pPr>
            <a:endParaRPr lang="cs-CZ" sz="3200" b="0" strike="noStrike" spc="-1" dirty="0" smtClean="0">
              <a:solidFill>
                <a:srgbClr val="63636E"/>
              </a:solidFill>
              <a:latin typeface="Arial"/>
            </a:endParaRPr>
          </a:p>
          <a:p>
            <a:pPr>
              <a:lnSpc>
                <a:spcPct val="100000"/>
              </a:lnSpc>
            </a:pPr>
            <a:endParaRPr lang="cs-CZ" sz="3200" spc="-1" dirty="0">
              <a:solidFill>
                <a:srgbClr val="63636E"/>
              </a:solidFill>
              <a:latin typeface="Arial"/>
            </a:endParaRPr>
          </a:p>
          <a:p>
            <a:pPr>
              <a:lnSpc>
                <a:spcPct val="100000"/>
              </a:lnSpc>
            </a:pPr>
            <a:r>
              <a:rPr lang="cs-CZ" sz="3200" b="1" strike="noStrike" spc="-1" dirty="0" smtClean="0">
                <a:solidFill>
                  <a:srgbClr val="00B0F0"/>
                </a:solidFill>
                <a:latin typeface="Arial"/>
              </a:rPr>
              <a:t>Změny v obsahu § 3</a:t>
            </a:r>
          </a:p>
          <a:p>
            <a:pPr>
              <a:lnSpc>
                <a:spcPct val="100000"/>
              </a:lnSpc>
            </a:pPr>
            <a:endParaRPr lang="cs-CZ" sz="3200" spc="-1" dirty="0" smtClean="0">
              <a:solidFill>
                <a:srgbClr val="63636E"/>
              </a:solidFill>
              <a:latin typeface="Arial"/>
            </a:endParaRPr>
          </a:p>
          <a:p>
            <a:pPr algn="just">
              <a:lnSpc>
                <a:spcPct val="100000"/>
              </a:lnSpc>
            </a:pPr>
            <a:r>
              <a:rPr lang="cs-CZ" sz="3200" spc="-1" dirty="0" smtClean="0">
                <a:solidFill>
                  <a:srgbClr val="63636E"/>
                </a:solidFill>
              </a:rPr>
              <a:t>(</a:t>
            </a:r>
            <a:r>
              <a:rPr lang="cs-CZ" sz="3200" spc="-1" dirty="0">
                <a:solidFill>
                  <a:srgbClr val="63636E"/>
                </a:solidFill>
              </a:rPr>
              <a:t>1) Individuální vzdělávací plán zpracovává škola, vyžadují-li to speciální vzdělávací potřeby žáka. Individuální vzdělávací plán se zpracovává na základě doporučení školského poradenského zařízení. </a:t>
            </a:r>
            <a:r>
              <a:rPr lang="cs-CZ" sz="3200" b="1" spc="-1" dirty="0">
                <a:solidFill>
                  <a:srgbClr val="63636E"/>
                </a:solidFill>
              </a:rPr>
              <a:t>Individuální vzdělávací plán školské poradenské zařízení zpravidla nedoporučuje, pokud jsou všechny informace podstatné pro vzdělávání žáka uvedeny v doporučení podle § 15.</a:t>
            </a:r>
            <a:endParaRPr lang="cs-CZ" sz="3200" b="1" spc="-1" dirty="0">
              <a:solidFill>
                <a:srgbClr val="63636E"/>
              </a:solidFill>
              <a:latin typeface="Arial"/>
            </a:endParaRPr>
          </a:p>
          <a:p>
            <a:pPr algn="just">
              <a:lnSpc>
                <a:spcPct val="100000"/>
              </a:lnSpc>
            </a:pPr>
            <a:endParaRPr lang="cs-CZ" sz="3200" spc="-1" dirty="0" smtClean="0">
              <a:solidFill>
                <a:srgbClr val="63636E"/>
              </a:solidFill>
            </a:endParaRPr>
          </a:p>
          <a:p>
            <a:pPr algn="just">
              <a:lnSpc>
                <a:spcPct val="100000"/>
              </a:lnSpc>
            </a:pPr>
            <a:r>
              <a:rPr lang="cs-CZ" sz="3200" spc="-1" dirty="0" smtClean="0">
                <a:solidFill>
                  <a:srgbClr val="63636E"/>
                </a:solidFill>
              </a:rPr>
              <a:t>(6) Zpracování </a:t>
            </a:r>
            <a:r>
              <a:rPr lang="cs-CZ" sz="3200" spc="-1" dirty="0">
                <a:solidFill>
                  <a:srgbClr val="63636E"/>
                </a:solidFill>
              </a:rPr>
              <a:t>a provádění individuálního vzdělávacího plánu zajišťuje </a:t>
            </a:r>
            <a:r>
              <a:rPr lang="cs-CZ" sz="3200" b="1" spc="-1" dirty="0">
                <a:solidFill>
                  <a:srgbClr val="63636E"/>
                </a:solidFill>
              </a:rPr>
              <a:t>škola. </a:t>
            </a:r>
            <a:r>
              <a:rPr lang="cs-CZ" sz="3200" spc="-1" dirty="0">
                <a:solidFill>
                  <a:srgbClr val="63636E"/>
                </a:solidFill>
              </a:rPr>
              <a:t>Individuální vzdělávací plán se zpracovává ve spolupráci se školským poradenským zařízením, žákem a zákonným zástupcem žáka, není-li žák zletilý.</a:t>
            </a:r>
            <a:endParaRPr lang="cs-CZ" sz="3200" spc="-1" dirty="0" smtClean="0">
              <a:solidFill>
                <a:srgbClr val="63636E"/>
              </a:solidFill>
              <a:latin typeface="Arial"/>
            </a:endParaRPr>
          </a:p>
          <a:p>
            <a:pPr algn="just">
              <a:lnSpc>
                <a:spcPct val="100000"/>
              </a:lnSpc>
            </a:pPr>
            <a:endParaRPr lang="cs-CZ" sz="3200" b="0" strike="noStrike" spc="-1" dirty="0">
              <a:latin typeface="Arial"/>
            </a:endParaRP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latin typeface="Arial"/>
                <a:ea typeface="Roboto Condensed"/>
              </a:rPr>
              <a:t>Novela vyhlášky č. 27/2016 Sb., </a:t>
            </a:r>
            <a:r>
              <a:rPr lang="cs-CZ" sz="4000" b="1" strike="noStrike" spc="-1" dirty="0" smtClean="0">
                <a:solidFill>
                  <a:srgbClr val="2BC3E1"/>
                </a:solidFill>
                <a:latin typeface="Arial"/>
                <a:ea typeface="Roboto Condensed"/>
              </a:rPr>
              <a:t>vyhláška č. 248/2019 Sb.</a:t>
            </a:r>
            <a:endParaRPr lang="uk-UA" sz="4000" b="0" strike="noStrike" spc="-1" dirty="0">
              <a:solidFill>
                <a:srgbClr val="0A091B"/>
              </a:solidFill>
              <a:latin typeface="Roboto"/>
            </a:endParaRPr>
          </a:p>
        </p:txBody>
      </p:sp>
    </p:spTree>
    <p:extLst>
      <p:ext uri="{BB962C8B-B14F-4D97-AF65-F5344CB8AC3E}">
        <p14:creationId xmlns:p14="http://schemas.microsoft.com/office/powerpoint/2010/main" val="825816387"/>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40976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just">
              <a:lnSpc>
                <a:spcPct val="100000"/>
              </a:lnSpc>
            </a:pPr>
            <a:r>
              <a:rPr lang="cs-CZ" sz="3200" b="1" spc="-1" dirty="0" smtClean="0">
                <a:solidFill>
                  <a:srgbClr val="00B0F0"/>
                </a:solidFill>
                <a:latin typeface="Arial"/>
              </a:rPr>
              <a:t>Příloha 2 vyhlášky č. 248/2019 Sb.</a:t>
            </a:r>
          </a:p>
          <a:p>
            <a:pPr algn="just">
              <a:lnSpc>
                <a:spcPct val="100000"/>
              </a:lnSpc>
            </a:pPr>
            <a:endParaRPr lang="cs-CZ" sz="3200" b="1" spc="-1" dirty="0">
              <a:solidFill>
                <a:srgbClr val="00B0F0"/>
              </a:solidFill>
              <a:latin typeface="Arial"/>
            </a:endParaRPr>
          </a:p>
          <a:p>
            <a:pPr algn="just">
              <a:lnSpc>
                <a:spcPct val="100000"/>
              </a:lnSpc>
            </a:pPr>
            <a:r>
              <a:rPr lang="cs-CZ" sz="3200" b="1" spc="-1" dirty="0" smtClean="0">
                <a:solidFill>
                  <a:srgbClr val="00B0F0"/>
                </a:solidFill>
                <a:latin typeface="Arial"/>
              </a:rPr>
              <a:t>Změna ve formuláři vyhlášky</a:t>
            </a:r>
          </a:p>
          <a:p>
            <a:pPr algn="just">
              <a:lnSpc>
                <a:spcPct val="100000"/>
              </a:lnSpc>
            </a:pPr>
            <a:r>
              <a:rPr lang="cs-CZ" sz="3200" b="1" spc="-1" dirty="0" smtClean="0">
                <a:solidFill>
                  <a:srgbClr val="00B0F0"/>
                </a:solidFill>
                <a:latin typeface="Arial"/>
              </a:rPr>
              <a:t>Poučení: Pokud zákonný zástupce nebo zletilý žák neposkytne informovaný souhlas s vypracovaným IVP, tak toto PO škola neposkytuje</a:t>
            </a:r>
            <a:endParaRPr lang="cs-CZ" sz="3200" b="1" spc="-1" dirty="0">
              <a:solidFill>
                <a:srgbClr val="00B0F0"/>
              </a:solidFill>
              <a:latin typeface="Arial"/>
            </a:endParaRPr>
          </a:p>
          <a:p>
            <a:pPr algn="just">
              <a:lnSpc>
                <a:spcPct val="100000"/>
              </a:lnSpc>
            </a:pPr>
            <a:endParaRPr lang="cs-CZ" sz="3200" b="1" spc="-1" dirty="0" smtClean="0">
              <a:solidFill>
                <a:srgbClr val="00B0F0"/>
              </a:solidFill>
              <a:latin typeface="Arial"/>
            </a:endParaRPr>
          </a:p>
          <a:p>
            <a:pPr algn="just">
              <a:lnSpc>
                <a:spcPct val="100000"/>
              </a:lnSpc>
            </a:pPr>
            <a:r>
              <a:rPr lang="cs-CZ" sz="3200" b="1" spc="-1" dirty="0" smtClean="0">
                <a:solidFill>
                  <a:srgbClr val="00B0F0"/>
                </a:solidFill>
                <a:latin typeface="Arial"/>
              </a:rPr>
              <a:t>Informovaný souhlas je součástí doporučené nebo přílohou č. 5 vyhlášky</a:t>
            </a: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latin typeface="Arial"/>
                <a:ea typeface="Roboto Condensed"/>
              </a:rPr>
              <a:t>Novela vyhlášky č. 27/2016 Sb., </a:t>
            </a:r>
            <a:r>
              <a:rPr lang="cs-CZ" sz="4000" b="1" strike="noStrike" spc="-1" dirty="0" smtClean="0">
                <a:solidFill>
                  <a:srgbClr val="00B0F0"/>
                </a:solidFill>
                <a:latin typeface="Arial"/>
                <a:ea typeface="Roboto Condensed"/>
              </a:rPr>
              <a:t>vyhláška č. 248/2019 Sb.</a:t>
            </a:r>
            <a:endParaRPr lang="uk-UA" sz="4000" b="0" strike="noStrike" spc="-1" dirty="0">
              <a:solidFill>
                <a:srgbClr val="00B0F0"/>
              </a:solidFill>
              <a:latin typeface="Roboto"/>
            </a:endParaRPr>
          </a:p>
        </p:txBody>
      </p:sp>
    </p:spTree>
    <p:extLst>
      <p:ext uri="{BB962C8B-B14F-4D97-AF65-F5344CB8AC3E}">
        <p14:creationId xmlns:p14="http://schemas.microsoft.com/office/powerpoint/2010/main" val="3896733638"/>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2F2F5"/>
        </a:solidFill>
        <a:effectLst/>
      </p:bgPr>
    </p:bg>
    <p:spTree>
      <p:nvGrpSpPr>
        <p:cNvPr id="1" name=""/>
        <p:cNvGrpSpPr/>
        <p:nvPr/>
      </p:nvGrpSpPr>
      <p:grpSpPr>
        <a:xfrm>
          <a:off x="0" y="0"/>
          <a:ext cx="0" cy="0"/>
          <a:chOff x="0" y="0"/>
          <a:chExt cx="0" cy="0"/>
        </a:xfrm>
      </p:grpSpPr>
      <p:sp>
        <p:nvSpPr>
          <p:cNvPr id="92" name="CustomShape 1"/>
          <p:cNvSpPr/>
          <p:nvPr/>
        </p:nvSpPr>
        <p:spPr>
          <a:xfrm>
            <a:off x="1558350" y="1738440"/>
            <a:ext cx="15620760" cy="3989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endParaRPr lang="cs-CZ" sz="3200" b="0" strike="noStrike" spc="-1" dirty="0" smtClean="0">
              <a:solidFill>
                <a:srgbClr val="63636E"/>
              </a:solidFill>
              <a:latin typeface="Arial"/>
            </a:endParaRPr>
          </a:p>
          <a:p>
            <a:pPr>
              <a:lnSpc>
                <a:spcPct val="100000"/>
              </a:lnSpc>
            </a:pPr>
            <a:endParaRPr lang="cs-CZ" sz="3200" spc="-1" dirty="0">
              <a:solidFill>
                <a:srgbClr val="63636E"/>
              </a:solidFill>
              <a:latin typeface="Arial"/>
            </a:endParaRPr>
          </a:p>
          <a:p>
            <a:pPr>
              <a:lnSpc>
                <a:spcPct val="100000"/>
              </a:lnSpc>
            </a:pPr>
            <a:r>
              <a:rPr lang="cs-CZ" sz="3200" b="1" spc="-1" dirty="0" smtClean="0">
                <a:solidFill>
                  <a:srgbClr val="00B0F0"/>
                </a:solidFill>
              </a:rPr>
              <a:t>Lze předpokládat, že: </a:t>
            </a:r>
          </a:p>
          <a:p>
            <a:pPr>
              <a:lnSpc>
                <a:spcPct val="100000"/>
              </a:lnSpc>
            </a:pPr>
            <a:endParaRPr lang="cs-CZ" sz="3200" spc="-1" dirty="0">
              <a:solidFill>
                <a:srgbClr val="63636E"/>
              </a:solidFill>
            </a:endParaRPr>
          </a:p>
          <a:p>
            <a:pPr>
              <a:lnSpc>
                <a:spcPct val="100000"/>
              </a:lnSpc>
            </a:pPr>
            <a:r>
              <a:rPr lang="cs-CZ" sz="3200" spc="-1" dirty="0" smtClean="0">
                <a:solidFill>
                  <a:srgbClr val="63636E"/>
                </a:solidFill>
              </a:rPr>
              <a:t>IVP bude zpravidla doporučeno </a:t>
            </a:r>
            <a:r>
              <a:rPr lang="cs-CZ" sz="3200" spc="-1" dirty="0">
                <a:solidFill>
                  <a:srgbClr val="63636E"/>
                </a:solidFill>
              </a:rPr>
              <a:t>u dětí, žáků a studentů, kteří z důvodu zdravotního stavu </a:t>
            </a:r>
            <a:r>
              <a:rPr lang="cs-CZ" sz="3200" b="1" spc="-1" dirty="0">
                <a:solidFill>
                  <a:srgbClr val="63636E"/>
                </a:solidFill>
              </a:rPr>
              <a:t>nemohou každý den navštěvovat </a:t>
            </a:r>
            <a:r>
              <a:rPr lang="cs-CZ" sz="3200" b="1" spc="-1" dirty="0" smtClean="0">
                <a:solidFill>
                  <a:srgbClr val="63636E"/>
                </a:solidFill>
              </a:rPr>
              <a:t>školu </a:t>
            </a:r>
            <a:r>
              <a:rPr lang="cs-CZ" sz="3200" spc="-1" dirty="0" smtClean="0">
                <a:solidFill>
                  <a:srgbClr val="63636E"/>
                </a:solidFill>
              </a:rPr>
              <a:t>(např. žáci s onkologickým onemocněním, s psychiatrickým onemocněním, s dlouhodobou nemocí); </a:t>
            </a:r>
            <a:endParaRPr lang="cs-CZ" sz="3200" spc="-1" dirty="0">
              <a:solidFill>
                <a:srgbClr val="63636E"/>
              </a:solidFill>
            </a:endParaRPr>
          </a:p>
          <a:p>
            <a:pPr>
              <a:lnSpc>
                <a:spcPct val="100000"/>
              </a:lnSpc>
            </a:pPr>
            <a:endParaRPr lang="cs-CZ" sz="3200" spc="-1" dirty="0" smtClean="0">
              <a:solidFill>
                <a:srgbClr val="63636E"/>
              </a:solidFill>
            </a:endParaRPr>
          </a:p>
          <a:p>
            <a:pPr>
              <a:lnSpc>
                <a:spcPct val="100000"/>
              </a:lnSpc>
            </a:pPr>
            <a:r>
              <a:rPr lang="cs-CZ" sz="3200" spc="-1" dirty="0" smtClean="0">
                <a:solidFill>
                  <a:srgbClr val="63636E"/>
                </a:solidFill>
              </a:rPr>
              <a:t>IVP bude zpravidla </a:t>
            </a:r>
            <a:r>
              <a:rPr lang="cs-CZ" sz="3200" spc="-1" dirty="0">
                <a:solidFill>
                  <a:srgbClr val="63636E"/>
                </a:solidFill>
              </a:rPr>
              <a:t>doporučeno tam, </a:t>
            </a:r>
            <a:r>
              <a:rPr lang="cs-CZ" sz="3200" b="1" spc="-1" dirty="0">
                <a:solidFill>
                  <a:srgbClr val="63636E"/>
                </a:solidFill>
              </a:rPr>
              <a:t>kde je nutné přistoupit k zásadním úpravám organizace vzdělávání a </a:t>
            </a:r>
            <a:r>
              <a:rPr lang="cs-CZ" sz="3200" b="1" spc="-1" dirty="0" smtClean="0">
                <a:solidFill>
                  <a:srgbClr val="63636E"/>
                </a:solidFill>
              </a:rPr>
              <a:t>k </a:t>
            </a:r>
            <a:r>
              <a:rPr lang="cs-CZ" sz="3200" b="1" spc="-1" dirty="0">
                <a:solidFill>
                  <a:srgbClr val="63636E"/>
                </a:solidFill>
              </a:rPr>
              <a:t>výrazným úpravám obsahu či výstupu </a:t>
            </a:r>
            <a:r>
              <a:rPr lang="cs-CZ" sz="3200" b="1" spc="-1" dirty="0" smtClean="0">
                <a:solidFill>
                  <a:srgbClr val="63636E"/>
                </a:solidFill>
              </a:rPr>
              <a:t>vzdělávání </a:t>
            </a:r>
            <a:r>
              <a:rPr lang="cs-CZ" sz="3200" spc="-1" dirty="0" smtClean="0">
                <a:solidFill>
                  <a:srgbClr val="63636E"/>
                </a:solidFill>
              </a:rPr>
              <a:t>(např. u žáků se závažnými specifickými poruchami </a:t>
            </a:r>
            <a:r>
              <a:rPr lang="cs-CZ" sz="3200" spc="-1" dirty="0">
                <a:solidFill>
                  <a:srgbClr val="63636E"/>
                </a:solidFill>
              </a:rPr>
              <a:t>učení, </a:t>
            </a:r>
            <a:r>
              <a:rPr lang="cs-CZ" sz="3200" spc="-1" dirty="0" smtClean="0">
                <a:solidFill>
                  <a:srgbClr val="63636E"/>
                </a:solidFill>
              </a:rPr>
              <a:t>u žáků se závažnými  poruchami chování, u  žáků se závažným zrakovým, sluchovým postižením, s poruchami </a:t>
            </a:r>
            <a:r>
              <a:rPr lang="cs-CZ" sz="3200" spc="-1" dirty="0">
                <a:solidFill>
                  <a:srgbClr val="63636E"/>
                </a:solidFill>
              </a:rPr>
              <a:t>autistického </a:t>
            </a:r>
            <a:r>
              <a:rPr lang="cs-CZ" sz="3200" spc="-1" dirty="0" smtClean="0">
                <a:solidFill>
                  <a:srgbClr val="63636E"/>
                </a:solidFill>
              </a:rPr>
              <a:t>spektra).</a:t>
            </a:r>
          </a:p>
          <a:p>
            <a:pPr>
              <a:lnSpc>
                <a:spcPct val="100000"/>
              </a:lnSpc>
            </a:pPr>
            <a:endParaRPr lang="cs-CZ" sz="3200" spc="-1" dirty="0" smtClean="0">
              <a:solidFill>
                <a:schemeClr val="tx1">
                  <a:lumMod val="50000"/>
                  <a:lumOff val="50000"/>
                </a:schemeClr>
              </a:solidFill>
            </a:endParaRPr>
          </a:p>
          <a:p>
            <a:pPr>
              <a:lnSpc>
                <a:spcPct val="100000"/>
              </a:lnSpc>
            </a:pPr>
            <a:r>
              <a:rPr lang="cs-CZ" sz="3200" spc="-1" dirty="0" smtClean="0">
                <a:solidFill>
                  <a:schemeClr val="tx1">
                    <a:lumMod val="50000"/>
                    <a:lumOff val="50000"/>
                  </a:schemeClr>
                </a:solidFill>
              </a:rPr>
              <a:t>Metodické doporučení MŠMT zde </a:t>
            </a:r>
            <a:r>
              <a:rPr lang="cs-CZ" sz="3200" dirty="0">
                <a:hlinkClick r:id="rId3"/>
              </a:rPr>
              <a:t>http://www.msmt.cz/file/51922/</a:t>
            </a:r>
            <a:endParaRPr lang="cs-CZ" sz="3200" spc="-1" dirty="0">
              <a:solidFill>
                <a:srgbClr val="FF0000"/>
              </a:solidFill>
            </a:endParaRPr>
          </a:p>
        </p:txBody>
      </p:sp>
      <p:sp>
        <p:nvSpPr>
          <p:cNvPr id="93" name="TextShape 2"/>
          <p:cNvSpPr txBox="1"/>
          <p:nvPr/>
        </p:nvSpPr>
        <p:spPr>
          <a:xfrm>
            <a:off x="943200" y="804240"/>
            <a:ext cx="16506360" cy="645840"/>
          </a:xfrm>
          <a:prstGeom prst="rect">
            <a:avLst/>
          </a:prstGeom>
          <a:noFill/>
          <a:ln>
            <a:noFill/>
          </a:ln>
        </p:spPr>
        <p:txBody>
          <a:bodyPr lIns="90000" tIns="45000" rIns="90000" bIns="45000"/>
          <a:lstStyle/>
          <a:p>
            <a:pPr>
              <a:lnSpc>
                <a:spcPct val="100000"/>
              </a:lnSpc>
            </a:pPr>
            <a:r>
              <a:rPr lang="cs-CZ" sz="4000" b="1" strike="noStrike" spc="-1" dirty="0" smtClean="0">
                <a:latin typeface="Arial"/>
                <a:ea typeface="Roboto Condensed"/>
              </a:rPr>
              <a:t>Novela vyhlášky č. 27/2016 Sb., </a:t>
            </a:r>
            <a:r>
              <a:rPr lang="cs-CZ" sz="4000" b="1" strike="noStrike" spc="-1" dirty="0" smtClean="0">
                <a:solidFill>
                  <a:srgbClr val="00B0F0"/>
                </a:solidFill>
                <a:latin typeface="Arial"/>
                <a:ea typeface="Roboto Condensed"/>
              </a:rPr>
              <a:t>vyhláška č. 248/2019 Sb.</a:t>
            </a:r>
            <a:endParaRPr lang="uk-UA" sz="4000" b="0" strike="noStrike" spc="-1" dirty="0">
              <a:solidFill>
                <a:srgbClr val="00B0F0"/>
              </a:solidFill>
              <a:latin typeface="Roboto"/>
            </a:endParaRPr>
          </a:p>
        </p:txBody>
      </p:sp>
    </p:spTree>
    <p:extLst>
      <p:ext uri="{BB962C8B-B14F-4D97-AF65-F5344CB8AC3E}">
        <p14:creationId xmlns:p14="http://schemas.microsoft.com/office/powerpoint/2010/main" val="2988786046"/>
      </p:ext>
    </p:extLst>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ENARAL LAYOUTS">
  <a:themeElements>
    <a:clrScheme name="SIMPLICITY - Bright Blue">
      <a:dk1>
        <a:srgbClr val="0A091B"/>
      </a:dk1>
      <a:lt1>
        <a:srgbClr val="F2F2F5"/>
      </a:lt1>
      <a:dk2>
        <a:srgbClr val="858591"/>
      </a:dk2>
      <a:lt2>
        <a:srgbClr val="FFFFFF"/>
      </a:lt2>
      <a:accent1>
        <a:srgbClr val="00B0F0"/>
      </a:accent1>
      <a:accent2>
        <a:srgbClr val="C0C0C8"/>
      </a:accent2>
      <a:accent3>
        <a:srgbClr val="00B0F0"/>
      </a:accent3>
      <a:accent4>
        <a:srgbClr val="00B0F0"/>
      </a:accent4>
      <a:accent5>
        <a:srgbClr val="00B0F0"/>
      </a:accent5>
      <a:accent6>
        <a:srgbClr val="00B0F0"/>
      </a:accent6>
      <a:hlink>
        <a:srgbClr val="0084B4"/>
      </a:hlink>
      <a:folHlink>
        <a:srgbClr val="5CD3FF"/>
      </a:folHlink>
    </a:clrScheme>
    <a:fontScheme name="Simplicity - Roboto">
      <a:majorFont>
        <a:latin typeface="Roboto Condensed"/>
        <a:ea typeface=""/>
        <a:cs typeface=""/>
      </a:majorFont>
      <a:minorFont>
        <a:latin typeface="Robot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w="63500">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80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sq">
          <a:solidFill>
            <a:schemeClr val="accent2"/>
          </a:solidFill>
          <a:beve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smtClean="0">
            <a:solidFill>
              <a:schemeClr val="bg2">
                <a:lumMod val="75000"/>
              </a:schemeClr>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20249</TotalTime>
  <Words>2179</Words>
  <Application>Microsoft Office PowerPoint</Application>
  <PresentationFormat>Vlastní</PresentationFormat>
  <Paragraphs>318</Paragraphs>
  <Slides>33</Slides>
  <Notes>24</Notes>
  <HiddenSlides>0</HiddenSlides>
  <MMClips>0</MMClips>
  <ScaleCrop>false</ScaleCrop>
  <HeadingPairs>
    <vt:vector size="6" baseType="variant">
      <vt:variant>
        <vt:lpstr>Použitá písma</vt:lpstr>
      </vt:variant>
      <vt:variant>
        <vt:i4>19</vt:i4>
      </vt:variant>
      <vt:variant>
        <vt:lpstr>Motiv</vt:lpstr>
      </vt:variant>
      <vt:variant>
        <vt:i4>2</vt:i4>
      </vt:variant>
      <vt:variant>
        <vt:lpstr>Nadpisy snímků</vt:lpstr>
      </vt:variant>
      <vt:variant>
        <vt:i4>33</vt:i4>
      </vt:variant>
    </vt:vector>
  </HeadingPairs>
  <TitlesOfParts>
    <vt:vector size="54" baseType="lpstr">
      <vt:lpstr>MS PGothic</vt:lpstr>
      <vt:lpstr>Agency FB</vt:lpstr>
      <vt:lpstr>Algerian</vt:lpstr>
      <vt:lpstr>Arial</vt:lpstr>
      <vt:lpstr>Arial Black</vt:lpstr>
      <vt:lpstr>Arial Narrow</vt:lpstr>
      <vt:lpstr>Book Antiqua</vt:lpstr>
      <vt:lpstr>Calibri</vt:lpstr>
      <vt:lpstr>Cambria</vt:lpstr>
      <vt:lpstr>DejaVu Sans</vt:lpstr>
      <vt:lpstr>Elephant</vt:lpstr>
      <vt:lpstr>Eras Demi ITC</vt:lpstr>
      <vt:lpstr>Felix Titling</vt:lpstr>
      <vt:lpstr>Goudy Stout</vt:lpstr>
      <vt:lpstr>Roboto</vt:lpstr>
      <vt:lpstr>Roboto Condensed</vt:lpstr>
      <vt:lpstr>Symbol</vt:lpstr>
      <vt:lpstr>Times New Roman</vt:lpstr>
      <vt:lpstr>Wingdings</vt:lpstr>
      <vt:lpstr>Office Theme</vt:lpstr>
      <vt:lpstr>GENARAL LAYOUTS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Aktivita</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diakov.net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Палотенце</dc:creator>
  <dc:description/>
  <cp:lastModifiedBy>Votavová Renata</cp:lastModifiedBy>
  <cp:revision>1253</cp:revision>
  <cp:lastPrinted>2019-10-15T14:55:53Z</cp:lastPrinted>
  <dcterms:created xsi:type="dcterms:W3CDTF">2015-01-20T11:47:48Z</dcterms:created>
  <dcterms:modified xsi:type="dcterms:W3CDTF">2020-04-21T15:17:50Z</dcterms:modified>
  <dc:language>cs-CZ</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diakov.net</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1</vt:i4>
  </property>
  <property fmtid="{D5CDD505-2E9C-101B-9397-08002B2CF9AE}" pid="9" name="PresentationFormat">
    <vt:lpwstr>Vlastní</vt:lpwstr>
  </property>
  <property fmtid="{D5CDD505-2E9C-101B-9397-08002B2CF9AE}" pid="10" name="ScaleCrop">
    <vt:bool>false</vt:bool>
  </property>
  <property fmtid="{D5CDD505-2E9C-101B-9397-08002B2CF9AE}" pid="11" name="ShareDoc">
    <vt:bool>false</vt:bool>
  </property>
  <property fmtid="{D5CDD505-2E9C-101B-9397-08002B2CF9AE}" pid="12" name="Slides">
    <vt:i4>2</vt:i4>
  </property>
</Properties>
</file>