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6"/>
  </p:notesMasterIdLst>
  <p:sldIdLst>
    <p:sldId id="256" r:id="rId2"/>
    <p:sldId id="257" r:id="rId3"/>
    <p:sldId id="273" r:id="rId4"/>
    <p:sldId id="275" r:id="rId5"/>
    <p:sldId id="284" r:id="rId6"/>
    <p:sldId id="276" r:id="rId7"/>
    <p:sldId id="277" r:id="rId8"/>
    <p:sldId id="278" r:id="rId9"/>
    <p:sldId id="280" r:id="rId10"/>
    <p:sldId id="282" r:id="rId11"/>
    <p:sldId id="279" r:id="rId12"/>
    <p:sldId id="281" r:id="rId13"/>
    <p:sldId id="283" r:id="rId14"/>
    <p:sldId id="274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623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DNA">
  <p:cSld name="PRAZD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rtis.muni.cz/media/3115814/0-8__national_report_final_cz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531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Práce ve skupinách po 3 – 4: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Zjistit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 jakým státním svátkem souvisejí následující indicie a najít odpovědi na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otázky.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Závěrečná společná reflexe: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 kterou z otázek jste mohli odpovědět, aniž byste vstoupili do digitálního světa? Čím se digitální svět odlišuje od reálného? Na kterou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otázku/které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otázky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bys nemohl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bez technologií najít odpověď? Jaké další zdroje kromě digitálních technologií bys mohl pro vyhledání odpovědí využít a u kterých otázek? Co je předností vyhledávání pomocí digitálních technologií? V čem je úskalí? Jak vám hledání šlo/nešlo a proč? Ověřovali jste nějak to, co se vám podařilo zjistit, jak?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solidFill>
                <a:schemeClr val="accent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9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174135"/>
              </p:ext>
            </p:extLst>
          </p:nvPr>
        </p:nvGraphicFramePr>
        <p:xfrm>
          <a:off x="1278194" y="1543666"/>
          <a:ext cx="9311148" cy="3843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1148">
                  <a:extLst>
                    <a:ext uri="{9D8B030D-6E8A-4147-A177-3AD203B41FA5}">
                      <a16:colId xmlns:a16="http://schemas.microsoft.com/office/drawing/2014/main" val="3992584221"/>
                    </a:ext>
                  </a:extLst>
                </a:gridCol>
              </a:tblGrid>
              <a:tr h="33626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Složky digitální gramotnosti, které jsou výukovou aktivitou rozvíjeny: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Práce ve skupinách</a:t>
                      </a:r>
                      <a:r>
                        <a:rPr lang="cs-CZ" sz="2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DG-2-1-10 Identifikuje problémy, řeší je i prostřednictvím digitálních technologií. DG-2-3-01 Při řešení problému rozpozná potřebu informací; vyhledá je v doporučených zdrojích a posoudí jejich relevanci; ověří jejich spolehlivost v jiných zdrojích.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Závěrečná reflexe: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DG-2-1-05 Vysvětlí rozdíly mezi fyzickým a digitálním světem</a:t>
                      </a:r>
                    </a:p>
                    <a:p>
                      <a:endParaRPr lang="cs-CZ" sz="20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86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6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96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Děkuji vám za pozornost a přeji krásný inspirativní den!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imona.seda@npicr.cz</a:t>
            </a: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0" y="2507226"/>
            <a:ext cx="9399639" cy="3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7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Zdroje: Archiv autorky</a:t>
            </a:r>
            <a:endParaRPr lang="cs-CZ" sz="20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1645348" y="5340707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Podpora budování kapacit pro rozvoj základních </a:t>
            </a:r>
            <a:r>
              <a:rPr lang="cs-CZ" sz="1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</a:t>
            </a: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/gramotností v předškolním </a:t>
            </a:r>
            <a:b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základním vzdělávání - Podpora práce učitelů (PPUČ) je financován Evropskou unií.</a:t>
            </a: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14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4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660252" y="-139173"/>
            <a:ext cx="6276110" cy="6839857"/>
            <a:chOff x="-941455" y="-23660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941455" y="-23660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385517"/>
              <a:chOff x="6750844" y="3074840"/>
              <a:chExt cx="4731789" cy="238551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44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Podpora práce učitelů</a:t>
                </a:r>
                <a:endParaRPr sz="4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807244" y="3753314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Digitální gramotnost  ve  vzdělávací oblasti Člověk a jeho svět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cs-CZ" sz="3200" dirty="0">
                <a:solidFill>
                  <a:schemeClr val="lt1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Simona Šedá</a:t>
              </a: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2572" y="18143"/>
            <a:ext cx="6070260" cy="683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2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3175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243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66683" y="1563329"/>
            <a:ext cx="9606117" cy="3239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Tematický okruh: Lidé a čas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období: Komunikace dříve a dnes </a:t>
            </a: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Očekávaný výstup RVP ZV: ČJS-3-3-03 </a:t>
            </a:r>
            <a:r>
              <a:rPr lang="cs-CZ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uplatňuje elementární poznatky o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sobě, o rodině a </a:t>
            </a:r>
            <a:r>
              <a:rPr lang="cs-CZ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činnostech člověka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o lidské společnosti, soužití, zvycích a o práci lidí; </a:t>
            </a:r>
            <a:r>
              <a:rPr lang="cs-CZ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 příkladech porovnává minulost a </a:t>
            </a:r>
            <a:r>
              <a:rPr lang="cs-CZ" sz="20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současnost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aké </a:t>
            </a: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digitální technologie 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děti do osmi let využívají?</a:t>
            </a:r>
            <a:endParaRPr lang="cs-CZ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66683" y="1563329"/>
            <a:ext cx="9606117" cy="460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+mn-lt"/>
              </a:rPr>
              <a:t>Osmileté d</a:t>
            </a:r>
            <a:r>
              <a:rPr lang="cs-CZ" sz="2000" dirty="0" smtClean="0">
                <a:latin typeface="+mn-lt"/>
              </a:rPr>
              <a:t>ěti používají </a:t>
            </a:r>
            <a:r>
              <a:rPr lang="cs-CZ" sz="2000" dirty="0">
                <a:latin typeface="+mn-lt"/>
              </a:rPr>
              <a:t>všechny typy digitálních zařízení: </a:t>
            </a:r>
            <a:endParaRPr lang="cs-CZ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m</a:t>
            </a:r>
            <a:r>
              <a:rPr lang="cs-CZ" sz="2000" dirty="0" smtClean="0">
                <a:latin typeface="+mn-lt"/>
              </a:rPr>
              <a:t>obily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+mn-lt"/>
              </a:rPr>
              <a:t>chytré </a:t>
            </a:r>
            <a:r>
              <a:rPr lang="cs-CZ" sz="2000" dirty="0">
                <a:latin typeface="+mn-lt"/>
              </a:rPr>
              <a:t>mobily (</a:t>
            </a:r>
            <a:r>
              <a:rPr lang="cs-CZ" sz="2000" dirty="0" err="1">
                <a:latin typeface="+mn-lt"/>
              </a:rPr>
              <a:t>smart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phones</a:t>
            </a:r>
            <a:r>
              <a:rPr lang="cs-CZ" sz="2000" dirty="0" smtClean="0">
                <a:latin typeface="+mn-lt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t</a:t>
            </a:r>
            <a:r>
              <a:rPr lang="cs-CZ" sz="2000" dirty="0" smtClean="0">
                <a:latin typeface="+mn-lt"/>
              </a:rPr>
              <a:t>ablety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+mn-lt"/>
              </a:rPr>
              <a:t>notebooky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+mn-lt"/>
              </a:rPr>
              <a:t>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+mn-lt"/>
              </a:rPr>
              <a:t>mp3 přehrávače</a:t>
            </a:r>
          </a:p>
          <a:p>
            <a:endParaRPr lang="cs-CZ" sz="2000" dirty="0">
              <a:latin typeface="+mn-lt"/>
            </a:endParaRPr>
          </a:p>
          <a:p>
            <a:r>
              <a:rPr lang="cs-CZ" sz="2000" dirty="0" smtClean="0">
                <a:latin typeface="+mn-lt"/>
              </a:rPr>
              <a:t>Většina </a:t>
            </a:r>
            <a:r>
              <a:rPr lang="cs-CZ" sz="2000" dirty="0">
                <a:latin typeface="+mn-lt"/>
              </a:rPr>
              <a:t>rodin má samozřejmě také </a:t>
            </a:r>
            <a:r>
              <a:rPr lang="cs-CZ" sz="2000" dirty="0" smtClean="0">
                <a:latin typeface="+mn-lt"/>
              </a:rPr>
              <a:t>televizi</a:t>
            </a:r>
            <a:r>
              <a:rPr lang="cs-CZ" sz="2000" dirty="0">
                <a:latin typeface="+mn-lt"/>
              </a:rPr>
              <a:t>, a </a:t>
            </a:r>
            <a:r>
              <a:rPr lang="cs-CZ" sz="2000" dirty="0" smtClean="0">
                <a:latin typeface="+mn-lt"/>
              </a:rPr>
              <a:t>pokud ji </a:t>
            </a:r>
            <a:r>
              <a:rPr lang="cs-CZ" sz="2000" dirty="0">
                <a:latin typeface="+mn-lt"/>
              </a:rPr>
              <a:t>nevlastní, </a:t>
            </a:r>
            <a:endParaRPr lang="cs-CZ" sz="2000" dirty="0" smtClean="0">
              <a:latin typeface="+mn-lt"/>
            </a:endParaRPr>
          </a:p>
          <a:p>
            <a:r>
              <a:rPr lang="cs-CZ" sz="2000" dirty="0" smtClean="0">
                <a:latin typeface="+mn-lt"/>
              </a:rPr>
              <a:t>používají </a:t>
            </a:r>
            <a:r>
              <a:rPr lang="cs-CZ" sz="2000" dirty="0">
                <a:latin typeface="+mn-lt"/>
              </a:rPr>
              <a:t>pro televizní přenos nebo videa </a:t>
            </a:r>
            <a:r>
              <a:rPr lang="cs-CZ" sz="2000" dirty="0" smtClean="0">
                <a:latin typeface="+mn-lt"/>
              </a:rPr>
              <a:t>digitální zařízení.</a:t>
            </a:r>
            <a:endParaRPr lang="cs-CZ" sz="2000" dirty="0">
              <a:latin typeface="+mn-lt"/>
            </a:endParaRPr>
          </a:p>
          <a:p>
            <a:endParaRPr lang="cs-CZ" sz="2000" dirty="0">
              <a:latin typeface="+mn-lt"/>
            </a:endParaRPr>
          </a:p>
          <a:p>
            <a:r>
              <a:rPr lang="cs-CZ" sz="1600" dirty="0" smtClean="0">
                <a:latin typeface="+mn-lt"/>
              </a:rPr>
              <a:t>Zdroj: </a:t>
            </a:r>
            <a:r>
              <a:rPr lang="en-US" sz="1600" i="1" dirty="0">
                <a:latin typeface="+mn-lt"/>
              </a:rPr>
              <a:t>Interdisciplinary Research Team on Internet and Society – Masaryk University</a:t>
            </a:r>
            <a:r>
              <a:rPr lang="en-US" sz="1600" dirty="0">
                <a:latin typeface="+mn-lt"/>
              </a:rPr>
              <a:t> [online]. Copyright © [cit. 15.06.2020]. </a:t>
            </a:r>
            <a:r>
              <a:rPr lang="en-US" sz="1600" dirty="0" err="1">
                <a:latin typeface="+mn-lt"/>
              </a:rPr>
              <a:t>Dostupné</a:t>
            </a:r>
            <a:r>
              <a:rPr lang="en-US" sz="1600" dirty="0">
                <a:latin typeface="+mn-lt"/>
              </a:rPr>
              <a:t> z: </a:t>
            </a:r>
            <a:r>
              <a:rPr lang="en-US" sz="1600" dirty="0">
                <a:latin typeface="+mn-lt"/>
                <a:hlinkClick r:id="rId2"/>
              </a:rPr>
              <a:t>https://irtis.muni.cz/media/3115814/0-8__national_report_final_cz.pdf</a:t>
            </a:r>
            <a:endParaRPr lang="en-US" sz="1600" dirty="0">
              <a:latin typeface="+mn-lt"/>
            </a:endParaRPr>
          </a:p>
          <a:p>
            <a:endParaRPr lang="cs-CZ" sz="2000" dirty="0">
              <a:latin typeface="+mn-lt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4864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Společná diskuse: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Viděli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jste už někde takové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obrázky? Kde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Víte, jak jim říkáme? Poznáte, co na nich je?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 pod nimi skrývá? V jakých situacích by se nám mohly tyto služby (aplikace) hodit? Proč? Kde bychom je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mohli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využít při výuce ve škole?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2" descr="Telefon Ikona Zdjęcia Stockowe - 123R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46" y="1952010"/>
            <a:ext cx="1441757" cy="154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4" descr="C:\Users\simona.seda\AppData\Local\Microsoft\Windows\INetCache\Content.MSO\DAEE42D0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61" y="1843242"/>
            <a:ext cx="2087204" cy="195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9" descr="Ikona Zprávy Materiál - Vektorová grafika zdarma na Pixaba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65" y="2142817"/>
            <a:ext cx="1390957" cy="116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11" descr="Mraky Ikona Počasí - Vektorová grafika zdarma na Pixaba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21" y="2142817"/>
            <a:ext cx="1285363" cy="116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2" descr="C:\Users\simona.seda\AppData\Local\Microsoft\Windows\INetCache\Content.MSO\8C2089CC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99" y="2099546"/>
            <a:ext cx="1289460" cy="120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5499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Samostatná </a:t>
            </a: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práce/práce ve 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dvojicích: </a:t>
            </a:r>
            <a:r>
              <a:rPr lang="cs-CZ" sz="20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Přiřad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 popsané situace k ikonám, vymyslet situaci ke dvěma zbylým.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• Vracíte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 s kamarádem z fotbalového tréninku zkratkou přes potok, kamarádovi uklouzne noha na mokrém kameni, podvrtne si kotník, nemůže jít dál a ty potřebuješ přivolat pomoc.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• Zítra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jedete se skauty na celý víkend do hor, spát budete ve stanu a ty potřebuješ vědět, jestli si máš s sebou sbalit nepromokavou bundu.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• Tvůj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malý bráška právě udělal pár prvních krůčků bez držení, ty jsi byl pohotový, popadl mobil a  natočil ho na video. Babičce by určitě udělalo velkou radost…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endParaRPr lang="cs-CZ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2" descr="Telefon Ikona Zdjęcia Stockowe - 123R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45" y="4823029"/>
            <a:ext cx="589936" cy="51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9" descr="Ikona Zprávy Materiál - Vektorová grafika zdarma na Pixaba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34" y="5551401"/>
            <a:ext cx="597002" cy="443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5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Dobrovolný </a:t>
            </a: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domácí úkol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– popovídat si s maminkou, tatínkem, babičkou, dědou, sousedem o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tom, </a:t>
            </a: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jak se telefonovalo/fotilo/posílaly dopisy/zjišťovalo počasí </a:t>
            </a:r>
            <a:r>
              <a:rPr lang="cs-CZ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dříve.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21231"/>
              </p:ext>
            </p:extLst>
          </p:nvPr>
        </p:nvGraphicFramePr>
        <p:xfrm>
          <a:off x="1288025" y="2544687"/>
          <a:ext cx="9419303" cy="319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9303">
                  <a:extLst>
                    <a:ext uri="{9D8B030D-6E8A-4147-A177-3AD203B41FA5}">
                      <a16:colId xmlns:a16="http://schemas.microsoft.com/office/drawing/2014/main" val="2443191926"/>
                    </a:ext>
                  </a:extLst>
                </a:gridCol>
              </a:tblGrid>
              <a:tr h="30086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2000" b="1" dirty="0" smtClean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Složky digitální gramotnosti, které jsou výukovou aktivitou rozvíjeny: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Společná diskuse: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DG-1-1-01/05 Uvádí příklady využívání digitálních technologií v rodině a ve škole; ovládá a využívá určené výukové aplikace při svém učení.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Samostatná práce/práce ve dvojicích: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b="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DG-1-1-10 Řeší úkoly a situace i za použití digitálních technologií.</a:t>
                      </a:r>
                    </a:p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217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7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199535" y="1347020"/>
            <a:ext cx="9606117" cy="6497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Tematický okruh: Lidé a čas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období: MENE TEKEL</a:t>
            </a: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Očekávaný výstup RVP ZV: ČJS-5-3-05 </a:t>
            </a:r>
            <a:r>
              <a:rPr lang="cs-CZ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objasní historické důvody pro zařazení státních svátků a významných </a:t>
            </a:r>
            <a:r>
              <a:rPr lang="cs-CZ" sz="2000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dnů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Jaký je význam slov MENE TEKEL, </a:t>
            </a: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 znamenají?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jakém století se 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hovoří v básni? </a:t>
            </a:r>
            <a:endParaRPr lang="cs-CZ" sz="20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Kde 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sochy z fotografie </a:t>
            </a: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najdeme, kdo je jejich autorem, co nám připomínají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Vysvětli přívlastek v názvu videa. Kde a jak ho výtvarníci ve videu využili</a:t>
            </a:r>
            <a:r>
              <a:rPr lang="cs-CZ" sz="20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000" b="1" dirty="0" smtClean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8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jakým státním svátkem souvisejí </a:t>
            </a:r>
            <a:r>
              <a:rPr lang="cs-CZ" sz="2800" b="1" dirty="0" smtClean="0">
                <a:solidFill>
                  <a:schemeClr val="accent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všechny nápovědy?</a:t>
            </a:r>
            <a:endParaRPr lang="cs-CZ" sz="2800" b="1" dirty="0">
              <a:solidFill>
                <a:schemeClr val="accent6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solidFill>
                <a:schemeClr val="accent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703</Words>
  <Application>Microsoft Office PowerPoint</Application>
  <PresentationFormat>Širokoúhlá obrazovka</PresentationFormat>
  <Paragraphs>70</Paragraphs>
  <Slides>14</Slides>
  <Notes>3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Šedá Simona</dc:creator>
  <cp:lastModifiedBy>Šedá Simona</cp:lastModifiedBy>
  <cp:revision>20</cp:revision>
  <dcterms:modified xsi:type="dcterms:W3CDTF">2020-06-16T05:08:52Z</dcterms:modified>
</cp:coreProperties>
</file>