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3" r:id="rId5"/>
    <p:sldId id="264" r:id="rId6"/>
    <p:sldId id="259" r:id="rId7"/>
    <p:sldId id="266" r:id="rId8"/>
    <p:sldId id="265" r:id="rId9"/>
    <p:sldId id="269" r:id="rId10"/>
    <p:sldId id="267" r:id="rId11"/>
    <p:sldId id="272" r:id="rId12"/>
    <p:sldId id="260" r:id="rId13"/>
    <p:sldId id="271" r:id="rId14"/>
    <p:sldId id="261" r:id="rId15"/>
    <p:sldId id="268" r:id="rId16"/>
    <p:sldId id="26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C0F9-80DF-46AA-B928-9D64A5E02CD8}" type="datetimeFigureOut">
              <a:rPr lang="cs-CZ" smtClean="0"/>
              <a:pPr/>
              <a:t>5.12.2014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C067-8490-4C91-93DF-88ECE734E7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kol.eu/index" TargetMode="External"/><Relationship Id="rId2" Type="http://schemas.openxmlformats.org/officeDocument/2006/relationships/hyperlink" Target="http://cs.wikipedia.org/wiki/Sokol_(spolek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hledani/?q=sokolsk%C3%A1+kronika&amp;cx=000499866030418304096:ukbowjvrr7u" TargetMode="External"/><Relationship Id="rId4" Type="http://schemas.openxmlformats.org/officeDocument/2006/relationships/hyperlink" Target="http://www.sokol.eu/prehled-sportovnich-odvetvi-23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717032"/>
            <a:ext cx="2304256" cy="936104"/>
          </a:xfrm>
        </p:spPr>
        <p:txBody>
          <a:bodyPr>
            <a:noAutofit/>
          </a:bodyPr>
          <a:lstStyle/>
          <a:p>
            <a:pPr algn="l"/>
            <a:r>
              <a:rPr lang="cs-CZ" sz="4800" b="1" dirty="0" smtClean="0">
                <a:latin typeface="Century Gothic" pitchFamily="34" charset="0"/>
                <a:ea typeface="+mn-ea"/>
                <a:cs typeface="+mn-cs"/>
              </a:rPr>
              <a:t>SOKOL</a:t>
            </a:r>
            <a:endParaRPr lang="cs-CZ" sz="4800" b="1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052736"/>
          </a:xfrm>
        </p:spPr>
        <p:txBody>
          <a:bodyPr>
            <a:noAutofit/>
          </a:bodyPr>
          <a:lstStyle/>
          <a:p>
            <a:r>
              <a:rPr lang="cs-CZ" sz="1600" dirty="0" smtClean="0"/>
              <a:t>Materiál je součástí projektu „Odraz 1. světové války v moderní výuce“ a je prostřednictvím „Programu na podporu činnosti nestátních neziskových organizací působících v oblasti předškolního, základního a středního vzdělávání v roce 2014“ spolufinancován MŠMT.</a:t>
            </a:r>
            <a:endParaRPr lang="cs-CZ" sz="1600" dirty="0"/>
          </a:p>
        </p:txBody>
      </p:sp>
      <p:pic>
        <p:nvPicPr>
          <p:cNvPr id="1026" name="Picture 2" descr="C:\Users\PC01\Desktop\mej\2012 2013\propagace\new logo\LOGO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1865817" cy="207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cm.cz/files/user-126/msmt_logo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326381" cy="2054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esarova\Desktop\Válka\Obrázky\logo+Sokol+11-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2806457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38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 smtClean="0"/>
              <a:t>Všesokolské slety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Všesokolský slet je vyvrcholení tělovýchovné činnosti Sokolů, zejména formou veřejných cvičení.</a:t>
            </a:r>
          </a:p>
          <a:p>
            <a:pPr algn="just"/>
            <a:r>
              <a:rPr lang="cs-CZ" dirty="0" smtClean="0"/>
              <a:t>1. všesokolský slet se konal 18. června 1882 </a:t>
            </a:r>
          </a:p>
          <a:p>
            <a:pPr algn="just">
              <a:buNone/>
            </a:pPr>
            <a:r>
              <a:rPr lang="cs-CZ" dirty="0" smtClean="0"/>
              <a:t>    v Praze, na Střeleckém ostrově. Téměř 700 cvičenců společně předvedlo gymnastickou sestavu.</a:t>
            </a:r>
          </a:p>
          <a:p>
            <a:pPr algn="just"/>
            <a:r>
              <a:rPr lang="cs-CZ" dirty="0" smtClean="0"/>
              <a:t>Na dalších sletech se postupně přidávaly další sportovní aktivity i různé doprovodné,</a:t>
            </a:r>
          </a:p>
          <a:p>
            <a:pPr algn="just">
              <a:buNone/>
            </a:pPr>
            <a:r>
              <a:rPr lang="cs-CZ" dirty="0" smtClean="0"/>
              <a:t>    kulturně-společenské akce.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42" name="Picture 2" descr="C:\Users\tesarova\Desktop\Válka\Obrázky\1372348_247738_sokol_kultura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322168" cy="3037914"/>
          </a:xfrm>
          <a:prstGeom prst="rect">
            <a:avLst/>
          </a:prstGeom>
          <a:noFill/>
        </p:spPr>
      </p:pic>
      <p:pic>
        <p:nvPicPr>
          <p:cNvPr id="10243" name="Picture 3" descr="C:\Users\tesarova\Desktop\Válka\Obrázky\1938-sokol-slet-v-pra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304" y="3345490"/>
            <a:ext cx="4956128" cy="3323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b="1" dirty="0" smtClean="0"/>
              <a:t>SOKOL  DNES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Idea </a:t>
            </a:r>
            <a:r>
              <a:rPr lang="cs-CZ" dirty="0"/>
              <a:t>SOKOLSTVÍ je aktuální i </a:t>
            </a:r>
            <a:r>
              <a:rPr lang="cs-CZ" dirty="0" smtClean="0"/>
              <a:t>v současnosti.</a:t>
            </a:r>
          </a:p>
          <a:p>
            <a:pPr algn="just"/>
            <a:r>
              <a:rPr lang="cs-CZ" dirty="0" smtClean="0"/>
              <a:t>Univerzální </a:t>
            </a:r>
            <a:r>
              <a:rPr lang="cs-CZ" dirty="0"/>
              <a:t>hodnotou sokolství je všestrannost tělesného, duševního a sociálního rozvoje osobnosti </a:t>
            </a:r>
            <a:r>
              <a:rPr lang="cs-CZ" dirty="0" smtClean="0"/>
              <a:t>člověka, čili obdoba antické kalokagathie aplikovaná na současné podmínky. </a:t>
            </a:r>
          </a:p>
          <a:p>
            <a:endParaRPr lang="cs-CZ" dirty="0" smtClean="0"/>
          </a:p>
        </p:txBody>
      </p:sp>
      <p:pic>
        <p:nvPicPr>
          <p:cNvPr id="6" name="Picture 2" descr="C:\Users\tesarova\Desktop\Válka\Obrázky\329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17032"/>
            <a:ext cx="5237956" cy="286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9219" name="Picture 3" descr="C:\Users\tesarova\Desktop\Válka\Obrázky\328898-original1-crz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4522769" cy="3013295"/>
          </a:xfrm>
          <a:prstGeom prst="rect">
            <a:avLst/>
          </a:prstGeom>
          <a:noFill/>
        </p:spPr>
      </p:pic>
      <p:pic>
        <p:nvPicPr>
          <p:cNvPr id="6" name="Picture 2" descr="C:\Users\tesarova\Desktop\Válka\Obrázky\329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536885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433467"/>
          </a:xfrm>
        </p:spPr>
        <p:txBody>
          <a:bodyPr/>
          <a:lstStyle/>
          <a:p>
            <a:pPr algn="just"/>
            <a:r>
              <a:rPr lang="cs-CZ" dirty="0" smtClean="0"/>
              <a:t>ČOS je v ČR čtvrtým nejpočetnějším občanským sdružením, jehož členové se dobrovolně věnují pohybovým aktivitám v oddílech sokolské všestrannosti (aktivity pro členy, kteří nechtějí sportovat vrcholově) a kulturní činnosti </a:t>
            </a:r>
            <a:br>
              <a:rPr lang="cs-CZ" dirty="0" smtClean="0"/>
            </a:br>
            <a:r>
              <a:rPr lang="cs-CZ" dirty="0" smtClean="0"/>
              <a:t>ve folklórních a loutkářských souborech.</a:t>
            </a:r>
          </a:p>
          <a:p>
            <a:pPr algn="just"/>
            <a:r>
              <a:rPr lang="cs-CZ" dirty="0" smtClean="0"/>
              <a:t>Výkonnostní/vrcholoví sportovci jsou v ČOS </a:t>
            </a:r>
            <a:br>
              <a:rPr lang="cs-CZ" dirty="0" smtClean="0"/>
            </a:br>
            <a:r>
              <a:rPr lang="cs-CZ" dirty="0" smtClean="0"/>
              <a:t>v současnosti registrováni v téměř 80-ti sportovních odvětvích (viz. zdroje).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6146" name="Picture 2" descr="C:\Users\tesarova\Desktop\Válka\Obrázky\76_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53098"/>
            <a:ext cx="8229600" cy="544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http://cs.wikipedia.org/wiki/Sokol_(spolek)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http://www.sokol.</a:t>
            </a:r>
            <a:r>
              <a:rPr lang="cs-CZ" dirty="0" err="1" smtClean="0">
                <a:hlinkClick r:id="rId3"/>
              </a:rPr>
              <a:t>eu</a:t>
            </a:r>
            <a:r>
              <a:rPr lang="cs-CZ" dirty="0" smtClean="0">
                <a:hlinkClick r:id="rId3"/>
              </a:rPr>
              <a:t>/index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http://www.sokol.</a:t>
            </a:r>
            <a:r>
              <a:rPr lang="cs-CZ" dirty="0" err="1" smtClean="0">
                <a:hlinkClick r:id="rId4"/>
              </a:rPr>
              <a:t>eu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prehled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sportovnich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odvetvi</a:t>
            </a:r>
            <a:r>
              <a:rPr lang="cs-CZ" dirty="0" smtClean="0">
                <a:hlinkClick r:id="rId4"/>
              </a:rPr>
              <a:t>-2338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ceskatelevize.cz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hledani</a:t>
            </a:r>
            <a:r>
              <a:rPr lang="cs-CZ" dirty="0" smtClean="0">
                <a:hlinkClick r:id="rId5"/>
              </a:rPr>
              <a:t>/?q=</a:t>
            </a:r>
            <a:r>
              <a:rPr lang="cs-CZ" dirty="0" err="1" smtClean="0">
                <a:hlinkClick r:id="rId5"/>
              </a:rPr>
              <a:t>sokolsk</a:t>
            </a:r>
            <a:r>
              <a:rPr lang="cs-CZ" dirty="0" smtClean="0">
                <a:hlinkClick r:id="rId5"/>
              </a:rPr>
              <a:t>%C3%A1+kronika&amp;</a:t>
            </a:r>
            <a:r>
              <a:rPr lang="cs-CZ" dirty="0" err="1" smtClean="0">
                <a:hlinkClick r:id="rId5"/>
              </a:rPr>
              <a:t>cx</a:t>
            </a:r>
            <a:r>
              <a:rPr lang="cs-CZ" dirty="0" smtClean="0">
                <a:hlinkClick r:id="rId5"/>
              </a:rPr>
              <a:t>=000499866030418304096%3Aukbowjvrr7u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b="1" dirty="0" smtClean="0"/>
              <a:t>HISTORIE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70000" lnSpcReduction="20000"/>
          </a:bodyPr>
          <a:lstStyle/>
          <a:p>
            <a:r>
              <a:rPr lang="cs-CZ" sz="3800" dirty="0"/>
              <a:t>Sokol vznikl jako první česká tělocvičná organizace v </a:t>
            </a:r>
            <a:r>
              <a:rPr lang="cs-CZ" sz="3800" dirty="0" err="1"/>
              <a:t>Rakousku</a:t>
            </a:r>
            <a:r>
              <a:rPr lang="cs-CZ" sz="3800" dirty="0"/>
              <a:t>-Uhersku (v prosinci 1861</a:t>
            </a:r>
            <a:r>
              <a:rPr lang="cs-CZ" sz="3800" dirty="0" smtClean="0"/>
              <a:t>).</a:t>
            </a:r>
          </a:p>
          <a:p>
            <a:r>
              <a:rPr lang="cs-CZ" sz="3800" dirty="0"/>
              <a:t>Sokol Pražský (původně Tělocvičná jednota pražská) byl založen 16. února 1862</a:t>
            </a:r>
            <a:r>
              <a:rPr lang="cs-CZ" sz="3800" dirty="0" smtClean="0"/>
              <a:t>.</a:t>
            </a:r>
          </a:p>
          <a:p>
            <a:r>
              <a:rPr lang="cs-CZ" sz="3800" dirty="0"/>
              <a:t>Starostou byl zvolen </a:t>
            </a:r>
            <a:endParaRPr lang="cs-CZ" sz="3800" dirty="0" smtClean="0"/>
          </a:p>
          <a:p>
            <a:pPr>
              <a:buNone/>
            </a:pPr>
            <a:r>
              <a:rPr lang="cs-CZ" sz="3800" dirty="0" smtClean="0"/>
              <a:t>    </a:t>
            </a:r>
            <a:r>
              <a:rPr lang="cs-CZ" sz="3800" dirty="0" smtClean="0">
                <a:solidFill>
                  <a:srgbClr val="FF0000"/>
                </a:solidFill>
              </a:rPr>
              <a:t>Jindřich </a:t>
            </a:r>
            <a:r>
              <a:rPr lang="cs-CZ" sz="3800" dirty="0" err="1" smtClean="0">
                <a:solidFill>
                  <a:srgbClr val="FF0000"/>
                </a:solidFill>
              </a:rPr>
              <a:t>Fügner</a:t>
            </a:r>
            <a:r>
              <a:rPr lang="cs-CZ" sz="3800" dirty="0" smtClean="0"/>
              <a:t>, místostarostou (později náčelníkem)</a:t>
            </a:r>
          </a:p>
          <a:p>
            <a:pPr>
              <a:buNone/>
            </a:pPr>
            <a:r>
              <a:rPr lang="cs-CZ" sz="3800" dirty="0" smtClean="0"/>
              <a:t>                                                                          </a:t>
            </a:r>
            <a:r>
              <a:rPr lang="cs-CZ" sz="3800" dirty="0" smtClean="0">
                <a:solidFill>
                  <a:srgbClr val="FF0000"/>
                </a:solidFill>
              </a:rPr>
              <a:t>Miroslav </a:t>
            </a:r>
            <a:r>
              <a:rPr lang="cs-CZ" sz="3800" dirty="0" err="1" smtClean="0">
                <a:solidFill>
                  <a:srgbClr val="FF0000"/>
                </a:solidFill>
              </a:rPr>
              <a:t>Tyrš</a:t>
            </a:r>
            <a:endParaRPr lang="cs-CZ" sz="3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                                           </a:t>
            </a:r>
          </a:p>
          <a:p>
            <a:endParaRPr lang="cs-CZ" u="sng" dirty="0" smtClean="0"/>
          </a:p>
          <a:p>
            <a:endParaRPr lang="cs-CZ" u="sng" dirty="0" smtClean="0"/>
          </a:p>
          <a:p>
            <a:r>
              <a:rPr lang="cs-CZ" sz="4000" dirty="0" smtClean="0"/>
              <a:t>V</a:t>
            </a:r>
            <a:r>
              <a:rPr lang="cs-CZ" sz="4000" dirty="0"/>
              <a:t> r. 1889 byla ustanovena Česká obec sokolská (</a:t>
            </a:r>
            <a:r>
              <a:rPr lang="cs-CZ" sz="4000" dirty="0">
                <a:solidFill>
                  <a:srgbClr val="FF0000"/>
                </a:solidFill>
              </a:rPr>
              <a:t>ČOS</a:t>
            </a:r>
            <a:r>
              <a:rPr lang="cs-CZ" sz="4000" dirty="0"/>
              <a:t>). </a:t>
            </a:r>
          </a:p>
        </p:txBody>
      </p:sp>
      <p:pic>
        <p:nvPicPr>
          <p:cNvPr id="8" name="Picture 2" descr="C:\Users\tesarova\Desktop\Válka\Obrázky\dr.-miroslav-ty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01008"/>
            <a:ext cx="1872208" cy="2503534"/>
          </a:xfrm>
          <a:prstGeom prst="rect">
            <a:avLst/>
          </a:prstGeom>
          <a:noFill/>
        </p:spPr>
      </p:pic>
      <p:pic>
        <p:nvPicPr>
          <p:cNvPr id="10" name="Picture 3" descr="C:\Users\tesarova\Desktop\Válka\Obrázky\fugner_jindr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2160240" cy="286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r>
              <a:rPr lang="cs-CZ" dirty="0" err="1"/>
              <a:t>Fügner</a:t>
            </a:r>
            <a:r>
              <a:rPr lang="cs-CZ" dirty="0"/>
              <a:t> navrhl tykání a oslovení „bratře“ </a:t>
            </a:r>
            <a:r>
              <a:rPr lang="cs-CZ" dirty="0" smtClean="0"/>
              <a:t>a „sestro</a:t>
            </a:r>
            <a:r>
              <a:rPr lang="cs-CZ" dirty="0" smtClean="0"/>
              <a:t>“</a:t>
            </a:r>
          </a:p>
          <a:p>
            <a:r>
              <a:rPr lang="cs-CZ" dirty="0"/>
              <a:t>Mánes navrhl </a:t>
            </a:r>
            <a:r>
              <a:rPr lang="cs-CZ" dirty="0" smtClean="0"/>
              <a:t>kroj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2" descr="C:\Users\tesarova\Desktop\Válka\Obrázky\img0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258602" cy="4338375"/>
          </a:xfrm>
          <a:prstGeom prst="rect">
            <a:avLst/>
          </a:prstGeom>
          <a:noFill/>
        </p:spPr>
      </p:pic>
      <p:pic>
        <p:nvPicPr>
          <p:cNvPr id="9" name="Picture 3" descr="C:\Users\tesarova\Desktop\Válka\Obrázky\K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259228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r>
              <a:rPr lang="cs-CZ" dirty="0" smtClean="0"/>
              <a:t>Josef Barák navrhl pozdrav „Nazdar!“ </a:t>
            </a:r>
          </a:p>
          <a:p>
            <a:r>
              <a:rPr lang="cs-CZ" dirty="0" err="1" smtClean="0"/>
              <a:t>Tyrš</a:t>
            </a:r>
            <a:r>
              <a:rPr lang="cs-CZ" dirty="0" smtClean="0"/>
              <a:t> byl tvůrcem sokolských zásad: síla a mužnost, činnost a vytrvalost, láska k volnosti a vlasti, dobrovolná práce a kázeň, vzájemný bratrský vztah členů.</a:t>
            </a:r>
          </a:p>
          <a:p>
            <a:endParaRPr lang="cs-CZ" dirty="0"/>
          </a:p>
        </p:txBody>
      </p:sp>
      <p:pic>
        <p:nvPicPr>
          <p:cNvPr id="6" name="Picture 2" descr="C:\Users\tesarova\Desktop\Válka\Obrázky\hi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02746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/>
          <a:lstStyle/>
          <a:p>
            <a:r>
              <a:rPr lang="cs-CZ" dirty="0" err="1" smtClean="0"/>
              <a:t>Tyrš</a:t>
            </a:r>
            <a:r>
              <a:rPr lang="cs-CZ" dirty="0" smtClean="0"/>
              <a:t> je také autorem Základů tělocviku a hesla organizace "Tužme se!„ a Mánes toto </a:t>
            </a:r>
            <a:r>
              <a:rPr lang="cs-CZ" smtClean="0"/>
              <a:t>heslo přenesl </a:t>
            </a:r>
            <a:r>
              <a:rPr lang="cs-CZ" dirty="0" smtClean="0"/>
              <a:t>na sokolský prapor</a:t>
            </a:r>
          </a:p>
          <a:p>
            <a:endParaRPr lang="cs-CZ" dirty="0"/>
          </a:p>
        </p:txBody>
      </p:sp>
      <p:pic>
        <p:nvPicPr>
          <p:cNvPr id="7" name="Picture 3" descr="C:\Users\tesarova\Desktop\Válka\Obrázky\prapor-so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009945" cy="3421820"/>
          </a:xfrm>
          <a:prstGeom prst="rect">
            <a:avLst/>
          </a:prstGeom>
          <a:noFill/>
        </p:spPr>
      </p:pic>
      <p:pic>
        <p:nvPicPr>
          <p:cNvPr id="3076" name="Picture 4" descr="C:\Users\tesarova\Desktop\Válka\Obrázky\P166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032448" cy="342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r>
              <a:rPr lang="cs-CZ" b="1" dirty="0"/>
              <a:t>Posláním ČOS vždy bylo a </a:t>
            </a:r>
            <a:r>
              <a:rPr lang="cs-CZ" b="1" dirty="0" smtClean="0"/>
              <a:t>je:</a:t>
            </a:r>
          </a:p>
          <a:p>
            <a:pPr marL="514350" indent="-514350">
              <a:buNone/>
            </a:pPr>
            <a:r>
              <a:rPr lang="cs-CZ" dirty="0" smtClean="0"/>
              <a:t>1. </a:t>
            </a:r>
            <a:r>
              <a:rPr lang="cs-CZ" dirty="0"/>
              <a:t>zvyšovat tělesnou zdatnost svých </a:t>
            </a:r>
            <a:r>
              <a:rPr lang="cs-CZ" dirty="0" smtClean="0"/>
              <a:t>členů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Picture 2" descr="C:\Users\tesarova\Desktop\Válka\Obrázky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264343" cy="2857110"/>
          </a:xfrm>
          <a:prstGeom prst="rect">
            <a:avLst/>
          </a:prstGeom>
          <a:noFill/>
        </p:spPr>
      </p:pic>
      <p:pic>
        <p:nvPicPr>
          <p:cNvPr id="4099" name="Picture 3" descr="C:\Users\tesarova\Desktop\Válka\Obrázky\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36354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2. </a:t>
            </a:r>
            <a:r>
              <a:rPr lang="cs-CZ" dirty="0" smtClean="0"/>
              <a:t>vychovávat k:</a:t>
            </a:r>
          </a:p>
          <a:p>
            <a:pPr>
              <a:buNone/>
            </a:pPr>
            <a:r>
              <a:rPr lang="cs-CZ" dirty="0" smtClean="0"/>
              <a:t>   - čestnému jednání v životě soukromém            </a:t>
            </a:r>
            <a:r>
              <a:rPr lang="cs-CZ" dirty="0" smtClean="0"/>
              <a:t>       i </a:t>
            </a:r>
            <a:r>
              <a:rPr lang="cs-CZ" dirty="0" smtClean="0"/>
              <a:t>veřejném</a:t>
            </a:r>
          </a:p>
          <a:p>
            <a:pPr>
              <a:buNone/>
            </a:pPr>
            <a:r>
              <a:rPr lang="cs-CZ" dirty="0" smtClean="0"/>
              <a:t>   - k národnostní, rasové a náboženské snášenlivosti</a:t>
            </a:r>
          </a:p>
          <a:p>
            <a:pPr>
              <a:buNone/>
            </a:pPr>
            <a:r>
              <a:rPr lang="cs-CZ" dirty="0" smtClean="0"/>
              <a:t>   - demokracii a humanismu</a:t>
            </a:r>
          </a:p>
          <a:p>
            <a:pPr>
              <a:buNone/>
            </a:pPr>
            <a:r>
              <a:rPr lang="cs-CZ" dirty="0" smtClean="0"/>
              <a:t>   - k osobní skromnosti a ukázněnosti</a:t>
            </a:r>
          </a:p>
          <a:p>
            <a:pPr>
              <a:buNone/>
            </a:pPr>
            <a:r>
              <a:rPr lang="cs-CZ" dirty="0" smtClean="0"/>
              <a:t>   - mravnosti, společenské a kulturní činnosti</a:t>
            </a:r>
          </a:p>
          <a:p>
            <a:pPr>
              <a:buNone/>
            </a:pPr>
            <a:r>
              <a:rPr lang="cs-CZ" dirty="0" smtClean="0"/>
              <a:t>   - lásce k rodné zemi a úctě k duchovnímu dědictví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Sokolové vždy propagovali a propagují masovost – aneb „sport pro všechny“</a:t>
            </a:r>
            <a:endParaRPr lang="cs-CZ" dirty="0"/>
          </a:p>
        </p:txBody>
      </p:sp>
      <p:pic>
        <p:nvPicPr>
          <p:cNvPr id="4" name="Picture 2" descr="C:\Users\tesarova\Desktop\Válka\Obrázky\1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96906" cy="507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Cvičilo se uvnitř – v sokolovnách, </a:t>
            </a:r>
            <a:br>
              <a:rPr lang="cs-CZ" b="1" dirty="0" smtClean="0"/>
            </a:br>
            <a:r>
              <a:rPr lang="cs-CZ" b="1" dirty="0" smtClean="0"/>
              <a:t>ale i venku – v přírodě</a:t>
            </a:r>
            <a:endParaRPr lang="cs-CZ" b="1" dirty="0"/>
          </a:p>
        </p:txBody>
      </p:sp>
      <p:pic>
        <p:nvPicPr>
          <p:cNvPr id="7171" name="Picture 3" descr="C:\Users\tesarova\Desktop\Válka\Obrázky\pozv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6350000" cy="2298700"/>
          </a:xfrm>
          <a:prstGeom prst="rect">
            <a:avLst/>
          </a:prstGeom>
          <a:noFill/>
        </p:spPr>
      </p:pic>
      <p:pic>
        <p:nvPicPr>
          <p:cNvPr id="7172" name="Picture 4" descr="C:\Users\tesarova\Desktop\Válka\Obrázky\sokol_prazsky_telocvic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384376" cy="3003634"/>
          </a:xfrm>
          <a:prstGeom prst="rect">
            <a:avLst/>
          </a:prstGeom>
          <a:noFill/>
        </p:spPr>
      </p:pic>
      <p:pic>
        <p:nvPicPr>
          <p:cNvPr id="7173" name="Picture 5" descr="C:\Users\tesarova\Desktop\Válka\Obrázky\299324246000233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266</Words>
  <Application>Microsoft Office PowerPoint</Application>
  <PresentationFormat>Předvádění na obrazovce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SOKOL</vt:lpstr>
      <vt:lpstr>HISTORIE</vt:lpstr>
      <vt:lpstr> </vt:lpstr>
      <vt:lpstr>Snímek 4</vt:lpstr>
      <vt:lpstr>Snímek 5</vt:lpstr>
      <vt:lpstr>Snímek 6</vt:lpstr>
      <vt:lpstr>Snímek 7</vt:lpstr>
      <vt:lpstr>Sokolové vždy propagovali a propagují masovost – aneb „sport pro všechny“</vt:lpstr>
      <vt:lpstr>Cvičilo se uvnitř – v sokolovnách,  ale i venku – v přírodě</vt:lpstr>
      <vt:lpstr>Všesokolské slety</vt:lpstr>
      <vt:lpstr>Snímek 11</vt:lpstr>
      <vt:lpstr>SOKOL  DNES</vt:lpstr>
      <vt:lpstr>Snímek 13</vt:lpstr>
      <vt:lpstr>Snímek 14</vt:lpstr>
      <vt:lpstr>Snímek 15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SOKOL</dc:title>
  <dc:creator>tesarova</dc:creator>
  <cp:lastModifiedBy>handha</cp:lastModifiedBy>
  <cp:revision>23</cp:revision>
  <dcterms:created xsi:type="dcterms:W3CDTF">2014-11-30T22:35:43Z</dcterms:created>
  <dcterms:modified xsi:type="dcterms:W3CDTF">2014-12-05T11:53:32Z</dcterms:modified>
</cp:coreProperties>
</file>