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2" r:id="rId3"/>
    <p:sldId id="269" r:id="rId4"/>
    <p:sldId id="257" r:id="rId5"/>
    <p:sldId id="270" r:id="rId6"/>
    <p:sldId id="258" r:id="rId7"/>
    <p:sldId id="268" r:id="rId8"/>
    <p:sldId id="259" r:id="rId9"/>
    <p:sldId id="267" r:id="rId10"/>
    <p:sldId id="260" r:id="rId11"/>
    <p:sldId id="262" r:id="rId12"/>
    <p:sldId id="263" r:id="rId13"/>
    <p:sldId id="264" r:id="rId14"/>
    <p:sldId id="265" r:id="rId15"/>
    <p:sldId id="271" r:id="rId16"/>
    <p:sldId id="274" r:id="rId17"/>
    <p:sldId id="275" r:id="rId18"/>
    <p:sldId id="283" r:id="rId19"/>
    <p:sldId id="284" r:id="rId20"/>
    <p:sldId id="276" r:id="rId21"/>
    <p:sldId id="273" r:id="rId22"/>
    <p:sldId id="277" r:id="rId23"/>
    <p:sldId id="278" r:id="rId24"/>
    <p:sldId id="279" r:id="rId25"/>
    <p:sldId id="272" r:id="rId26"/>
    <p:sldId id="280" r:id="rId27"/>
    <p:sldId id="285" r:id="rId28"/>
    <p:sldId id="261" r:id="rId2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086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openxmlformats.org/officeDocument/2006/relationships/customXml" Target="../customXml/item2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44F0-AE45-4565-AD7C-FA8956018B6F}" type="datetimeFigureOut">
              <a:rPr lang="cs-CZ" smtClean="0"/>
              <a:pPr/>
              <a:t>24.3.2015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D177-8280-4529-BF62-7FDC5E1CC3E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44F0-AE45-4565-AD7C-FA8956018B6F}" type="datetimeFigureOut">
              <a:rPr lang="cs-CZ" smtClean="0"/>
              <a:pPr/>
              <a:t>24.3.2015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D177-8280-4529-BF62-7FDC5E1CC3E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44F0-AE45-4565-AD7C-FA8956018B6F}" type="datetimeFigureOut">
              <a:rPr lang="cs-CZ" smtClean="0"/>
              <a:pPr/>
              <a:t>24.3.2015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D177-8280-4529-BF62-7FDC5E1CC3E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44F0-AE45-4565-AD7C-FA8956018B6F}" type="datetimeFigureOut">
              <a:rPr lang="cs-CZ" smtClean="0"/>
              <a:pPr/>
              <a:t>24.3.2015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D177-8280-4529-BF62-7FDC5E1CC3E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44F0-AE45-4565-AD7C-FA8956018B6F}" type="datetimeFigureOut">
              <a:rPr lang="cs-CZ" smtClean="0"/>
              <a:pPr/>
              <a:t>24.3.2015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D177-8280-4529-BF62-7FDC5E1CC3E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44F0-AE45-4565-AD7C-FA8956018B6F}" type="datetimeFigureOut">
              <a:rPr lang="cs-CZ" smtClean="0"/>
              <a:pPr/>
              <a:t>24.3.2015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D177-8280-4529-BF62-7FDC5E1CC3E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44F0-AE45-4565-AD7C-FA8956018B6F}" type="datetimeFigureOut">
              <a:rPr lang="cs-CZ" smtClean="0"/>
              <a:pPr/>
              <a:t>24.3.2015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D177-8280-4529-BF62-7FDC5E1CC3E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44F0-AE45-4565-AD7C-FA8956018B6F}" type="datetimeFigureOut">
              <a:rPr lang="cs-CZ" smtClean="0"/>
              <a:pPr/>
              <a:t>24.3.2015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D177-8280-4529-BF62-7FDC5E1CC3E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44F0-AE45-4565-AD7C-FA8956018B6F}" type="datetimeFigureOut">
              <a:rPr lang="cs-CZ" smtClean="0"/>
              <a:pPr/>
              <a:t>24.3.2015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D177-8280-4529-BF62-7FDC5E1CC3E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44F0-AE45-4565-AD7C-FA8956018B6F}" type="datetimeFigureOut">
              <a:rPr lang="cs-CZ" smtClean="0"/>
              <a:pPr/>
              <a:t>24.3.2015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3D177-8280-4529-BF62-7FDC5E1CC3E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44F0-AE45-4565-AD7C-FA8956018B6F}" type="datetimeFigureOut">
              <a:rPr lang="cs-CZ" smtClean="0"/>
              <a:pPr/>
              <a:t>24.3.2015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A43D177-8280-4529-BF62-7FDC5E1CC3E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0044F0-AE45-4565-AD7C-FA8956018B6F}" type="datetimeFigureOut">
              <a:rPr lang="cs-CZ" smtClean="0"/>
              <a:pPr/>
              <a:t>24.3.2015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43D177-8280-4529-BF62-7FDC5E1CC3E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814959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Využívání</a:t>
            </a:r>
            <a:r>
              <a:rPr lang="cs-CZ" b="1" dirty="0" smtClean="0">
                <a:solidFill>
                  <a:srgbClr val="FFFF00"/>
                </a:solidFill>
              </a:rPr>
              <a:t> sociálních sítí ve vzdělávání</a:t>
            </a:r>
            <a:endParaRPr lang="cs-CZ" b="1" dirty="0">
              <a:solidFill>
                <a:srgbClr val="FFFF00"/>
              </a:solidFill>
            </a:endParaRPr>
          </a:p>
        </p:txBody>
      </p:sp>
      <p:pic>
        <p:nvPicPr>
          <p:cNvPr id="4" name="Obrázek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941168"/>
            <a:ext cx="8201669" cy="1758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Podnadpis 2"/>
          <p:cNvSpPr>
            <a:spLocks noGrp="1"/>
          </p:cNvSpPr>
          <p:nvPr>
            <p:ph type="subTitle" idx="1"/>
          </p:nvPr>
        </p:nvSpPr>
        <p:spPr>
          <a:xfrm>
            <a:off x="899592" y="4077072"/>
            <a:ext cx="7344816" cy="648072"/>
          </a:xfrm>
        </p:spPr>
        <p:txBody>
          <a:bodyPr/>
          <a:lstStyle/>
          <a:p>
            <a:pPr algn="ctr"/>
            <a:r>
              <a:rPr lang="cs-CZ" dirty="0" smtClean="0"/>
              <a:t>Ing. Anna </a:t>
            </a:r>
            <a:r>
              <a:rPr lang="cs-CZ" dirty="0" err="1" smtClean="0"/>
              <a:t>Cidlinová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848104"/>
            <a:ext cx="8219256" cy="708688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Využití sociálních sítí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sociální sítě je možné ve škole využívat v následujících oblastech:</a:t>
            </a:r>
          </a:p>
          <a:p>
            <a:pPr marL="850392" lvl="1" indent="-457200">
              <a:buFont typeface="+mj-lt"/>
              <a:buAutoNum type="arabicPeriod"/>
            </a:pPr>
            <a:r>
              <a:rPr lang="cs-CZ" dirty="0" smtClean="0"/>
              <a:t>ve výuce jako prostředek k mapování politické, ekonomické a kulturní situace,</a:t>
            </a:r>
          </a:p>
          <a:p>
            <a:pPr marL="850392" lvl="1" indent="-457200">
              <a:buFont typeface="+mj-lt"/>
              <a:buAutoNum type="arabicPeriod"/>
            </a:pPr>
            <a:r>
              <a:rPr lang="cs-CZ" dirty="0" smtClean="0"/>
              <a:t>v domácí přípravě jako nástroj doučování a konzultací mezi učitelem a žáky a mezi žáky navzájem,</a:t>
            </a:r>
          </a:p>
          <a:p>
            <a:pPr marL="850392" lvl="1" indent="-457200">
              <a:buFont typeface="+mj-lt"/>
              <a:buAutoNum type="arabicPeriod"/>
            </a:pPr>
            <a:r>
              <a:rPr lang="cs-CZ" dirty="0" smtClean="0"/>
              <a:t>v sociální oblasti jako nástroj pro zlepšení vztahů mezi spolužáky,</a:t>
            </a:r>
          </a:p>
          <a:p>
            <a:pPr marL="850392" lvl="1" indent="-457200">
              <a:buFont typeface="+mj-lt"/>
              <a:buAutoNum type="arabicPeriod"/>
            </a:pPr>
            <a:r>
              <a:rPr lang="cs-CZ" dirty="0" smtClean="0"/>
              <a:t>pro komunikaci mezi rodiči a školou a mezi rodiči navzájem.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147248" cy="722344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Využití sociálních sítí ve výuce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19256" cy="4839816"/>
          </a:xfrm>
        </p:spPr>
        <p:txBody>
          <a:bodyPr>
            <a:normAutofit/>
          </a:bodyPr>
          <a:lstStyle/>
          <a:p>
            <a:r>
              <a:rPr lang="cs-CZ" sz="2400" b="1" u="sng" dirty="0" err="1" smtClean="0"/>
              <a:t>Twitter</a:t>
            </a:r>
            <a:r>
              <a:rPr lang="cs-CZ" sz="2400" b="1" u="sng" dirty="0" smtClean="0"/>
              <a:t> </a:t>
            </a:r>
            <a:r>
              <a:rPr lang="cs-CZ" sz="2400" dirty="0" smtClean="0"/>
              <a:t> </a:t>
            </a:r>
          </a:p>
          <a:p>
            <a:pPr lvl="1">
              <a:buFont typeface="Wingdings" pitchFamily="2" charset="2"/>
              <a:buChar char="§"/>
            </a:pPr>
            <a:r>
              <a:rPr lang="cs-CZ" sz="2200" dirty="0" smtClean="0"/>
              <a:t>získání nejnovějších informací ze světa</a:t>
            </a:r>
          </a:p>
          <a:p>
            <a:pPr lvl="1">
              <a:buFont typeface="Wingdings" pitchFamily="2" charset="2"/>
              <a:buChar char="§"/>
            </a:pPr>
            <a:r>
              <a:rPr lang="cs-CZ" sz="2200" dirty="0" smtClean="0"/>
              <a:t>informace ve velmi koncentrované podobě </a:t>
            </a:r>
            <a:r>
              <a:rPr lang="cs-CZ" sz="2200" dirty="0" smtClean="0">
                <a:latin typeface="Times New Roman"/>
                <a:cs typeface="Times New Roman"/>
              </a:rPr>
              <a:t>→ zadávání úkolů, zdroj informací pro projektovou výuku</a:t>
            </a:r>
          </a:p>
          <a:p>
            <a:pPr lvl="1">
              <a:buFont typeface="Wingdings" pitchFamily="2" charset="2"/>
              <a:buChar char="§"/>
            </a:pPr>
            <a:r>
              <a:rPr lang="cs-CZ" sz="2200" dirty="0" smtClean="0"/>
              <a:t>informace často v AJ </a:t>
            </a:r>
            <a:r>
              <a:rPr lang="cs-CZ" sz="2200" dirty="0" smtClean="0">
                <a:latin typeface="Times New Roman"/>
                <a:cs typeface="Times New Roman"/>
              </a:rPr>
              <a:t>→ </a:t>
            </a:r>
            <a:r>
              <a:rPr lang="cs-CZ" sz="2200" dirty="0" smtClean="0"/>
              <a:t> využití ve výuce jazyků</a:t>
            </a:r>
          </a:p>
          <a:p>
            <a:pPr lvl="1">
              <a:buNone/>
            </a:pPr>
            <a:endParaRPr lang="cs-CZ" sz="1400" dirty="0" smtClean="0"/>
          </a:p>
          <a:p>
            <a:r>
              <a:rPr lang="cs-CZ" sz="2400" b="1" u="sng" dirty="0" err="1" smtClean="0"/>
              <a:t>Facebook</a:t>
            </a:r>
            <a:r>
              <a:rPr lang="cs-CZ" sz="2400" b="1" u="sng" dirty="0" smtClean="0"/>
              <a:t>, Spolužáci.</a:t>
            </a:r>
            <a:r>
              <a:rPr lang="cs-CZ" sz="2400" b="1" u="sng" dirty="0" err="1" smtClean="0"/>
              <a:t>cz</a:t>
            </a:r>
            <a:endParaRPr lang="cs-CZ" sz="2400" b="1" u="sng" dirty="0" smtClean="0"/>
          </a:p>
          <a:p>
            <a:pPr lvl="1">
              <a:buFont typeface="Wingdings" pitchFamily="2" charset="2"/>
              <a:buChar char="§"/>
            </a:pPr>
            <a:r>
              <a:rPr lang="cs-CZ" sz="2200" dirty="0" smtClean="0"/>
              <a:t>umožňují vytvářet uzavřené skupiny </a:t>
            </a:r>
            <a:r>
              <a:rPr lang="cs-CZ" sz="2200" dirty="0" smtClean="0">
                <a:cs typeface="Times New Roman"/>
              </a:rPr>
              <a:t>→ vytváření kolektivních projektů </a:t>
            </a:r>
            <a:r>
              <a:rPr lang="cs-CZ" sz="2200" dirty="0" smtClean="0"/>
              <a:t> </a:t>
            </a:r>
          </a:p>
          <a:p>
            <a:pPr lvl="1">
              <a:buFont typeface="Wingdings" pitchFamily="2" charset="2"/>
              <a:buChar char="§"/>
            </a:pPr>
            <a:endParaRPr lang="cs-CZ" sz="2200" dirty="0" smtClean="0"/>
          </a:p>
          <a:p>
            <a:pPr algn="just"/>
            <a:r>
              <a:rPr lang="cs-CZ" sz="2400" b="1" dirty="0" smtClean="0"/>
              <a:t>výhoda:  </a:t>
            </a:r>
            <a:r>
              <a:rPr lang="cs-CZ" sz="2400" dirty="0" smtClean="0"/>
              <a:t>možnost zachytit zájem žáků o nové technologie a využít ho pro rozšíření didaktických metod</a:t>
            </a:r>
          </a:p>
          <a:p>
            <a:pPr algn="just"/>
            <a:endParaRPr lang="cs-CZ" sz="2400" dirty="0" smtClean="0"/>
          </a:p>
          <a:p>
            <a:endParaRPr lang="cs-CZ" sz="24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08912" cy="578328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 smtClean="0"/>
              <a:t>Využití sociálních sítí v domácí přípravě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968552"/>
          </a:xfrm>
        </p:spPr>
        <p:txBody>
          <a:bodyPr>
            <a:normAutofit/>
          </a:bodyPr>
          <a:lstStyle/>
          <a:p>
            <a:pPr algn="just"/>
            <a:r>
              <a:rPr lang="cs-CZ" sz="2400" dirty="0" smtClean="0"/>
              <a:t>sociální sítě umožňují komunikaci učitele s vytvořenými skupinami žáků či jednotlivými žáky  </a:t>
            </a:r>
          </a:p>
          <a:p>
            <a:pPr algn="just">
              <a:buNone/>
            </a:pPr>
            <a:endParaRPr lang="cs-CZ" sz="1000" dirty="0" smtClean="0"/>
          </a:p>
          <a:p>
            <a:pPr algn="just"/>
            <a:r>
              <a:rPr lang="cs-CZ" sz="2400" dirty="0" smtClean="0"/>
              <a:t>poskytnutí rad rodičům, kteří se snaží dohlédnout na domácí přípravu žáků</a:t>
            </a:r>
          </a:p>
          <a:p>
            <a:pPr algn="just">
              <a:buNone/>
            </a:pPr>
            <a:endParaRPr lang="cs-CZ" sz="1000" dirty="0" smtClean="0"/>
          </a:p>
          <a:p>
            <a:pPr algn="just"/>
            <a:r>
              <a:rPr lang="cs-CZ" sz="2400" dirty="0" smtClean="0"/>
              <a:t>zvýšení efektivity výuky, větší dynamika prezenční výuky</a:t>
            </a:r>
          </a:p>
          <a:p>
            <a:pPr algn="just">
              <a:buNone/>
            </a:pPr>
            <a:endParaRPr lang="cs-CZ" sz="1000" dirty="0" smtClean="0"/>
          </a:p>
          <a:p>
            <a:pPr algn="just"/>
            <a:r>
              <a:rPr lang="cs-CZ" sz="2400" dirty="0" smtClean="0"/>
              <a:t>předpoklady: 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sz="2200" dirty="0" smtClean="0"/>
              <a:t>skupiny v dané sociální síti vytvořené učitelem vhodným způsobem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sz="2200" dirty="0" smtClean="0"/>
              <a:t>závazná pravidla pro práci těchto skupin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sz="2200" dirty="0" smtClean="0"/>
              <a:t>využití tvořivosti žáků a jejich zkušeností z práce s internetem</a:t>
            </a:r>
          </a:p>
          <a:p>
            <a:pPr algn="just"/>
            <a:endParaRPr lang="cs-CZ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 smtClean="0"/>
              <a:t>Sociální sítě jako nástroj pro zlepšení vztahů mezi spolužáky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916832"/>
            <a:ext cx="8291264" cy="468052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propojení žáků ve třídě mezi sebou a propojení mezi žáky vyšších a nižších tříd </a:t>
            </a:r>
            <a:r>
              <a:rPr lang="cs-CZ" sz="2400" dirty="0" smtClean="0">
                <a:cs typeface="Times New Roman"/>
              </a:rPr>
              <a:t>→</a:t>
            </a:r>
            <a:r>
              <a:rPr lang="cs-CZ" sz="2400" dirty="0" smtClean="0"/>
              <a:t>  pocit sounáležitosti s danou školou</a:t>
            </a:r>
          </a:p>
          <a:p>
            <a:pPr>
              <a:buNone/>
            </a:pPr>
            <a:endParaRPr lang="cs-CZ" sz="1000" dirty="0" smtClean="0"/>
          </a:p>
          <a:p>
            <a:r>
              <a:rPr lang="cs-CZ" sz="2400" dirty="0" smtClean="0"/>
              <a:t>aktivizace žáků k společným akcím v reálném světě</a:t>
            </a:r>
          </a:p>
          <a:p>
            <a:pPr lvl="1">
              <a:buFont typeface="Wingdings" pitchFamily="2" charset="2"/>
              <a:buChar char="§"/>
            </a:pPr>
            <a:r>
              <a:rPr lang="cs-CZ" sz="2200" dirty="0" smtClean="0"/>
              <a:t>pomoc učitelů při hledání iniciátorů akce a adekvátní náplně</a:t>
            </a:r>
          </a:p>
          <a:p>
            <a:pPr lvl="1">
              <a:buNone/>
            </a:pPr>
            <a:endParaRPr lang="cs-CZ" sz="1000" dirty="0" smtClean="0"/>
          </a:p>
          <a:p>
            <a:r>
              <a:rPr lang="cs-CZ" sz="2400" dirty="0" smtClean="0"/>
              <a:t>realizace diskusí na různá společenská témata (drogy, rasismus, ...)</a:t>
            </a:r>
          </a:p>
          <a:p>
            <a:pPr lvl="1">
              <a:buFont typeface="Wingdings" pitchFamily="2" charset="2"/>
              <a:buChar char="§"/>
            </a:pPr>
            <a:r>
              <a:rPr lang="cs-CZ" sz="2200" dirty="0" smtClean="0"/>
              <a:t>analýza a úprava sociálních vztahů ve skupině</a:t>
            </a:r>
            <a:endParaRPr lang="cs-CZ" dirty="0" smtClean="0"/>
          </a:p>
          <a:p>
            <a:pPr lvl="1">
              <a:buFont typeface="Wingdings" pitchFamily="2" charset="2"/>
              <a:buChar char="§"/>
            </a:pPr>
            <a:endParaRPr lang="cs-CZ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 </a:t>
            </a:r>
            <a:br>
              <a:rPr lang="cs-CZ" dirty="0" smtClean="0"/>
            </a:br>
            <a:r>
              <a:rPr lang="cs-CZ" sz="4000" b="1" dirty="0" smtClean="0"/>
              <a:t>Sociální sítě jako nástroj pro komunikaci mezi rodiči a školou a mezi rodiči navzájem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935480"/>
            <a:ext cx="8291264" cy="4661872"/>
          </a:xfrm>
        </p:spPr>
        <p:txBody>
          <a:bodyPr>
            <a:normAutofit/>
          </a:bodyPr>
          <a:lstStyle/>
          <a:p>
            <a:r>
              <a:rPr lang="cs-CZ" sz="2400" dirty="0" smtClean="0"/>
              <a:t>problémem současné školy je komunikace mezi školou a rodiči</a:t>
            </a:r>
          </a:p>
          <a:p>
            <a:pPr lvl="1">
              <a:buFont typeface="Wingdings" pitchFamily="2" charset="2"/>
              <a:buChar char="§"/>
            </a:pPr>
            <a:r>
              <a:rPr lang="cs-CZ" sz="2200" dirty="0" smtClean="0"/>
              <a:t>změny interakce rodič – učitel</a:t>
            </a:r>
          </a:p>
          <a:p>
            <a:pPr lvl="1">
              <a:buFont typeface="Wingdings" pitchFamily="2" charset="2"/>
              <a:buChar char="§"/>
            </a:pPr>
            <a:r>
              <a:rPr lang="cs-CZ" sz="2200" dirty="0" smtClean="0"/>
              <a:t>komunity rodičů jako oponentů školy</a:t>
            </a:r>
          </a:p>
          <a:p>
            <a:pPr lvl="1">
              <a:buNone/>
            </a:pPr>
            <a:endParaRPr lang="cs-CZ" sz="1000" dirty="0" smtClean="0"/>
          </a:p>
          <a:p>
            <a:r>
              <a:rPr lang="cs-CZ" sz="2400" dirty="0" smtClean="0"/>
              <a:t>řešení: heterogenní skupina žáků, rodičů a učitelů</a:t>
            </a:r>
          </a:p>
          <a:p>
            <a:pPr lvl="1">
              <a:buFont typeface="Wingdings" pitchFamily="2" charset="2"/>
              <a:buChar char="§"/>
            </a:pPr>
            <a:r>
              <a:rPr lang="cs-CZ" sz="2200" dirty="0" smtClean="0"/>
              <a:t>využívání žáků, kteří umí objektivně popsat situaci ve třídě</a:t>
            </a:r>
          </a:p>
          <a:p>
            <a:pPr lvl="1">
              <a:buFont typeface="Wingdings" pitchFamily="2" charset="2"/>
              <a:buChar char="§"/>
            </a:pPr>
            <a:r>
              <a:rPr lang="cs-CZ" sz="2200" dirty="0" smtClean="0"/>
              <a:t>zlepšení klimatu ve třídě i ve škole </a:t>
            </a:r>
          </a:p>
          <a:p>
            <a:pPr lvl="1">
              <a:buNone/>
            </a:pPr>
            <a:endParaRPr lang="cs-CZ" sz="1000" dirty="0" smtClean="0"/>
          </a:p>
          <a:p>
            <a:r>
              <a:rPr lang="cs-CZ" sz="2400" dirty="0" smtClean="0"/>
              <a:t>je vhodné kombinovat informace pro rodiče, žáky, zadávání domácích úkolů, jejich společné řešení a doučování v jedné síti </a:t>
            </a:r>
            <a:r>
              <a:rPr lang="cs-CZ" sz="2400" dirty="0" smtClean="0">
                <a:cs typeface="Times New Roman"/>
              </a:rPr>
              <a:t>→ snížení napětí mezi školou a rodinou</a:t>
            </a:r>
            <a:endParaRPr lang="cs-CZ" sz="2400" dirty="0" smtClean="0"/>
          </a:p>
          <a:p>
            <a:pPr lvl="1">
              <a:buFont typeface="Wingdings" pitchFamily="2" charset="2"/>
              <a:buChar char="§"/>
            </a:pPr>
            <a:endParaRPr lang="cs-CZ" sz="2200" dirty="0" smtClean="0"/>
          </a:p>
          <a:p>
            <a:endParaRPr lang="cs-CZ" dirty="0" smtClean="0"/>
          </a:p>
          <a:p>
            <a:pPr>
              <a:buNone/>
            </a:pPr>
            <a:endParaRPr lang="cs-CZ" sz="1000" dirty="0" smtClean="0"/>
          </a:p>
          <a:p>
            <a:endParaRPr lang="cs-CZ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5556" y="764704"/>
            <a:ext cx="7992888" cy="722344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 smtClean="0"/>
              <a:t>Přínos využívání sociálních sítí ve školách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využívání sociálních sítí vhodným způsobem snižuje riziko plynoucí z nekontrolované účasti mládeže v sociálních sítích</a:t>
            </a:r>
          </a:p>
          <a:p>
            <a:endParaRPr lang="cs-CZ" dirty="0" smtClean="0"/>
          </a:p>
          <a:p>
            <a:pPr algn="just"/>
            <a:r>
              <a:rPr lang="cs-CZ" dirty="0" smtClean="0"/>
              <a:t>používáním sociálních sítí žáky a rodiči vzniknou informovaní účastníci připravení čelit rizikům, která sociální sítě otevírají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683568" y="2117702"/>
            <a:ext cx="8079432" cy="2622596"/>
          </a:xfrm>
        </p:spPr>
        <p:txBody>
          <a:bodyPr>
            <a:normAutofit/>
          </a:bodyPr>
          <a:lstStyle/>
          <a:p>
            <a:pPr algn="ctr"/>
            <a:r>
              <a:rPr lang="cs-CZ" b="1" dirty="0" smtClean="0"/>
              <a:t>Příklady praktického využití sociálních sítí a vybraných aplikací ve výuce</a:t>
            </a:r>
            <a:endParaRPr lang="cs-CZ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424936" cy="794352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Inspirace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80920" cy="489654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sz="3100" dirty="0" smtClean="0"/>
              <a:t>pokud chcete využívat sociální sítě a další aplikace ve výuce inspiraci naleznete například na webových stránkách: </a:t>
            </a:r>
          </a:p>
          <a:p>
            <a:pPr>
              <a:buNone/>
            </a:pPr>
            <a:endParaRPr lang="cs-CZ" sz="1000" dirty="0" smtClean="0"/>
          </a:p>
          <a:p>
            <a:pPr lvl="1">
              <a:buFont typeface="Wingdings" pitchFamily="2" charset="2"/>
              <a:buChar char="§"/>
            </a:pPr>
            <a:r>
              <a:rPr lang="cs-CZ" sz="2800" dirty="0" err="1" smtClean="0"/>
              <a:t>PEPOUŠův</a:t>
            </a:r>
            <a:r>
              <a:rPr lang="cs-CZ" sz="2800" dirty="0" smtClean="0"/>
              <a:t> nápadník aneb Co by nemělo zmizet v propadlišti internetu (PEPOUŠ = </a:t>
            </a:r>
            <a:r>
              <a:rPr lang="cs-CZ" sz="2800" dirty="0" err="1" smtClean="0"/>
              <a:t>PEdagog</a:t>
            </a:r>
            <a:r>
              <a:rPr lang="cs-CZ" sz="2800" dirty="0" smtClean="0"/>
              <a:t> </a:t>
            </a:r>
            <a:r>
              <a:rPr lang="cs-CZ" sz="2800" dirty="0" err="1" smtClean="0"/>
              <a:t>POsedlý</a:t>
            </a:r>
            <a:r>
              <a:rPr lang="cs-CZ" sz="2800" dirty="0" smtClean="0"/>
              <a:t> Učitelským Šílenstvím)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2800" dirty="0" smtClean="0">
                <a:cs typeface="Times New Roman"/>
              </a:rPr>
              <a:t>→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  <a:cs typeface="Times New Roman"/>
              </a:rPr>
              <a:t> </a:t>
            </a: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http://inapadnik.blogspot.cz/ </a:t>
            </a:r>
          </a:p>
          <a:p>
            <a:pPr lvl="1">
              <a:buNone/>
            </a:pPr>
            <a:endParaRPr lang="cs-CZ" sz="11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cs-CZ" sz="2800" dirty="0" smtClean="0"/>
              <a:t>GEG ČR (</a:t>
            </a:r>
            <a:r>
              <a:rPr lang="cs-CZ" sz="2800" dirty="0" err="1" smtClean="0"/>
              <a:t>Google</a:t>
            </a:r>
            <a:r>
              <a:rPr lang="cs-CZ" sz="2800" dirty="0" smtClean="0"/>
              <a:t> EDU </a:t>
            </a:r>
            <a:r>
              <a:rPr lang="cs-CZ" sz="2800" dirty="0" err="1" smtClean="0"/>
              <a:t>Group</a:t>
            </a:r>
            <a:r>
              <a:rPr lang="cs-CZ" sz="2800" dirty="0" smtClean="0"/>
              <a:t>) je neformální společenství pro podporu využívání </a:t>
            </a:r>
            <a:r>
              <a:rPr lang="cs-CZ" sz="2800" dirty="0" err="1" smtClean="0"/>
              <a:t>Google</a:t>
            </a:r>
            <a:r>
              <a:rPr lang="cs-CZ" sz="2800" dirty="0" smtClean="0"/>
              <a:t> technologií ve vzdělávání </a:t>
            </a:r>
            <a:r>
              <a:rPr lang="cs-CZ" sz="2800" dirty="0" smtClean="0">
                <a:cs typeface="Times New Roman"/>
              </a:rPr>
              <a:t>→ </a:t>
            </a: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http://www.</a:t>
            </a:r>
            <a:r>
              <a:rPr lang="cs-CZ" sz="2800" b="1" dirty="0" err="1" smtClean="0">
                <a:solidFill>
                  <a:schemeClr val="accent1">
                    <a:lumMod val="75000"/>
                  </a:schemeClr>
                </a:solidFill>
              </a:rPr>
              <a:t>uctesnami.cz</a:t>
            </a: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</a:p>
          <a:p>
            <a:pPr lvl="1">
              <a:buNone/>
            </a:pPr>
            <a:endParaRPr lang="cs-CZ" sz="1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cs-CZ" sz="2800" dirty="0" smtClean="0"/>
              <a:t>Metodický portál inspirace a zkušenosti učitelů </a:t>
            </a:r>
            <a:r>
              <a:rPr lang="cs-CZ" sz="2800" dirty="0" smtClean="0">
                <a:cs typeface="Times New Roman"/>
              </a:rPr>
              <a:t>→ </a:t>
            </a: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http://spomocnik.rvp.cz/</a:t>
            </a:r>
          </a:p>
          <a:p>
            <a:pPr lvl="1">
              <a:buNone/>
            </a:pPr>
            <a:endParaRPr lang="cs-CZ" sz="13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http://www.</a:t>
            </a:r>
            <a:r>
              <a:rPr lang="cs-CZ" sz="2800" b="1" dirty="0" err="1" smtClean="0">
                <a:solidFill>
                  <a:schemeClr val="accent1">
                    <a:lumMod val="75000"/>
                  </a:schemeClr>
                </a:solidFill>
              </a:rPr>
              <a:t>itveskole.cz</a:t>
            </a: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</a:p>
          <a:p>
            <a:pPr lvl="1">
              <a:buFont typeface="Wingdings" pitchFamily="2" charset="2"/>
              <a:buChar char="§"/>
            </a:pPr>
            <a:endParaRPr lang="cs-CZ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cs-CZ" sz="2800" dirty="0" smtClean="0"/>
              <a:t>Metodický blog angličtináře </a:t>
            </a:r>
            <a:r>
              <a:rPr lang="cs-CZ" sz="2800" dirty="0" err="1" smtClean="0"/>
              <a:t>Terryho</a:t>
            </a:r>
            <a:r>
              <a:rPr lang="cs-CZ" sz="2800" dirty="0" smtClean="0"/>
              <a:t> </a:t>
            </a:r>
            <a:r>
              <a:rPr lang="cs-CZ" sz="2800" dirty="0" err="1" smtClean="0"/>
              <a:t>Heicka</a:t>
            </a:r>
            <a:r>
              <a:rPr lang="cs-CZ" sz="2800" dirty="0" smtClean="0"/>
              <a:t> z </a:t>
            </a:r>
            <a:r>
              <a:rPr lang="cs-CZ" sz="2800" dirty="0" err="1" smtClean="0"/>
              <a:t>Louisville</a:t>
            </a:r>
            <a:r>
              <a:rPr lang="cs-CZ" sz="2800" dirty="0" smtClean="0"/>
              <a:t> v Kentucky </a:t>
            </a:r>
            <a:r>
              <a:rPr lang="cs-CZ" sz="2800" dirty="0" smtClean="0">
                <a:latin typeface="Times New Roman"/>
                <a:cs typeface="Times New Roman"/>
              </a:rPr>
              <a:t>→</a:t>
            </a:r>
            <a:r>
              <a:rPr lang="cs-CZ" sz="2800" dirty="0" smtClean="0"/>
              <a:t> </a:t>
            </a: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http://www.</a:t>
            </a:r>
            <a:r>
              <a:rPr lang="cs-CZ" sz="2800" b="1" dirty="0" err="1" smtClean="0">
                <a:solidFill>
                  <a:schemeClr val="accent1">
                    <a:lumMod val="75000"/>
                  </a:schemeClr>
                </a:solidFill>
              </a:rPr>
              <a:t>teachthought.com</a:t>
            </a: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</a:p>
          <a:p>
            <a:pPr lvl="1">
              <a:buNone/>
            </a:pPr>
            <a:endParaRPr lang="cs-CZ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None/>
            </a:pPr>
            <a:endParaRPr lang="cs-CZ" sz="2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None/>
            </a:pP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None/>
            </a:pPr>
            <a:endParaRPr lang="cs-CZ" dirty="0" smtClean="0"/>
          </a:p>
          <a:p>
            <a:pPr lvl="1">
              <a:buFont typeface="Wingdings" pitchFamily="2" charset="2"/>
              <a:buChar char="§"/>
            </a:pP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91264" cy="780696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err="1" smtClean="0"/>
              <a:t>Te</a:t>
            </a:r>
            <a:r>
              <a:rPr lang="cs-CZ" sz="4000" b="1" dirty="0" smtClean="0"/>
              <a:t>@</a:t>
            </a:r>
            <a:r>
              <a:rPr lang="cs-CZ" sz="4000" b="1" dirty="0" err="1" smtClean="0"/>
              <a:t>chthought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695800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 smtClean="0"/>
              <a:t>metodický blok</a:t>
            </a:r>
          </a:p>
          <a:p>
            <a:pPr>
              <a:buNone/>
            </a:pPr>
            <a:endParaRPr lang="cs-CZ" sz="1200" dirty="0" smtClean="0"/>
          </a:p>
          <a:p>
            <a:r>
              <a:rPr lang="cs-CZ" sz="2400" dirty="0" smtClean="0"/>
              <a:t>nabízí podporu hlavně učitelům, kteří chtějí jít s dobou a přivést nové metody a trendy</a:t>
            </a:r>
          </a:p>
          <a:p>
            <a:pPr>
              <a:buNone/>
            </a:pPr>
            <a:endParaRPr lang="cs-CZ" sz="1100" dirty="0" smtClean="0"/>
          </a:p>
          <a:p>
            <a:r>
              <a:rPr lang="cs-CZ" sz="2400" dirty="0" smtClean="0"/>
              <a:t>informuje o spoustě zajímavých výukových postupů, aplikací, evaluačních nástrojů využitelných ve výuce</a:t>
            </a:r>
          </a:p>
          <a:p>
            <a:pPr>
              <a:buNone/>
            </a:pPr>
            <a:endParaRPr lang="cs-CZ" sz="1000" dirty="0" smtClean="0"/>
          </a:p>
          <a:p>
            <a:r>
              <a:rPr lang="cs-CZ" sz="2400" dirty="0" smtClean="0"/>
              <a:t>podstatu přístupu </a:t>
            </a:r>
            <a:r>
              <a:rPr lang="cs-CZ" sz="2400" dirty="0" err="1" smtClean="0"/>
              <a:t>Te</a:t>
            </a:r>
            <a:r>
              <a:rPr lang="cs-CZ" sz="2400" dirty="0" smtClean="0"/>
              <a:t>@</a:t>
            </a:r>
            <a:r>
              <a:rPr lang="cs-CZ" sz="2400" dirty="0" err="1" smtClean="0"/>
              <a:t>chthought</a:t>
            </a:r>
            <a:r>
              <a:rPr lang="cs-CZ" sz="2400" dirty="0" smtClean="0"/>
              <a:t> charakterizuje výzkum </a:t>
            </a:r>
            <a:r>
              <a:rPr lang="cs-CZ" sz="2400" dirty="0" err="1" smtClean="0"/>
              <a:t>Jackie</a:t>
            </a:r>
            <a:r>
              <a:rPr lang="cs-CZ" sz="2400" dirty="0" smtClean="0"/>
              <a:t> </a:t>
            </a:r>
            <a:r>
              <a:rPr lang="cs-CZ" sz="2400" dirty="0" err="1" smtClean="0"/>
              <a:t>Gerstein</a:t>
            </a:r>
            <a:r>
              <a:rPr lang="cs-CZ" sz="2400" dirty="0" smtClean="0"/>
              <a:t>, ze kterého vyplynulo 9 základních rolí, které studenti očekávají od pedagogů</a:t>
            </a:r>
          </a:p>
          <a:p>
            <a:pPr>
              <a:buNone/>
            </a:pPr>
            <a:endParaRPr lang="cs-CZ" sz="1000" dirty="0" smtClean="0"/>
          </a:p>
          <a:p>
            <a:r>
              <a:rPr lang="cs-CZ" sz="2400" dirty="0" smtClean="0"/>
              <a:t>doporučeno využití videí ve výuce</a:t>
            </a:r>
          </a:p>
          <a:p>
            <a:pPr>
              <a:buNone/>
            </a:pPr>
            <a:endParaRPr lang="cs-CZ" sz="1100" dirty="0" smtClean="0"/>
          </a:p>
          <a:p>
            <a:r>
              <a:rPr lang="cs-CZ" sz="2400" dirty="0" smtClean="0"/>
              <a:t>skutečné příklady práce studentů a ukázky nejlepších bezplatných aplikací</a:t>
            </a:r>
          </a:p>
          <a:p>
            <a:endParaRPr lang="cs-CZ" sz="2400" dirty="0" smtClean="0"/>
          </a:p>
          <a:p>
            <a:endParaRPr lang="cs-CZ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role učite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836712"/>
            <a:ext cx="7029152" cy="5271864"/>
          </a:xfrm>
        </p:spPr>
      </p:pic>
      <p:sp>
        <p:nvSpPr>
          <p:cNvPr id="5" name="TextovéPole 4"/>
          <p:cNvSpPr txBox="1"/>
          <p:nvPr/>
        </p:nvSpPr>
        <p:spPr>
          <a:xfrm>
            <a:off x="647564" y="6309321"/>
            <a:ext cx="78488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/>
              <a:t>zdroj: http://clanky.rvp.cz/clanek/c/Z/19715/te-chthought-zdroj-inspirace-pro-ucitele.html/</a:t>
            </a:r>
            <a:endParaRPr lang="cs-CZ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c\Desktop\Vítejte na dnešním webináři pro učitele KA 05_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64"/>
            <a:ext cx="9118848" cy="685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50273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19256" cy="794352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Doporučení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počítejte s tím, že ne vždy musí vše 100% fungovat a při plánování tedy vždy mějte i nějaký záložní plán</a:t>
            </a:r>
          </a:p>
          <a:p>
            <a:pPr algn="just">
              <a:buNone/>
            </a:pPr>
            <a:endParaRPr lang="cs-CZ" dirty="0" smtClean="0"/>
          </a:p>
          <a:p>
            <a:pPr algn="just"/>
            <a:r>
              <a:rPr lang="cs-CZ" dirty="0" smtClean="0"/>
              <a:t>také se vždy předem pokuste ověřit funkčnost aplikací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075240" cy="650336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 err="1" smtClean="0"/>
              <a:t>Twitter</a:t>
            </a:r>
            <a:r>
              <a:rPr lang="cs-CZ" sz="4000" b="1" dirty="0" smtClean="0"/>
              <a:t> - možnosti využití ve výuce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4752528"/>
          </a:xfrm>
        </p:spPr>
        <p:txBody>
          <a:bodyPr>
            <a:normAutofit fontScale="85000" lnSpcReduction="10000"/>
          </a:bodyPr>
          <a:lstStyle/>
          <a:p>
            <a:r>
              <a:rPr lang="cs-CZ" b="1" dirty="0" smtClean="0"/>
              <a:t>„šeptání pro nesmělé“ - rychlé zjištění </a:t>
            </a:r>
            <a:r>
              <a:rPr lang="cs-CZ" b="1" smtClean="0"/>
              <a:t>získaných znalostí</a:t>
            </a:r>
            <a:endParaRPr lang="cs-CZ" b="1" dirty="0" smtClean="0"/>
          </a:p>
          <a:p>
            <a:pPr lvl="1" algn="just">
              <a:buFont typeface="Wingdings" pitchFamily="2" charset="2"/>
              <a:buChar char="§"/>
            </a:pPr>
            <a:r>
              <a:rPr lang="cs-CZ" dirty="0" smtClean="0"/>
              <a:t>učitel položí zásadní otázku k učivu a žáci prostřednictvím svého účtu odpovídají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dirty="0" smtClean="0"/>
              <a:t>důležité je, aby byly všechny odpovědi propojeny jedním </a:t>
            </a:r>
            <a:r>
              <a:rPr lang="cs-CZ" dirty="0" err="1" smtClean="0"/>
              <a:t>hashtagem</a:t>
            </a:r>
            <a:endParaRPr lang="cs-CZ" dirty="0" smtClean="0"/>
          </a:p>
          <a:p>
            <a:pPr lvl="1" algn="just">
              <a:buNone/>
            </a:pPr>
            <a:r>
              <a:rPr lang="cs-CZ" dirty="0" smtClean="0"/>
              <a:t>	(</a:t>
            </a:r>
            <a:r>
              <a:rPr lang="cs-CZ" dirty="0" err="1" smtClean="0"/>
              <a:t>hashtag</a:t>
            </a:r>
            <a:r>
              <a:rPr lang="cs-CZ" dirty="0" smtClean="0"/>
              <a:t> = slovo nebo fráze označená křížkem # ) 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dirty="0" smtClean="0"/>
              <a:t>ideální pro větší počet studentů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dirty="0" smtClean="0"/>
              <a:t>tato aktivita vyhovuje především studentům, kteří by se nedokázali mezi svými spolužáky prosadit - navíc takto mají možnost odpovědět všichni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u="sng" dirty="0" smtClean="0"/>
              <a:t>doporučení:</a:t>
            </a:r>
            <a:r>
              <a:rPr lang="cs-CZ" dirty="0" smtClean="0"/>
              <a:t>  Učitel sleduje odpovědi na monitoru. Zobrazí je prostřednictvím </a:t>
            </a:r>
            <a:r>
              <a:rPr lang="cs-CZ" dirty="0" err="1" smtClean="0"/>
              <a:t>dataprojektoru</a:t>
            </a:r>
            <a:r>
              <a:rPr lang="cs-CZ" dirty="0" smtClean="0"/>
              <a:t> až poté, co všichni žáci (nebo většina) odpoví</a:t>
            </a:r>
          </a:p>
          <a:p>
            <a:pPr lvl="1" algn="just">
              <a:buFont typeface="Wingdings" pitchFamily="2" charset="2"/>
              <a:buChar char="§"/>
            </a:pPr>
            <a:r>
              <a:rPr lang="cs-CZ" dirty="0" smtClean="0"/>
              <a:t>k zobrazení </a:t>
            </a:r>
            <a:r>
              <a:rPr lang="cs-CZ" dirty="0" err="1" smtClean="0"/>
              <a:t>streamu</a:t>
            </a:r>
            <a:r>
              <a:rPr lang="cs-CZ" dirty="0" smtClean="0"/>
              <a:t> můžete využít například aplikaci http://twijector.com/</a:t>
            </a:r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91264" cy="722344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err="1" smtClean="0"/>
              <a:t>Twitter</a:t>
            </a:r>
            <a:r>
              <a:rPr lang="cs-CZ" sz="4000" b="1" dirty="0" smtClean="0"/>
              <a:t> - možnosti využití ve výuce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rozvoj komunikačních dovedností </a:t>
            </a:r>
          </a:p>
          <a:p>
            <a:pPr lvl="1">
              <a:buFont typeface="Wingdings" pitchFamily="2" charset="2"/>
              <a:buChar char="§"/>
            </a:pPr>
            <a:r>
              <a:rPr lang="cs-CZ" b="1" dirty="0" smtClean="0"/>
              <a:t>v cizím jazyce - </a:t>
            </a:r>
            <a:r>
              <a:rPr lang="cs-CZ" dirty="0" smtClean="0"/>
              <a:t>stačí pouze vyhledat třídu/učitele, který bude spolupracovat v zahraničí, komunikace o obecných nebo zadaných tématech</a:t>
            </a:r>
          </a:p>
          <a:p>
            <a:pPr lvl="1">
              <a:buNone/>
            </a:pPr>
            <a:endParaRPr lang="cs-CZ" sz="1000" dirty="0" smtClean="0"/>
          </a:p>
          <a:p>
            <a:pPr lvl="1">
              <a:buFont typeface="Wingdings" pitchFamily="2" charset="2"/>
              <a:buChar char="§"/>
            </a:pPr>
            <a:r>
              <a:rPr lang="cs-CZ" b="1" dirty="0" smtClean="0"/>
              <a:t>v mateřském jazyce - </a:t>
            </a:r>
            <a:r>
              <a:rPr lang="cs-CZ" dirty="0" smtClean="0"/>
              <a:t>zaměření na argumentaci, spisovné vyjadřování apod.</a:t>
            </a:r>
            <a:endParaRPr lang="cs-CZ" b="1" dirty="0" smtClean="0"/>
          </a:p>
          <a:p>
            <a:pPr lvl="1">
              <a:buFont typeface="Wingdings" pitchFamily="2" charset="2"/>
              <a:buChar char="§"/>
            </a:pPr>
            <a:endParaRPr lang="cs-CZ" dirty="0" smtClean="0"/>
          </a:p>
          <a:p>
            <a:pPr lvl="1">
              <a:buFont typeface="Wingdings" pitchFamily="2" charset="2"/>
              <a:buChar char="§"/>
            </a:pPr>
            <a:endParaRPr lang="cs-CZ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19256" cy="722344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err="1" smtClean="0"/>
              <a:t>Twitter</a:t>
            </a:r>
            <a:r>
              <a:rPr lang="cs-CZ" sz="4000" b="1" dirty="0" smtClean="0"/>
              <a:t> - možnosti využití ve výuce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19256" cy="4551784"/>
          </a:xfrm>
        </p:spPr>
        <p:txBody>
          <a:bodyPr/>
          <a:lstStyle/>
          <a:p>
            <a:r>
              <a:rPr lang="cs-CZ" b="1" dirty="0" smtClean="0"/>
              <a:t>zeměpis s </a:t>
            </a:r>
            <a:r>
              <a:rPr lang="cs-CZ" b="1" dirty="0" err="1" smtClean="0"/>
              <a:t>Twitterem</a:t>
            </a:r>
            <a:endParaRPr lang="cs-CZ" b="1" dirty="0" smtClean="0"/>
          </a:p>
          <a:p>
            <a:pPr lvl="1">
              <a:buFont typeface="Wingdings" pitchFamily="2" charset="2"/>
              <a:buChar char="§"/>
            </a:pPr>
            <a:r>
              <a:rPr lang="cs-CZ" dirty="0" smtClean="0"/>
              <a:t>podmínkou úspěšného využití jsou:</a:t>
            </a:r>
          </a:p>
          <a:p>
            <a:pPr lvl="2"/>
            <a:r>
              <a:rPr lang="cs-CZ" dirty="0" smtClean="0"/>
              <a:t>profil učitele na </a:t>
            </a:r>
            <a:r>
              <a:rPr lang="cs-CZ" dirty="0" err="1" smtClean="0"/>
              <a:t>Twitteru</a:t>
            </a:r>
            <a:r>
              <a:rPr lang="cs-CZ" dirty="0" smtClean="0"/>
              <a:t>,</a:t>
            </a:r>
          </a:p>
          <a:p>
            <a:pPr lvl="2"/>
            <a:r>
              <a:rPr lang="cs-CZ" dirty="0" err="1" smtClean="0"/>
              <a:t>dataprojektor</a:t>
            </a:r>
            <a:r>
              <a:rPr lang="cs-CZ" dirty="0" smtClean="0"/>
              <a:t> nebo interaktivní tabule ve třídě,</a:t>
            </a:r>
          </a:p>
          <a:p>
            <a:pPr lvl="2"/>
            <a:r>
              <a:rPr lang="cs-CZ" dirty="0" smtClean="0"/>
              <a:t>připojení na internet,</a:t>
            </a:r>
          </a:p>
          <a:p>
            <a:pPr lvl="2"/>
            <a:r>
              <a:rPr lang="cs-CZ" dirty="0" smtClean="0"/>
              <a:t>mapa světa a špendlíky (nebo jiné pomůcky k označování míst na mapě).</a:t>
            </a:r>
          </a:p>
          <a:p>
            <a:pPr lvl="2">
              <a:buNone/>
            </a:pPr>
            <a:endParaRPr lang="cs-CZ" dirty="0" smtClean="0"/>
          </a:p>
          <a:p>
            <a:pPr lvl="1">
              <a:buFont typeface="Wingdings" pitchFamily="2" charset="2"/>
              <a:buChar char="§"/>
            </a:pPr>
            <a:r>
              <a:rPr lang="cs-CZ" dirty="0" smtClean="0"/>
              <a:t>žáci sledují odkud chodí odpovědi na jejich otázku a označují tato místa na mapě světa</a:t>
            </a:r>
          </a:p>
          <a:p>
            <a:pPr lvl="1">
              <a:buFont typeface="Wingdings" pitchFamily="2" charset="2"/>
              <a:buChar char="§"/>
            </a:pPr>
            <a:endParaRPr lang="cs-CZ" b="1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19256" cy="722344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err="1" smtClean="0"/>
              <a:t>Twitter</a:t>
            </a:r>
            <a:r>
              <a:rPr lang="cs-CZ" sz="4000" b="1" dirty="0" smtClean="0"/>
              <a:t> - možnosti využití ve výuce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08912" cy="4896544"/>
          </a:xfrm>
        </p:spPr>
        <p:txBody>
          <a:bodyPr/>
          <a:lstStyle/>
          <a:p>
            <a:r>
              <a:rPr lang="cs-CZ" dirty="0" smtClean="0"/>
              <a:t>sledování konkrétních účtů na </a:t>
            </a:r>
            <a:r>
              <a:rPr lang="cs-CZ" dirty="0" err="1" smtClean="0"/>
              <a:t>Twitteru</a:t>
            </a:r>
            <a:r>
              <a:rPr lang="cs-CZ" dirty="0" smtClean="0"/>
              <a:t> v souvislosti s tím, jaké učivo je zrovna probíráno</a:t>
            </a:r>
          </a:p>
          <a:p>
            <a:pPr lvl="1">
              <a:buFont typeface="Wingdings" pitchFamily="2" charset="2"/>
              <a:buChar char="§"/>
            </a:pPr>
            <a:r>
              <a:rPr lang="cs-CZ" dirty="0" smtClean="0"/>
              <a:t>od učitele to tedy vyžaduje v závislosti na oblast výuky propátrat </a:t>
            </a:r>
            <a:r>
              <a:rPr lang="cs-CZ" dirty="0" err="1" smtClean="0"/>
              <a:t>Twitter</a:t>
            </a:r>
            <a:r>
              <a:rPr lang="cs-CZ" dirty="0" smtClean="0"/>
              <a:t> a vytipovat zajímavé účty, které jsou jednak živé, aby v potřebných intervalech přibyl alespoň jeden </a:t>
            </a:r>
            <a:r>
              <a:rPr lang="cs-CZ" dirty="0" err="1" smtClean="0"/>
              <a:t>tweet</a:t>
            </a:r>
            <a:r>
              <a:rPr lang="cs-CZ" dirty="0" smtClean="0"/>
              <a:t>, a jednak takové, které podávají informace, se kterými lze v hodině pracovat</a:t>
            </a:r>
          </a:p>
          <a:p>
            <a:pPr lvl="1">
              <a:buFont typeface="Wingdings" pitchFamily="2" charset="2"/>
              <a:buChar char="§"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19256" cy="708688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Blog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352928" cy="5112568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co je to blog?</a:t>
            </a:r>
          </a:p>
          <a:p>
            <a:pPr>
              <a:buNone/>
            </a:pPr>
            <a:endParaRPr lang="cs-CZ" sz="1200" dirty="0" smtClean="0"/>
          </a:p>
          <a:p>
            <a:r>
              <a:rPr lang="cs-CZ" dirty="0" smtClean="0"/>
              <a:t>aplikace pro vytvoření blogu: </a:t>
            </a:r>
            <a:r>
              <a:rPr lang="cs-CZ" dirty="0" err="1" smtClean="0"/>
              <a:t>Blogger</a:t>
            </a:r>
            <a:r>
              <a:rPr lang="cs-CZ" dirty="0" smtClean="0"/>
              <a:t>, </a:t>
            </a:r>
            <a:r>
              <a:rPr lang="cs-CZ" dirty="0" err="1" smtClean="0"/>
              <a:t>WordPress</a:t>
            </a:r>
            <a:r>
              <a:rPr lang="cs-CZ" dirty="0" smtClean="0"/>
              <a:t>, </a:t>
            </a:r>
            <a:r>
              <a:rPr lang="cs-CZ" dirty="0" err="1" smtClean="0"/>
              <a:t>EduBlogs</a:t>
            </a:r>
            <a:r>
              <a:rPr lang="cs-CZ" dirty="0" smtClean="0"/>
              <a:t>, </a:t>
            </a:r>
            <a:r>
              <a:rPr lang="cs-CZ" dirty="0" err="1" smtClean="0"/>
              <a:t>Kidblog</a:t>
            </a:r>
            <a:endParaRPr lang="cs-CZ" dirty="0" smtClean="0"/>
          </a:p>
          <a:p>
            <a:pPr>
              <a:buNone/>
            </a:pPr>
            <a:endParaRPr lang="cs-CZ" sz="1200" dirty="0" smtClean="0"/>
          </a:p>
          <a:p>
            <a:r>
              <a:rPr lang="cs-CZ" dirty="0" smtClean="0"/>
              <a:t>nápady na třídní blog:</a:t>
            </a:r>
          </a:p>
          <a:p>
            <a:pPr lvl="1">
              <a:buFont typeface="Wingdings" pitchFamily="2" charset="2"/>
              <a:buChar char="§"/>
            </a:pPr>
            <a:r>
              <a:rPr lang="cs-CZ" dirty="0" smtClean="0"/>
              <a:t>blog o četbě,</a:t>
            </a:r>
          </a:p>
          <a:p>
            <a:pPr lvl="1">
              <a:buFont typeface="Wingdings" pitchFamily="2" charset="2"/>
              <a:buChar char="§"/>
            </a:pPr>
            <a:r>
              <a:rPr lang="cs-CZ" dirty="0" smtClean="0"/>
              <a:t>blog se studentskými pracemi,</a:t>
            </a:r>
          </a:p>
          <a:p>
            <a:pPr lvl="1">
              <a:buFont typeface="Wingdings" pitchFamily="2" charset="2"/>
              <a:buChar char="§"/>
            </a:pPr>
            <a:r>
              <a:rPr lang="cs-CZ" dirty="0" smtClean="0"/>
              <a:t>blog s tipy na výlet,</a:t>
            </a:r>
          </a:p>
          <a:p>
            <a:pPr lvl="1">
              <a:buFont typeface="Wingdings" pitchFamily="2" charset="2"/>
              <a:buChar char="§"/>
            </a:pPr>
            <a:r>
              <a:rPr lang="cs-CZ" dirty="0" smtClean="0"/>
              <a:t>blog k rozšíření obzorů spolužáků,</a:t>
            </a:r>
          </a:p>
          <a:p>
            <a:pPr lvl="1">
              <a:buFont typeface="Wingdings" pitchFamily="2" charset="2"/>
              <a:buChar char="§"/>
            </a:pPr>
            <a:r>
              <a:rPr lang="cs-CZ" dirty="0" smtClean="0"/>
              <a:t>blog o hudbě,</a:t>
            </a:r>
          </a:p>
          <a:p>
            <a:pPr lvl="1">
              <a:buFont typeface="Wingdings" pitchFamily="2" charset="2"/>
              <a:buChar char="§"/>
            </a:pPr>
            <a:r>
              <a:rPr lang="cs-CZ" dirty="0" smtClean="0"/>
              <a:t>blog pro komunikaci s rodiči, aj.</a:t>
            </a:r>
          </a:p>
          <a:p>
            <a:pPr lvl="1">
              <a:buNone/>
            </a:pPr>
            <a:endParaRPr lang="cs-CZ" sz="1100" dirty="0" smtClean="0"/>
          </a:p>
          <a:p>
            <a:r>
              <a:rPr lang="cs-CZ" dirty="0" smtClean="0"/>
              <a:t>příklad:	dějepisný blok</a:t>
            </a:r>
          </a:p>
          <a:p>
            <a:pPr>
              <a:buNone/>
            </a:pPr>
            <a:r>
              <a:rPr lang="cs-CZ" dirty="0" smtClean="0"/>
              <a:t>			</a:t>
            </a:r>
            <a:r>
              <a:rPr lang="cs-CZ" sz="2200" dirty="0" smtClean="0">
                <a:solidFill>
                  <a:schemeClr val="accent1">
                    <a:lumMod val="75000"/>
                  </a:schemeClr>
                </a:solidFill>
              </a:rPr>
              <a:t>http://kidblog.org/dejepis/</a:t>
            </a:r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147248" cy="722344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err="1" smtClean="0"/>
              <a:t>Pinterest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 čemu slouží </a:t>
            </a:r>
            <a:r>
              <a:rPr lang="cs-CZ" dirty="0" err="1" smtClean="0"/>
              <a:t>Pinterest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smtClean="0"/>
              <a:t>příklad praktického využití </a:t>
            </a:r>
            <a:r>
              <a:rPr lang="cs-CZ" dirty="0" err="1" smtClean="0"/>
              <a:t>Pinterestu</a:t>
            </a:r>
            <a:r>
              <a:rPr lang="cs-CZ" dirty="0" smtClean="0"/>
              <a:t> ve výuce přírodopisu</a:t>
            </a:r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4624"/>
            <a:ext cx="8352928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b="1" dirty="0" smtClean="0"/>
              <a:t>Použité zdroje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692696"/>
            <a:ext cx="8496944" cy="616530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cs-CZ" dirty="0" err="1" smtClean="0"/>
              <a:t>Cz.nic</a:t>
            </a:r>
            <a:r>
              <a:rPr lang="cs-CZ" dirty="0" smtClean="0"/>
              <a:t>, </a:t>
            </a:r>
            <a:r>
              <a:rPr lang="cs-CZ" dirty="0" smtClean="0">
                <a:cs typeface="Times New Roman"/>
              </a:rPr>
              <a:t>© </a:t>
            </a:r>
            <a:r>
              <a:rPr lang="cs-CZ" dirty="0" smtClean="0"/>
              <a:t>2012-2014. Rizika sociálních sítí. </a:t>
            </a:r>
            <a:r>
              <a:rPr lang="cs-CZ" i="1" dirty="0" smtClean="0"/>
              <a:t>Jak na internet.</a:t>
            </a:r>
            <a:r>
              <a:rPr lang="cs-CZ" dirty="0" smtClean="0"/>
              <a:t> [online] Dostupné z:                                                                     </a:t>
            </a:r>
            <a:r>
              <a:rPr lang="en-US" dirty="0" smtClean="0"/>
              <a:t>&lt;</a:t>
            </a:r>
            <a:r>
              <a:rPr lang="cs-CZ" dirty="0" smtClean="0"/>
              <a:t>http://www.</a:t>
            </a:r>
            <a:r>
              <a:rPr lang="cs-CZ" dirty="0" err="1" smtClean="0"/>
              <a:t>jaknainternet.cz</a:t>
            </a:r>
            <a:r>
              <a:rPr lang="cs-CZ" dirty="0" smtClean="0"/>
              <a:t>/</a:t>
            </a:r>
            <a:r>
              <a:rPr lang="cs-CZ" dirty="0" err="1" smtClean="0"/>
              <a:t>page</a:t>
            </a:r>
            <a:r>
              <a:rPr lang="cs-CZ" dirty="0" smtClean="0"/>
              <a:t>/1185/rizika-</a:t>
            </a:r>
            <a:r>
              <a:rPr lang="cs-CZ" dirty="0" err="1" smtClean="0"/>
              <a:t>socialnich</a:t>
            </a:r>
            <a:r>
              <a:rPr lang="cs-CZ" dirty="0" smtClean="0"/>
              <a:t>-</a:t>
            </a:r>
            <a:r>
              <a:rPr lang="cs-CZ" dirty="0" err="1" smtClean="0"/>
              <a:t>siti</a:t>
            </a:r>
            <a:r>
              <a:rPr lang="cs-CZ" dirty="0" smtClean="0"/>
              <a:t>/</a:t>
            </a:r>
            <a:r>
              <a:rPr lang="en-US" dirty="0" smtClean="0"/>
              <a:t>&gt;</a:t>
            </a:r>
            <a:r>
              <a:rPr lang="cs-CZ" dirty="0" smtClean="0"/>
              <a:t> [cit. 2015-03-15]. </a:t>
            </a:r>
          </a:p>
          <a:p>
            <a:pPr>
              <a:buNone/>
            </a:pPr>
            <a:endParaRPr lang="cs-CZ" sz="1000" dirty="0" smtClean="0"/>
          </a:p>
          <a:p>
            <a:pPr>
              <a:buNone/>
            </a:pPr>
            <a:r>
              <a:rPr lang="cs-CZ" dirty="0" smtClean="0"/>
              <a:t>GEG ČR. </a:t>
            </a:r>
            <a:r>
              <a:rPr lang="cs-CZ" i="1" dirty="0" smtClean="0"/>
              <a:t>Učte s námi.</a:t>
            </a:r>
            <a:r>
              <a:rPr lang="cs-CZ" dirty="0" smtClean="0"/>
              <a:t> [online] Dostupné z: </a:t>
            </a:r>
            <a:r>
              <a:rPr lang="en-US" dirty="0" smtClean="0"/>
              <a:t>&lt;</a:t>
            </a:r>
            <a:r>
              <a:rPr lang="cs-CZ" dirty="0" smtClean="0"/>
              <a:t>http://www.</a:t>
            </a:r>
            <a:r>
              <a:rPr lang="cs-CZ" dirty="0" err="1" smtClean="0"/>
              <a:t>uctesnami.cz</a:t>
            </a:r>
            <a:r>
              <a:rPr lang="cs-CZ" dirty="0" smtClean="0"/>
              <a:t>/</a:t>
            </a:r>
            <a:r>
              <a:rPr lang="en-US" dirty="0" smtClean="0"/>
              <a:t>&gt; </a:t>
            </a:r>
            <a:r>
              <a:rPr lang="cs-CZ" dirty="0" smtClean="0"/>
              <a:t>[cit. 2015-03-15].</a:t>
            </a:r>
          </a:p>
          <a:p>
            <a:pPr>
              <a:buNone/>
            </a:pPr>
            <a:endParaRPr lang="cs-CZ" sz="1000" dirty="0" smtClean="0"/>
          </a:p>
          <a:p>
            <a:pPr>
              <a:buNone/>
            </a:pPr>
            <a:r>
              <a:rPr lang="cs-CZ" dirty="0" smtClean="0"/>
              <a:t>HODÁL, Pavel, 2014. </a:t>
            </a:r>
            <a:r>
              <a:rPr lang="cs-CZ" i="1" dirty="0" smtClean="0"/>
              <a:t>Přišpendlete si kopretinu na </a:t>
            </a:r>
            <a:r>
              <a:rPr lang="cs-CZ" i="1" dirty="0" err="1" smtClean="0"/>
              <a:t>Pinteres</a:t>
            </a:r>
            <a:r>
              <a:rPr lang="cs-CZ" dirty="0" err="1" smtClean="0"/>
              <a:t>t</a:t>
            </a:r>
            <a:r>
              <a:rPr lang="cs-CZ" dirty="0" smtClean="0"/>
              <a:t>. [online]. Dostupné z:                                                               </a:t>
            </a:r>
            <a:r>
              <a:rPr lang="en-US" dirty="0" smtClean="0"/>
              <a:t>&lt;http://tybrdo.cz/prispendlete-si-kopretinu-na-pinterest&gt;</a:t>
            </a:r>
            <a:r>
              <a:rPr lang="cs-CZ" dirty="0" smtClean="0"/>
              <a:t> [cit. 2015-03-15].</a:t>
            </a:r>
          </a:p>
          <a:p>
            <a:pPr>
              <a:buNone/>
            </a:pPr>
            <a:endParaRPr lang="cs-CZ" sz="1000" dirty="0" smtClean="0"/>
          </a:p>
          <a:p>
            <a:pPr>
              <a:buNone/>
            </a:pPr>
            <a:r>
              <a:rPr lang="cs-CZ" dirty="0" smtClean="0"/>
              <a:t>KHAS, Miloslav, 2015. </a:t>
            </a:r>
            <a:r>
              <a:rPr lang="cs-CZ" i="1" dirty="0" smtClean="0"/>
              <a:t>8 tipů pro výuku online.</a:t>
            </a:r>
            <a:r>
              <a:rPr lang="cs-CZ" dirty="0" smtClean="0"/>
              <a:t> [online]</a:t>
            </a:r>
            <a:r>
              <a:rPr lang="cs-CZ" i="1" dirty="0" smtClean="0"/>
              <a:t>. </a:t>
            </a:r>
            <a:r>
              <a:rPr lang="cs-CZ" dirty="0" smtClean="0"/>
              <a:t>Dostupné z:                                      </a:t>
            </a:r>
            <a:r>
              <a:rPr lang="en-US" dirty="0" smtClean="0"/>
              <a:t>&lt;http://spomocnik.rvp.cz/clanek/19529/8-TIPU-PRO-VYUKU-ONLINE.html&gt;</a:t>
            </a:r>
            <a:r>
              <a:rPr lang="cs-CZ" dirty="0" smtClean="0"/>
              <a:t> [cit. 2015-03-15].</a:t>
            </a:r>
          </a:p>
          <a:p>
            <a:pPr>
              <a:buNone/>
            </a:pPr>
            <a:endParaRPr lang="cs-CZ" sz="1100" dirty="0" smtClean="0"/>
          </a:p>
          <a:p>
            <a:pPr>
              <a:buNone/>
            </a:pPr>
            <a:r>
              <a:rPr lang="cs-CZ" sz="2500" dirty="0" smtClean="0"/>
              <a:t>KHAS, Miloslav, 2015.</a:t>
            </a:r>
            <a:r>
              <a:rPr lang="cs-CZ" sz="2500" i="1" dirty="0" smtClean="0"/>
              <a:t> Mají sociální sítě ve škole své místo? </a:t>
            </a:r>
            <a:r>
              <a:rPr lang="cs-CZ" sz="2500" dirty="0" smtClean="0"/>
              <a:t>[online]</a:t>
            </a:r>
            <a:r>
              <a:rPr lang="cs-CZ" sz="2500" i="1" dirty="0" smtClean="0"/>
              <a:t> </a:t>
            </a:r>
            <a:r>
              <a:rPr lang="cs-CZ" sz="2500" dirty="0" smtClean="0"/>
              <a:t>Dostupné z:                                      </a:t>
            </a:r>
            <a:r>
              <a:rPr lang="en-US" sz="2500" dirty="0" smtClean="0"/>
              <a:t>&lt;http://spomocnik.rvp.cz/clanek/19279/MAJI-SOCIALNI-SITE-VE-SKOLE-SVE-MISTO.html&gt;</a:t>
            </a:r>
            <a:r>
              <a:rPr lang="cs-CZ" sz="2500" dirty="0" smtClean="0"/>
              <a:t>                                  [cit. 2015-03-15].</a:t>
            </a:r>
          </a:p>
          <a:p>
            <a:pPr>
              <a:buNone/>
            </a:pPr>
            <a:endParaRPr lang="cs-CZ" sz="1800" i="1" dirty="0" smtClean="0"/>
          </a:p>
          <a:p>
            <a:pPr>
              <a:buNone/>
            </a:pPr>
            <a:r>
              <a:rPr lang="cs-CZ" sz="2500" dirty="0" err="1" smtClean="0"/>
              <a:t>PEPOUŠův</a:t>
            </a:r>
            <a:r>
              <a:rPr lang="cs-CZ" sz="2500" dirty="0" smtClean="0"/>
              <a:t> nápadník, </a:t>
            </a:r>
            <a:r>
              <a:rPr lang="cs-CZ" sz="2500" dirty="0" smtClean="0">
                <a:cs typeface="Times New Roman"/>
              </a:rPr>
              <a:t>© 2015. </a:t>
            </a:r>
            <a:r>
              <a:rPr lang="cs-CZ" sz="2500" i="1" dirty="0" smtClean="0">
                <a:cs typeface="Times New Roman"/>
              </a:rPr>
              <a:t>Bloguji- bloguješ- blogujeme. </a:t>
            </a:r>
            <a:r>
              <a:rPr lang="cs-CZ" sz="2500" dirty="0" smtClean="0"/>
              <a:t>[online] Dostupné z:                                                        </a:t>
            </a:r>
            <a:r>
              <a:rPr lang="en-US" sz="2500" dirty="0" smtClean="0"/>
              <a:t>&lt;</a:t>
            </a:r>
            <a:r>
              <a:rPr lang="cs-CZ" sz="2500" dirty="0" smtClean="0"/>
              <a:t>http://inapadnik.blogspot.cz/2010/03/bloguji-blogujes-blogujeme.html</a:t>
            </a:r>
            <a:r>
              <a:rPr lang="en-US" sz="2500" dirty="0" smtClean="0"/>
              <a:t>&gt;</a:t>
            </a:r>
            <a:r>
              <a:rPr lang="cs-CZ" sz="2500" dirty="0" smtClean="0"/>
              <a:t> [cit. 2015-03-15].</a:t>
            </a:r>
            <a:endParaRPr lang="cs-CZ" sz="1800" i="1" dirty="0" smtClean="0"/>
          </a:p>
          <a:p>
            <a:pPr>
              <a:buNone/>
            </a:pPr>
            <a:endParaRPr lang="cs-CZ" sz="1100" i="1" dirty="0" smtClean="0"/>
          </a:p>
          <a:p>
            <a:pPr>
              <a:buNone/>
            </a:pPr>
            <a:r>
              <a:rPr lang="cs-CZ" sz="2500" dirty="0" err="1" smtClean="0"/>
              <a:t>PEPOUŠův</a:t>
            </a:r>
            <a:r>
              <a:rPr lang="cs-CZ" sz="2500" dirty="0" smtClean="0"/>
              <a:t> nápadník, </a:t>
            </a:r>
            <a:r>
              <a:rPr lang="cs-CZ" sz="2500" dirty="0" smtClean="0">
                <a:cs typeface="Times New Roman"/>
              </a:rPr>
              <a:t>© 2015.  </a:t>
            </a:r>
            <a:r>
              <a:rPr lang="cs-CZ" sz="2500" i="1" dirty="0" err="1" smtClean="0">
                <a:cs typeface="Times New Roman"/>
              </a:rPr>
              <a:t>Twitter</a:t>
            </a:r>
            <a:r>
              <a:rPr lang="cs-CZ" sz="2500" i="1" dirty="0" smtClean="0">
                <a:cs typeface="Times New Roman"/>
              </a:rPr>
              <a:t> (sociální sítě) na všech stupních vzdělávání a smysluplně</a:t>
            </a:r>
            <a:r>
              <a:rPr lang="cs-CZ" sz="2500" dirty="0" smtClean="0">
                <a:cs typeface="Times New Roman"/>
              </a:rPr>
              <a:t>.</a:t>
            </a:r>
            <a:r>
              <a:rPr lang="cs-CZ" sz="2500" dirty="0" smtClean="0"/>
              <a:t> [online] Dostupné z: </a:t>
            </a:r>
            <a:r>
              <a:rPr lang="en-US" sz="2500" dirty="0" smtClean="0"/>
              <a:t>&lt;http://inapadnik.blogspot.cz/2013/09/twitter-socialni-site-na-vsech-stupnich.html&gt;</a:t>
            </a:r>
            <a:r>
              <a:rPr lang="cs-CZ" sz="2500" dirty="0" smtClean="0"/>
              <a:t>                           [cit. 2015-03-15].</a:t>
            </a:r>
          </a:p>
          <a:p>
            <a:pPr>
              <a:buNone/>
            </a:pPr>
            <a:endParaRPr lang="cs-CZ" sz="1100" dirty="0" smtClean="0"/>
          </a:p>
          <a:p>
            <a:pPr>
              <a:buNone/>
            </a:pPr>
            <a:r>
              <a:rPr lang="cs-CZ" sz="2500" dirty="0" err="1" smtClean="0"/>
              <a:t>PEPOUŠův</a:t>
            </a:r>
            <a:r>
              <a:rPr lang="cs-CZ" sz="2500" dirty="0" smtClean="0"/>
              <a:t> nápadník, </a:t>
            </a:r>
            <a:r>
              <a:rPr lang="cs-CZ" sz="2500" dirty="0" smtClean="0">
                <a:cs typeface="Times New Roman"/>
              </a:rPr>
              <a:t>© 2015. </a:t>
            </a:r>
            <a:r>
              <a:rPr lang="cs-CZ" sz="2500" i="1" dirty="0" smtClean="0">
                <a:cs typeface="Times New Roman"/>
              </a:rPr>
              <a:t>Vzdělávání s </a:t>
            </a:r>
            <a:r>
              <a:rPr lang="cs-CZ" sz="2500" i="1" dirty="0" err="1" smtClean="0">
                <a:cs typeface="Times New Roman"/>
              </a:rPr>
              <a:t>Twitterem</a:t>
            </a:r>
            <a:r>
              <a:rPr lang="cs-CZ" sz="2500" i="1" dirty="0" smtClean="0">
                <a:cs typeface="Times New Roman"/>
              </a:rPr>
              <a:t> (doplněno)</a:t>
            </a:r>
            <a:r>
              <a:rPr lang="cs-CZ" sz="2500" dirty="0" smtClean="0">
                <a:cs typeface="Times New Roman"/>
              </a:rPr>
              <a:t>. </a:t>
            </a:r>
            <a:r>
              <a:rPr lang="cs-CZ" sz="2500" dirty="0" smtClean="0"/>
              <a:t>[online] Dostupné z:                                                               </a:t>
            </a:r>
            <a:r>
              <a:rPr lang="en-US" sz="2500" dirty="0" smtClean="0"/>
              <a:t>&lt;http://inapadnik.blogspot.cz/2015/01/vzdelavani-s-twitterem-doplneno.html &gt;</a:t>
            </a:r>
            <a:r>
              <a:rPr lang="cs-CZ" sz="2500" dirty="0" smtClean="0"/>
              <a:t> [cit. 2015-03-15].</a:t>
            </a:r>
          </a:p>
          <a:p>
            <a:pPr>
              <a:buNone/>
            </a:pPr>
            <a:endParaRPr lang="cs-CZ" sz="1100" dirty="0" smtClean="0"/>
          </a:p>
          <a:p>
            <a:pPr>
              <a:buNone/>
            </a:pPr>
            <a:r>
              <a:rPr lang="cs-CZ" sz="2500" dirty="0" smtClean="0"/>
              <a:t>RAMBOUSKOVÁ, Jitka, 2014. </a:t>
            </a:r>
            <a:r>
              <a:rPr lang="cs-CZ" sz="2500" i="1" dirty="0" smtClean="0"/>
              <a:t>Jak celý rok dějepisně blogovali</a:t>
            </a:r>
            <a:r>
              <a:rPr lang="cs-CZ" sz="2500" dirty="0" smtClean="0"/>
              <a:t>. [online] Dostupné z:                                                                </a:t>
            </a:r>
            <a:r>
              <a:rPr lang="en-US" sz="2500" dirty="0" smtClean="0"/>
              <a:t>&lt;http://www.cojsemvyzkousela.cz/?p=963&gt;</a:t>
            </a:r>
            <a:r>
              <a:rPr lang="cs-CZ" sz="2500" dirty="0" smtClean="0"/>
              <a:t> [cit. 2015-03-15].</a:t>
            </a:r>
          </a:p>
          <a:p>
            <a:pPr>
              <a:buNone/>
            </a:pPr>
            <a:endParaRPr lang="cs-CZ" sz="1100" dirty="0" smtClean="0"/>
          </a:p>
          <a:p>
            <a:pPr>
              <a:buNone/>
            </a:pPr>
            <a:r>
              <a:rPr lang="cs-CZ" sz="2500" dirty="0" smtClean="0"/>
              <a:t>STARÁ, Kristýna, 2015. </a:t>
            </a:r>
            <a:r>
              <a:rPr lang="cs-CZ" sz="2500" i="1" dirty="0" err="1" smtClean="0"/>
              <a:t>Te</a:t>
            </a:r>
            <a:r>
              <a:rPr lang="cs-CZ" sz="2500" i="1" dirty="0" smtClean="0"/>
              <a:t>@</a:t>
            </a:r>
            <a:r>
              <a:rPr lang="cs-CZ" sz="2500" i="1" dirty="0" err="1" smtClean="0"/>
              <a:t>chthought</a:t>
            </a:r>
            <a:r>
              <a:rPr lang="cs-CZ" sz="2500" i="1" dirty="0" smtClean="0"/>
              <a:t> – zdroj inspirace pro učitele</a:t>
            </a:r>
            <a:r>
              <a:rPr lang="cs-CZ" sz="2500" dirty="0" smtClean="0"/>
              <a:t>. [online] Dostupné z:                                                       </a:t>
            </a:r>
            <a:r>
              <a:rPr lang="en-US" sz="2500" dirty="0" smtClean="0"/>
              <a:t>&lt; http://spomocnik.rvp.cz/clanek/19715/TECHTHOUGHT---ZDROJ-INSPIRACE-PRO-UCITELE.html&gt;</a:t>
            </a:r>
            <a:r>
              <a:rPr lang="cs-CZ" sz="2500" dirty="0" smtClean="0"/>
              <a:t> [cit. 2015-03-15].</a:t>
            </a:r>
          </a:p>
          <a:p>
            <a:pPr>
              <a:buNone/>
            </a:pPr>
            <a:endParaRPr lang="cs-CZ" sz="1100" dirty="0" smtClean="0"/>
          </a:p>
          <a:p>
            <a:pPr>
              <a:buNone/>
            </a:pPr>
            <a:r>
              <a:rPr lang="cs-CZ" sz="2500" dirty="0" smtClean="0"/>
              <a:t>STRACH, Jiří, 2010. Sociální sítě a jejich vliv na změny použití internetu ve škole. </a:t>
            </a:r>
            <a:r>
              <a:rPr lang="cs-CZ" sz="2500" i="1" dirty="0" smtClean="0"/>
              <a:t>Škola a zdraví pro 21. století: Výchova ke zdraví: souvislosti a inspirace</a:t>
            </a:r>
            <a:r>
              <a:rPr lang="cs-CZ" sz="2500" dirty="0" smtClean="0"/>
              <a:t>. 1. </a:t>
            </a:r>
            <a:r>
              <a:rPr lang="cs-CZ" sz="2500" dirty="0" err="1" smtClean="0"/>
              <a:t>vyd</a:t>
            </a:r>
            <a:r>
              <a:rPr lang="cs-CZ" sz="2500" dirty="0" smtClean="0"/>
              <a:t>. Evžen </a:t>
            </a:r>
            <a:r>
              <a:rPr lang="cs-CZ" sz="2500" dirty="0" err="1" smtClean="0"/>
              <a:t>Řehulka</a:t>
            </a:r>
            <a:r>
              <a:rPr lang="cs-CZ" sz="2500" dirty="0" smtClean="0"/>
              <a:t> (</a:t>
            </a:r>
            <a:r>
              <a:rPr lang="cs-CZ" sz="2500" dirty="0" err="1" smtClean="0"/>
              <a:t>ed</a:t>
            </a:r>
            <a:r>
              <a:rPr lang="cs-CZ" sz="2500" dirty="0" smtClean="0"/>
              <a:t>.). Brno: MSD, 2010, s. 85-93. ISBN 9788073921323. </a:t>
            </a:r>
            <a:endParaRPr lang="cs-CZ" sz="25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075240" cy="2724912"/>
          </a:xfrm>
        </p:spPr>
        <p:txBody>
          <a:bodyPr/>
          <a:lstStyle/>
          <a:p>
            <a:pPr algn="ctr"/>
            <a:r>
              <a:rPr lang="cs-CZ" dirty="0" smtClean="0"/>
              <a:t>Děkuji Vám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9632" y="4509120"/>
            <a:ext cx="7509520" cy="1800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 algn="ctr">
              <a:buNone/>
            </a:pPr>
            <a:r>
              <a:rPr lang="cs-CZ" dirty="0" smtClean="0"/>
              <a:t>Anna </a:t>
            </a:r>
            <a:r>
              <a:rPr lang="cs-CZ" dirty="0" err="1" smtClean="0"/>
              <a:t>Cidlinová</a:t>
            </a:r>
            <a:r>
              <a:rPr lang="cs-CZ" dirty="0" smtClean="0"/>
              <a:t>: </a:t>
            </a:r>
            <a:r>
              <a:rPr lang="cs-CZ" dirty="0" err="1" smtClean="0"/>
              <a:t>anna.cidlinova</a:t>
            </a:r>
            <a:r>
              <a:rPr lang="cs-CZ" dirty="0" smtClean="0"/>
              <a:t>@</a:t>
            </a:r>
            <a:r>
              <a:rPr lang="cs-CZ" dirty="0" err="1" smtClean="0"/>
              <a:t>gmail.com</a:t>
            </a:r>
            <a:endParaRPr lang="cs-CZ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80920" cy="866360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Obsah </a:t>
            </a:r>
            <a:r>
              <a:rPr lang="cs-CZ" sz="4000" b="1" dirty="0" err="1" smtClean="0"/>
              <a:t>webináře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19256" cy="4551784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sociální sítě - co to je?</a:t>
            </a:r>
          </a:p>
          <a:p>
            <a:pPr>
              <a:buNone/>
            </a:pPr>
            <a:endParaRPr lang="cs-CZ" sz="1000" dirty="0" smtClean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rizika sociálních sítí</a:t>
            </a:r>
          </a:p>
          <a:p>
            <a:pPr>
              <a:buNone/>
            </a:pPr>
            <a:endParaRPr lang="cs-CZ" sz="1000" dirty="0" smtClean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škola a sociální sítě</a:t>
            </a:r>
            <a:endParaRPr lang="cs-CZ" sz="1000" dirty="0" smtClean="0"/>
          </a:p>
          <a:p>
            <a:pPr lvl="1">
              <a:buFont typeface="Wingdings" pitchFamily="2" charset="2"/>
              <a:buChar char="§"/>
            </a:pPr>
            <a:r>
              <a:rPr lang="cs-CZ" dirty="0" smtClean="0"/>
              <a:t>na co je třeba žáky upozornit ve vztahu k sociálním sítím</a:t>
            </a:r>
          </a:p>
          <a:p>
            <a:pPr lvl="1">
              <a:buFont typeface="Wingdings" pitchFamily="2" charset="2"/>
              <a:buChar char="§"/>
            </a:pPr>
            <a:r>
              <a:rPr lang="cs-CZ" dirty="0" smtClean="0"/>
              <a:t>proč využívat sociální sítě ve školách</a:t>
            </a:r>
          </a:p>
          <a:p>
            <a:pPr lvl="1">
              <a:buFont typeface="Wingdings" pitchFamily="2" charset="2"/>
              <a:buChar char="§"/>
            </a:pPr>
            <a:r>
              <a:rPr lang="cs-CZ" dirty="0" smtClean="0"/>
              <a:t>jak využívat sociální sítě ve školách </a:t>
            </a:r>
          </a:p>
          <a:p>
            <a:pPr lvl="1">
              <a:buNone/>
            </a:pPr>
            <a:endParaRPr lang="cs-CZ" sz="1000" dirty="0" smtClean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konkrétní příklady využití sociálních sítí a vybraných aplikací pro vzdělávání</a:t>
            </a:r>
          </a:p>
          <a:p>
            <a:pPr lvl="1">
              <a:buFont typeface="Wingdings" pitchFamily="2" charset="2"/>
              <a:buChar char="§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2000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Co jsou sociální sítě?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19256" cy="4896544"/>
          </a:xfrm>
        </p:spPr>
        <p:txBody>
          <a:bodyPr>
            <a:normAutofit lnSpcReduction="10000"/>
          </a:bodyPr>
          <a:lstStyle/>
          <a:p>
            <a:r>
              <a:rPr lang="cs-CZ" sz="2400" dirty="0" smtClean="0"/>
              <a:t>kombinace specializované </a:t>
            </a:r>
            <a:r>
              <a:rPr lang="cs-CZ" sz="2400" dirty="0" err="1" smtClean="0"/>
              <a:t>webhostingové</a:t>
            </a:r>
            <a:r>
              <a:rPr lang="cs-CZ" sz="2400" dirty="0" smtClean="0"/>
              <a:t> služby a specializovaného vyhledávače</a:t>
            </a:r>
          </a:p>
          <a:p>
            <a:r>
              <a:rPr lang="cs-CZ" sz="2400" dirty="0" smtClean="0"/>
              <a:t>místo na internetu k setkávání lidí, sdílení zážitků, obsahu</a:t>
            </a:r>
          </a:p>
          <a:p>
            <a:r>
              <a:rPr lang="cs-CZ" sz="2400" dirty="0" smtClean="0"/>
              <a:t>registrovaným uživatelům umožňují:</a:t>
            </a:r>
          </a:p>
          <a:p>
            <a:pPr lvl="1">
              <a:buFont typeface="Wingdings" pitchFamily="2" charset="2"/>
              <a:buChar char="§"/>
            </a:pPr>
            <a:r>
              <a:rPr lang="cs-CZ" sz="2200" dirty="0" smtClean="0"/>
              <a:t>vytvoření osobního či firemního profilu, </a:t>
            </a:r>
          </a:p>
          <a:p>
            <a:pPr lvl="1">
              <a:buFont typeface="Wingdings" pitchFamily="2" charset="2"/>
              <a:buChar char="§"/>
            </a:pPr>
            <a:r>
              <a:rPr lang="cs-CZ" sz="2200" dirty="0" smtClean="0"/>
              <a:t>komunikaci – soukromě </a:t>
            </a:r>
            <a:r>
              <a:rPr lang="cs-CZ" sz="2000" dirty="0" smtClean="0"/>
              <a:t>(mezi dvěma uživateli) </a:t>
            </a:r>
            <a:r>
              <a:rPr lang="cs-CZ" sz="2200" b="1" dirty="0" smtClean="0"/>
              <a:t>x</a:t>
            </a:r>
            <a:r>
              <a:rPr lang="cs-CZ" sz="2200" dirty="0" smtClean="0"/>
              <a:t> hromadně (</a:t>
            </a:r>
            <a:r>
              <a:rPr lang="cs-CZ" sz="2000" dirty="0" smtClean="0"/>
              <a:t>mezi uživatelem a skupinou s ním propojených dalších uživatelů)</a:t>
            </a:r>
            <a:endParaRPr lang="cs-CZ" sz="2200" dirty="0" smtClean="0"/>
          </a:p>
          <a:p>
            <a:pPr lvl="1">
              <a:buFont typeface="Wingdings" pitchFamily="2" charset="2"/>
              <a:buChar char="§"/>
            </a:pPr>
            <a:r>
              <a:rPr lang="cs-CZ" sz="2200" dirty="0" smtClean="0"/>
              <a:t>sdílení informací, fotografií, videí</a:t>
            </a:r>
          </a:p>
          <a:p>
            <a:pPr lvl="1">
              <a:buFont typeface="Wingdings" pitchFamily="2" charset="2"/>
              <a:buChar char="§"/>
            </a:pPr>
            <a:r>
              <a:rPr lang="cs-CZ" sz="2200" dirty="0" smtClean="0"/>
              <a:t>vytváření skupin </a:t>
            </a:r>
          </a:p>
          <a:p>
            <a:pPr lvl="1">
              <a:buNone/>
            </a:pPr>
            <a:endParaRPr lang="cs-CZ" sz="1000" dirty="0" smtClean="0"/>
          </a:p>
          <a:p>
            <a:r>
              <a:rPr lang="cs-CZ" sz="2400" dirty="0" smtClean="0"/>
              <a:t>mnoho typů sociálních sítí</a:t>
            </a:r>
          </a:p>
          <a:p>
            <a:pPr>
              <a:buNone/>
            </a:pPr>
            <a:endParaRPr lang="cs-CZ" sz="1000" dirty="0" smtClean="0"/>
          </a:p>
          <a:p>
            <a:r>
              <a:rPr lang="cs-CZ" sz="2400" dirty="0" smtClean="0"/>
              <a:t>nejznámější sociální sítě: </a:t>
            </a:r>
            <a:r>
              <a:rPr lang="cs-CZ" sz="2400" dirty="0" err="1" smtClean="0"/>
              <a:t>Facebook</a:t>
            </a:r>
            <a:r>
              <a:rPr lang="cs-CZ" sz="2400" dirty="0" smtClean="0"/>
              <a:t>, </a:t>
            </a:r>
            <a:r>
              <a:rPr lang="cs-CZ" sz="2400" dirty="0" err="1" smtClean="0"/>
              <a:t>Twitter</a:t>
            </a:r>
            <a:r>
              <a:rPr lang="cs-CZ" sz="2400" dirty="0" smtClean="0"/>
              <a:t>, </a:t>
            </a:r>
            <a:r>
              <a:rPr lang="cs-CZ" sz="2400" dirty="0" err="1" smtClean="0"/>
              <a:t>Instagram</a:t>
            </a:r>
            <a:r>
              <a:rPr lang="cs-CZ" sz="2400" dirty="0" smtClean="0"/>
              <a:t>, </a:t>
            </a:r>
            <a:r>
              <a:rPr lang="cs-CZ" sz="2400" dirty="0" err="1" smtClean="0"/>
              <a:t>Google</a:t>
            </a:r>
            <a:r>
              <a:rPr lang="cs-CZ" sz="2400" dirty="0" smtClean="0"/>
              <a:t>+, </a:t>
            </a:r>
            <a:r>
              <a:rPr lang="cs-CZ" sz="2400" dirty="0" err="1" smtClean="0"/>
              <a:t>Myspace</a:t>
            </a:r>
            <a:r>
              <a:rPr lang="cs-CZ" sz="2400" dirty="0" smtClean="0"/>
              <a:t>, </a:t>
            </a:r>
            <a:r>
              <a:rPr lang="cs-CZ" sz="2400" dirty="0" err="1" smtClean="0"/>
              <a:t>Linkedin</a:t>
            </a:r>
            <a:r>
              <a:rPr lang="cs-CZ" sz="2400" dirty="0" smtClean="0"/>
              <a:t>, Spolužáci.</a:t>
            </a:r>
            <a:r>
              <a:rPr lang="cs-CZ" sz="2400" dirty="0" err="1" smtClean="0"/>
              <a:t>cz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19256" cy="708688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Sociální sítě</a:t>
            </a:r>
            <a:endParaRPr lang="cs-CZ" sz="4000" b="1" dirty="0"/>
          </a:p>
        </p:txBody>
      </p:sp>
      <p:pic>
        <p:nvPicPr>
          <p:cNvPr id="4" name="Zástupný symbol pro obsah 3" descr="socsit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268760"/>
            <a:ext cx="8087431" cy="5184576"/>
          </a:xfrm>
        </p:spPr>
      </p:pic>
      <p:sp>
        <p:nvSpPr>
          <p:cNvPr id="5" name="TextovéPole 4"/>
          <p:cNvSpPr txBox="1"/>
          <p:nvPr/>
        </p:nvSpPr>
        <p:spPr>
          <a:xfrm>
            <a:off x="2159732" y="6525344"/>
            <a:ext cx="48245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/>
              <a:t>zdroj: http://socialni-site.kadaza.cz/ </a:t>
            </a:r>
            <a:endParaRPr lang="cs-CZ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363272" cy="708688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Rizika sociálních sítí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424936" cy="5256584"/>
          </a:xfrm>
        </p:spPr>
        <p:txBody>
          <a:bodyPr>
            <a:normAutofit lnSpcReduction="10000"/>
          </a:bodyPr>
          <a:lstStyle/>
          <a:p>
            <a:r>
              <a:rPr lang="cs-CZ" sz="2400" dirty="0" smtClean="0"/>
              <a:t>to, co o sobě či našich známých zveřejníme, už obvykle nelze vzít zpět </a:t>
            </a:r>
          </a:p>
          <a:p>
            <a:endParaRPr lang="cs-CZ" sz="1000" dirty="0" smtClean="0"/>
          </a:p>
          <a:p>
            <a:r>
              <a:rPr lang="cs-CZ" sz="2400" dirty="0" smtClean="0"/>
              <a:t>zveřejněné informace mohou být využity k trestné činnosti </a:t>
            </a:r>
          </a:p>
          <a:p>
            <a:pPr lvl="1">
              <a:buFont typeface="Wingdings" pitchFamily="2" charset="2"/>
              <a:buChar char="§"/>
            </a:pPr>
            <a:r>
              <a:rPr lang="cs-CZ" sz="2200" dirty="0" smtClean="0"/>
              <a:t>odjezd na dovolenou </a:t>
            </a:r>
            <a:r>
              <a:rPr lang="cs-CZ" sz="2200" dirty="0" smtClean="0">
                <a:latin typeface="Times New Roman"/>
                <a:cs typeface="Times New Roman"/>
              </a:rPr>
              <a:t>→ </a:t>
            </a:r>
            <a:r>
              <a:rPr lang="cs-CZ" sz="2200" dirty="0" smtClean="0">
                <a:cs typeface="Times New Roman"/>
              </a:rPr>
              <a:t>vykradený byt</a:t>
            </a:r>
          </a:p>
          <a:p>
            <a:pPr lvl="1">
              <a:buFont typeface="Wingdings" pitchFamily="2" charset="2"/>
              <a:buChar char="§"/>
            </a:pPr>
            <a:r>
              <a:rPr lang="cs-CZ" sz="2200" dirty="0" smtClean="0">
                <a:cs typeface="Times New Roman"/>
              </a:rPr>
              <a:t>vydírání, manipulace dětí</a:t>
            </a:r>
          </a:p>
          <a:p>
            <a:pPr lvl="1">
              <a:buNone/>
            </a:pPr>
            <a:endParaRPr lang="cs-CZ" sz="1000" dirty="0" smtClean="0">
              <a:latin typeface="Times New Roman"/>
              <a:cs typeface="Times New Roman"/>
            </a:endParaRPr>
          </a:p>
          <a:p>
            <a:r>
              <a:rPr lang="cs-CZ" sz="2400" dirty="0" smtClean="0">
                <a:cs typeface="Times New Roman"/>
              </a:rPr>
              <a:t>zakládání profilů pod falešným jménem</a:t>
            </a:r>
          </a:p>
          <a:p>
            <a:pPr>
              <a:buNone/>
            </a:pPr>
            <a:endParaRPr lang="cs-CZ" sz="1000" dirty="0" smtClean="0">
              <a:cs typeface="Times New Roman"/>
            </a:endParaRPr>
          </a:p>
          <a:p>
            <a:r>
              <a:rPr lang="cs-CZ" sz="2400" dirty="0" smtClean="0">
                <a:cs typeface="Times New Roman"/>
              </a:rPr>
              <a:t>zveřejněné fotografie dětí = cenný artikl pro pedofily </a:t>
            </a:r>
          </a:p>
          <a:p>
            <a:pPr>
              <a:buNone/>
            </a:pPr>
            <a:endParaRPr lang="cs-CZ" sz="1000" dirty="0" smtClean="0">
              <a:cs typeface="Times New Roman"/>
            </a:endParaRPr>
          </a:p>
          <a:p>
            <a:r>
              <a:rPr lang="cs-CZ" sz="2400" dirty="0" smtClean="0">
                <a:cs typeface="Times New Roman"/>
              </a:rPr>
              <a:t>snadné šíření nepravdivých informací (</a:t>
            </a:r>
            <a:r>
              <a:rPr lang="cs-CZ" sz="2400" dirty="0" err="1" smtClean="0">
                <a:cs typeface="Times New Roman"/>
              </a:rPr>
              <a:t>hoax</a:t>
            </a:r>
            <a:r>
              <a:rPr lang="cs-CZ" sz="2400" dirty="0" smtClean="0">
                <a:cs typeface="Times New Roman"/>
              </a:rPr>
              <a:t>)</a:t>
            </a:r>
          </a:p>
          <a:p>
            <a:pPr>
              <a:buNone/>
            </a:pPr>
            <a:endParaRPr lang="cs-CZ" sz="1000" dirty="0" smtClean="0">
              <a:cs typeface="Times New Roman"/>
            </a:endParaRPr>
          </a:p>
          <a:p>
            <a:r>
              <a:rPr lang="cs-CZ" sz="2400" dirty="0" err="1" smtClean="0">
                <a:cs typeface="Times New Roman"/>
              </a:rPr>
              <a:t>kyberšikana</a:t>
            </a:r>
            <a:endParaRPr lang="cs-CZ" sz="2400" dirty="0" smtClean="0">
              <a:cs typeface="Times New Roman"/>
            </a:endParaRPr>
          </a:p>
          <a:p>
            <a:pPr>
              <a:buNone/>
            </a:pPr>
            <a:endParaRPr lang="cs-CZ" sz="2400" dirty="0" smtClean="0">
              <a:cs typeface="Times New Roman"/>
            </a:endParaRPr>
          </a:p>
          <a:p>
            <a:pPr>
              <a:buNone/>
            </a:pPr>
            <a:r>
              <a:rPr lang="cs-CZ" sz="2400" dirty="0" smtClean="0">
                <a:cs typeface="Times New Roman"/>
              </a:rPr>
              <a:t>			</a:t>
            </a:r>
            <a:endParaRPr lang="cs-CZ" sz="2400" dirty="0" smtClean="0"/>
          </a:p>
          <a:p>
            <a:endParaRPr lang="cs-CZ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305800" cy="1143000"/>
          </a:xfrm>
        </p:spPr>
        <p:txBody>
          <a:bodyPr/>
          <a:lstStyle/>
          <a:p>
            <a:pPr algn="ctr"/>
            <a:r>
              <a:rPr lang="cs-CZ" b="1" dirty="0" smtClean="0"/>
              <a:t>Škola a sociální sítě</a:t>
            </a:r>
            <a:endParaRPr lang="cs-CZ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91264" cy="708688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Na co je třeba žáky upozornit?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00808"/>
            <a:ext cx="8208912" cy="4680520"/>
          </a:xfrm>
        </p:spPr>
        <p:txBody>
          <a:bodyPr/>
          <a:lstStyle/>
          <a:p>
            <a:pPr algn="just"/>
            <a:r>
              <a:rPr lang="cs-CZ" sz="2400" dirty="0" smtClean="0"/>
              <a:t>možná rizika, která se vstupem do virtuálních sociálních sítí souvisejí</a:t>
            </a:r>
          </a:p>
          <a:p>
            <a:pPr algn="just">
              <a:buNone/>
            </a:pPr>
            <a:endParaRPr lang="cs-CZ" sz="1000" dirty="0" smtClean="0"/>
          </a:p>
          <a:p>
            <a:pPr lvl="1" algn="just">
              <a:buFont typeface="Wingdings" pitchFamily="2" charset="2"/>
              <a:buChar char="§"/>
            </a:pPr>
            <a:r>
              <a:rPr lang="cs-CZ" sz="2200" dirty="0" smtClean="0"/>
              <a:t>rady pro bezpečné používání sociálních sítí </a:t>
            </a:r>
          </a:p>
          <a:p>
            <a:pPr lvl="1" algn="just">
              <a:buNone/>
            </a:pPr>
            <a:r>
              <a:rPr lang="cs-CZ" sz="1800" dirty="0" smtClean="0">
                <a:solidFill>
                  <a:schemeClr val="accent1">
                    <a:lumMod val="75000"/>
                  </a:schemeClr>
                </a:solidFill>
              </a:rPr>
              <a:t>	http://www.</a:t>
            </a:r>
            <a:r>
              <a:rPr lang="cs-CZ" sz="1800" dirty="0" err="1" smtClean="0">
                <a:solidFill>
                  <a:schemeClr val="accent1">
                    <a:lumMod val="75000"/>
                  </a:schemeClr>
                </a:solidFill>
              </a:rPr>
              <a:t>bezpecnyinternet.cz</a:t>
            </a:r>
            <a:r>
              <a:rPr lang="cs-CZ" sz="1800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cs-CZ" sz="1800" dirty="0" err="1" smtClean="0">
                <a:solidFill>
                  <a:schemeClr val="accent1">
                    <a:lumMod val="75000"/>
                  </a:schemeClr>
                </a:solidFill>
              </a:rPr>
              <a:t>zacatecnik</a:t>
            </a:r>
            <a:r>
              <a:rPr lang="cs-CZ" sz="1800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cs-CZ" sz="1800" dirty="0" err="1" smtClean="0">
                <a:solidFill>
                  <a:schemeClr val="accent1">
                    <a:lumMod val="75000"/>
                  </a:schemeClr>
                </a:solidFill>
              </a:rPr>
              <a:t>socialni</a:t>
            </a:r>
            <a:r>
              <a:rPr lang="cs-CZ" sz="1800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cs-CZ" sz="1800" dirty="0" err="1" smtClean="0">
                <a:solidFill>
                  <a:schemeClr val="accent1">
                    <a:lumMod val="75000"/>
                  </a:schemeClr>
                </a:solidFill>
              </a:rPr>
              <a:t>site</a:t>
            </a:r>
            <a:r>
              <a:rPr lang="cs-CZ" sz="1800" dirty="0" smtClean="0">
                <a:solidFill>
                  <a:schemeClr val="accent1">
                    <a:lumMod val="75000"/>
                  </a:schemeClr>
                </a:solidFill>
              </a:rPr>
              <a:t>/rady.</a:t>
            </a:r>
            <a:r>
              <a:rPr lang="cs-CZ" sz="1800" dirty="0" err="1" smtClean="0">
                <a:solidFill>
                  <a:schemeClr val="accent1">
                    <a:lumMod val="75000"/>
                  </a:schemeClr>
                </a:solidFill>
              </a:rPr>
              <a:t>aspx</a:t>
            </a:r>
            <a:endParaRPr lang="cs-CZ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sz="1000" dirty="0" smtClean="0"/>
          </a:p>
          <a:p>
            <a:pPr algn="just"/>
            <a:r>
              <a:rPr lang="cs-CZ" sz="2400" dirty="0" smtClean="0"/>
              <a:t>je třeba žákům zdůrazňovat, že počítač s internetem je z hlediska vzdělání především pracovní nástroj, který nám má umožnit řešení pracovních povinností a získávání informací</a:t>
            </a:r>
          </a:p>
          <a:p>
            <a:pPr>
              <a:buNone/>
            </a:pPr>
            <a:endParaRPr lang="cs-CZ" sz="2400" dirty="0" smtClean="0"/>
          </a:p>
          <a:p>
            <a:endParaRPr lang="cs-CZ" sz="24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1540" y="836712"/>
            <a:ext cx="8280920" cy="722344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Proč využívat sociální sítě ve školách?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045568"/>
            <a:ext cx="8291264" cy="4479776"/>
          </a:xfrm>
        </p:spPr>
        <p:txBody>
          <a:bodyPr>
            <a:normAutofit/>
          </a:bodyPr>
          <a:lstStyle/>
          <a:p>
            <a:r>
              <a:rPr lang="cs-CZ" sz="2400" dirty="0" smtClean="0"/>
              <a:t>žijeme v digitálním věku</a:t>
            </a:r>
          </a:p>
          <a:p>
            <a:pPr>
              <a:buNone/>
            </a:pPr>
            <a:endParaRPr lang="cs-CZ" sz="1000" dirty="0" smtClean="0"/>
          </a:p>
          <a:p>
            <a:r>
              <a:rPr lang="cs-CZ" sz="2400" dirty="0" smtClean="0"/>
              <a:t>rozšíření obzorů žáků a studentů</a:t>
            </a:r>
          </a:p>
          <a:p>
            <a:pPr>
              <a:buNone/>
            </a:pPr>
            <a:endParaRPr lang="cs-CZ" sz="1000" dirty="0" smtClean="0"/>
          </a:p>
          <a:p>
            <a:pPr lvl="0"/>
            <a:r>
              <a:rPr lang="cs-CZ" sz="2400" dirty="0" smtClean="0"/>
              <a:t>vyučovací hodiny odpovídající principům a standardům moderního vyučování</a:t>
            </a:r>
          </a:p>
          <a:p>
            <a:pPr lvl="0">
              <a:buNone/>
            </a:pPr>
            <a:endParaRPr lang="cs-CZ" sz="1000" dirty="0" smtClean="0"/>
          </a:p>
          <a:p>
            <a:pPr lvl="0"/>
            <a:r>
              <a:rPr lang="cs-CZ" sz="2400" dirty="0" smtClean="0"/>
              <a:t>získání a udržení pozornosti žáků</a:t>
            </a:r>
          </a:p>
          <a:p>
            <a:pPr lvl="0">
              <a:buNone/>
            </a:pPr>
            <a:endParaRPr lang="cs-CZ" sz="1000" dirty="0" smtClean="0"/>
          </a:p>
          <a:p>
            <a:r>
              <a:rPr lang="cs-CZ" sz="2400" dirty="0" smtClean="0"/>
              <a:t>znovu probuzení zájmu žáků o historii, politiku a kulturu</a:t>
            </a:r>
          </a:p>
          <a:p>
            <a:pPr>
              <a:buNone/>
            </a:pPr>
            <a:endParaRPr lang="cs-CZ" sz="1000" dirty="0" smtClean="0"/>
          </a:p>
          <a:p>
            <a:r>
              <a:rPr lang="cs-CZ" sz="2400" dirty="0" smtClean="0"/>
              <a:t>použití moderních technologií učitelem </a:t>
            </a:r>
            <a:r>
              <a:rPr lang="cs-CZ" sz="2400" dirty="0" smtClean="0">
                <a:cs typeface="Times New Roman"/>
              </a:rPr>
              <a:t>→</a:t>
            </a:r>
            <a:r>
              <a:rPr lang="cs-CZ" sz="2400" dirty="0" smtClean="0"/>
              <a:t> zvýšení respektu žáků k učiteli</a:t>
            </a:r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937898C08DCFD4F83CBB07923BCB150" ma:contentTypeVersion="3" ma:contentTypeDescription="Vytvoří nový dokument" ma:contentTypeScope="" ma:versionID="b9903f00cce827400327a73b1cb3ce37">
  <xsd:schema xmlns:xsd="http://www.w3.org/2001/XMLSchema" xmlns:xs="http://www.w3.org/2001/XMLSchema" xmlns:p="http://schemas.microsoft.com/office/2006/metadata/properties" xmlns:ns2="1c0d6a51-8cd8-4623-947b-39dcac63d4e4" targetNamespace="http://schemas.microsoft.com/office/2006/metadata/properties" ma:root="true" ma:fieldsID="093cad5817e8128d0c1e4043192b9c8d" ns2:_="">
    <xsd:import namespace="1c0d6a51-8cd8-4623-947b-39dcac63d4e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0d6a51-8cd8-4623-947b-39dcac63d4e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Hodnota hash upozornění na sdílení" ma:internalName="SharingHintHash" ma:readOnly="true">
      <xsd:simpleType>
        <xsd:restriction base="dms:Text"/>
      </xsd:simpleType>
    </xsd:element>
    <xsd:element name="SharedWithDetails" ma:index="10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F364CF-996E-4F8B-91EA-ADBADDD6FA01}"/>
</file>

<file path=customXml/itemProps2.xml><?xml version="1.0" encoding="utf-8"?>
<ds:datastoreItem xmlns:ds="http://schemas.openxmlformats.org/officeDocument/2006/customXml" ds:itemID="{8D1BB646-5BEA-4D4A-B407-2CBEE42BC677}"/>
</file>

<file path=customXml/itemProps3.xml><?xml version="1.0" encoding="utf-8"?>
<ds:datastoreItem xmlns:ds="http://schemas.openxmlformats.org/officeDocument/2006/customXml" ds:itemID="{3795C5FB-93BB-4AC5-A674-FAED3F475C33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826</TotalTime>
  <Words>1425</Words>
  <Application>Microsoft Office PowerPoint</Application>
  <PresentationFormat>Předvádění na obrazovce (4:3)</PresentationFormat>
  <Paragraphs>223</Paragraphs>
  <Slides>28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29" baseType="lpstr">
      <vt:lpstr>Tok</vt:lpstr>
      <vt:lpstr>Využívání sociálních sítí ve vzdělávání</vt:lpstr>
      <vt:lpstr>Prezentace aplikace PowerPoint</vt:lpstr>
      <vt:lpstr>Obsah webináře</vt:lpstr>
      <vt:lpstr>Co jsou sociální sítě?</vt:lpstr>
      <vt:lpstr>Sociální sítě</vt:lpstr>
      <vt:lpstr>Rizika sociálních sítí</vt:lpstr>
      <vt:lpstr>Škola a sociální sítě</vt:lpstr>
      <vt:lpstr>Na co je třeba žáky upozornit?</vt:lpstr>
      <vt:lpstr>Proč využívat sociální sítě ve školách?</vt:lpstr>
      <vt:lpstr>Využití sociálních sítí</vt:lpstr>
      <vt:lpstr>Využití sociálních sítí ve výuce</vt:lpstr>
      <vt:lpstr>Využití sociálních sítí v domácí přípravě</vt:lpstr>
      <vt:lpstr>Sociální sítě jako nástroj pro zlepšení vztahů mezi spolužáky</vt:lpstr>
      <vt:lpstr>  Sociální sítě jako nástroj pro komunikaci mezi rodiči a školou a mezi rodiči navzájem</vt:lpstr>
      <vt:lpstr>Přínos využívání sociálních sítí ve školách</vt:lpstr>
      <vt:lpstr>Příklady praktického využití sociálních sítí a vybraných aplikací ve výuce</vt:lpstr>
      <vt:lpstr>Inspirace</vt:lpstr>
      <vt:lpstr>Te@chthought</vt:lpstr>
      <vt:lpstr>Prezentace aplikace PowerPoint</vt:lpstr>
      <vt:lpstr>Doporučení</vt:lpstr>
      <vt:lpstr>Twitter - možnosti využití ve výuce</vt:lpstr>
      <vt:lpstr>Twitter - možnosti využití ve výuce</vt:lpstr>
      <vt:lpstr>Twitter - možnosti využití ve výuce</vt:lpstr>
      <vt:lpstr>Twitter - možnosti využití ve výuce</vt:lpstr>
      <vt:lpstr>Blog</vt:lpstr>
      <vt:lpstr>Pinterest</vt:lpstr>
      <vt:lpstr>Použité zdroje</vt:lpstr>
      <vt:lpstr>Děkuji Vám za pozornost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Využívání sociálních sítí ve vzdělávání</dc:title>
  <dc:creator>Tereza Chrobáková</dc:creator>
  <cp:lastModifiedBy>pc</cp:lastModifiedBy>
  <cp:revision>121</cp:revision>
  <dcterms:created xsi:type="dcterms:W3CDTF">2015-03-15T17:43:47Z</dcterms:created>
  <dcterms:modified xsi:type="dcterms:W3CDTF">2015-03-24T12:07:18Z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0x010100D937898C08DCFD4F83CBB07923BCB150</vt:lpwstr>
  </property>
</Properties>
</file>