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28" r:id="rId2"/>
    <p:sldId id="259" r:id="rId3"/>
    <p:sldId id="260" r:id="rId4"/>
    <p:sldId id="262" r:id="rId5"/>
    <p:sldId id="263" r:id="rId6"/>
    <p:sldId id="264" r:id="rId7"/>
    <p:sldId id="304" r:id="rId8"/>
    <p:sldId id="265" r:id="rId9"/>
    <p:sldId id="300" r:id="rId10"/>
    <p:sldId id="301" r:id="rId11"/>
    <p:sldId id="302" r:id="rId12"/>
    <p:sldId id="266" r:id="rId13"/>
    <p:sldId id="267" r:id="rId14"/>
    <p:sldId id="305" r:id="rId15"/>
    <p:sldId id="303" r:id="rId16"/>
    <p:sldId id="306" r:id="rId17"/>
    <p:sldId id="307" r:id="rId18"/>
    <p:sldId id="268" r:id="rId19"/>
    <p:sldId id="269" r:id="rId20"/>
    <p:sldId id="270" r:id="rId21"/>
    <p:sldId id="308" r:id="rId22"/>
    <p:sldId id="274" r:id="rId23"/>
    <p:sldId id="275" r:id="rId24"/>
    <p:sldId id="276" r:id="rId25"/>
    <p:sldId id="277" r:id="rId26"/>
    <p:sldId id="318" r:id="rId27"/>
    <p:sldId id="279" r:id="rId28"/>
    <p:sldId id="309" r:id="rId29"/>
    <p:sldId id="310" r:id="rId30"/>
    <p:sldId id="311" r:id="rId31"/>
    <p:sldId id="313" r:id="rId32"/>
    <p:sldId id="312" r:id="rId33"/>
    <p:sldId id="320" r:id="rId34"/>
    <p:sldId id="321" r:id="rId35"/>
    <p:sldId id="322" r:id="rId36"/>
    <p:sldId id="323" r:id="rId37"/>
    <p:sldId id="324" r:id="rId38"/>
    <p:sldId id="325" r:id="rId39"/>
    <p:sldId id="326" r:id="rId40"/>
    <p:sldId id="327" r:id="rId41"/>
    <p:sldId id="317" r:id="rId42"/>
    <p:sldId id="280" r:id="rId43"/>
    <p:sldId id="281" r:id="rId44"/>
    <p:sldId id="284" r:id="rId45"/>
    <p:sldId id="285" r:id="rId46"/>
    <p:sldId id="282" r:id="rId47"/>
    <p:sldId id="283"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9" r:id="rId6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79" d="100"/>
          <a:sy n="79" d="100"/>
        </p:scale>
        <p:origin x="-88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3B2C0E7-9307-45F8-BA33-BE2016A9FE36}" type="datetimeFigureOut">
              <a:rPr lang="cs-CZ"/>
              <a:pPr>
                <a:defRPr/>
              </a:pPr>
              <a:t>14.1.2016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8133853-B0AC-41E5-95BF-9A2403D9AF7C}" type="slidenum">
              <a:rPr lang="cs-CZ"/>
              <a:pPr>
                <a:defRPr/>
              </a:pPr>
              <a:t>‹#›</a:t>
            </a:fld>
            <a:endParaRPr lang="cs-CZ"/>
          </a:p>
        </p:txBody>
      </p:sp>
    </p:spTree>
    <p:extLst>
      <p:ext uri="{BB962C8B-B14F-4D97-AF65-F5344CB8AC3E}">
        <p14:creationId xmlns:p14="http://schemas.microsoft.com/office/powerpoint/2010/main" val="21300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451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6451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C5CE87-5194-4466-99CE-CF4C502F2F45}" type="slidenum">
              <a:rPr lang="cs-CZ" altLang="cs-CZ" smtClean="0"/>
              <a:pPr/>
              <a:t>30</a:t>
            </a:fld>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8F801CB-9539-4B87-9C3C-B81DC9B6B379}"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DFC70E4-9B61-42D1-97F6-B010F62BBAEC}"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890E4259-9577-4FDF-ADD6-62E3B2D4ECD4}"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32EF554-751D-41F4-9A30-2585C8DDD35C}"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16FCD833-F9B9-4B5D-ACB5-0A23B4DA3A3E}"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62157A2-A4F3-49DE-B339-A7E11C5193E2}"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6DEB3C6A-7E3B-4956-8C32-0DD79129AD6D}"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3A7FFCC9-8EC6-405F-90B1-4579B3D6C67C}"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1B171598-ADB9-41CA-B38A-6E3495C9D373}"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4B619D4F-061B-4314-8CBE-7C9A02150DAC}"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8F6FE895-7089-4E9A-BDB1-6AFC021E724E}"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75C6D81-3469-47B6-9845-7577C6AB01E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akalari.cz/cenyprog.htm" TargetMode="External"/><Relationship Id="rId2" Type="http://schemas.openxmlformats.org/officeDocument/2006/relationships/hyperlink" Target="http://www.demo.bakalari.c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p-soft.cz/"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p-soft.cz/index.php?id=sas/cenik&amp;mf=5000058" TargetMode="External"/><Relationship Id="rId2" Type="http://schemas.openxmlformats.org/officeDocument/2006/relationships/hyperlink" Target="http://www.mp-soft.cz/?id=sas/demo&amp;mf=500006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kolaonline.cz/"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kolaonline.cz/Reditel/Cenik.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iskola.cz/"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p-soft.cz/" TargetMode="External"/><Relationship Id="rId2" Type="http://schemas.openxmlformats.org/officeDocument/2006/relationships/hyperlink" Target="http://www.bakalari.cz/" TargetMode="External"/><Relationship Id="rId1" Type="http://schemas.openxmlformats.org/officeDocument/2006/relationships/slideLayout" Target="../slideLayouts/slideLayout2.xml"/><Relationship Id="rId6" Type="http://schemas.openxmlformats.org/officeDocument/2006/relationships/hyperlink" Target="http://www.iskola.cz/" TargetMode="External"/><Relationship Id="rId5" Type="http://schemas.openxmlformats.org/officeDocument/2006/relationships/hyperlink" Target="http://www.isgaudeamus.cz/" TargetMode="External"/><Relationship Id="rId4" Type="http://schemas.openxmlformats.org/officeDocument/2006/relationships/hyperlink" Target="http://www.skolaonline.cz/"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cmsmadesimple.cz/" TargetMode="External"/><Relationship Id="rId2" Type="http://schemas.openxmlformats.org/officeDocument/2006/relationships/hyperlink" Target="http://www.cmsmadesimple.org/"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www.drupal.cz/" TargetMode="External"/><Relationship Id="rId2" Type="http://schemas.openxmlformats.org/officeDocument/2006/relationships/hyperlink" Target="http://www.drupal.or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hyperlink" Target="http://www.joomlaportal.cz/" TargetMode="External"/><Relationship Id="rId2" Type="http://schemas.openxmlformats.org/officeDocument/2006/relationships/hyperlink" Target="http://www.joomla.org/"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hyperlink" Target="http://cs.wordpress.org/" TargetMode="External"/><Relationship Id="rId2" Type="http://schemas.openxmlformats.org/officeDocument/2006/relationships/hyperlink" Target="http://www.wordpress.org/"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bakalari.cz/matrika.asp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ondrej.neumajer.cz/download/skolni-web-prirucka.pdf" TargetMode="External"/><Relationship Id="rId2" Type="http://schemas.openxmlformats.org/officeDocument/2006/relationships/hyperlink" Target="http://www.youtube.com/watch?v=CWXJG8zBQAc" TargetMode="External"/><Relationship Id="rId1" Type="http://schemas.openxmlformats.org/officeDocument/2006/relationships/slideLayout" Target="../slideLayouts/slideLayout2.xml"/><Relationship Id="rId5" Type="http://schemas.openxmlformats.org/officeDocument/2006/relationships/hyperlink" Target="http://interval.cz/clanky/navrh-aplikaci-v-jazyce-uml-slozitejsi-diagram-pripadu-uziti/" TargetMode="External"/><Relationship Id="rId4" Type="http://schemas.openxmlformats.org/officeDocument/2006/relationships/hyperlink" Target="http://www.redakcni-systemy.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2124075" y="549275"/>
            <a:ext cx="6334125" cy="2619375"/>
          </a:xfrm>
        </p:spPr>
        <p:txBody>
          <a:bodyPr/>
          <a:lstStyle/>
          <a:p>
            <a:pPr algn="r" eaLnBrk="1" hangingPunct="1"/>
            <a:r>
              <a:rPr lang="cs-CZ" dirty="0" smtClean="0">
                <a:solidFill>
                  <a:srgbClr val="0070C0"/>
                </a:solidFill>
              </a:rPr>
              <a:t>Vzdělávání pedagogů pomocí </a:t>
            </a:r>
            <a:r>
              <a:rPr lang="cs-CZ" dirty="0" err="1" smtClean="0">
                <a:solidFill>
                  <a:srgbClr val="0070C0"/>
                </a:solidFill>
              </a:rPr>
              <a:t>tabletů</a:t>
            </a:r>
            <a:r>
              <a:rPr lang="cs-CZ" dirty="0" smtClean="0">
                <a:solidFill>
                  <a:srgbClr val="0070C0"/>
                </a:solidFill>
              </a:rPr>
              <a:t/>
            </a:r>
            <a:br>
              <a:rPr lang="cs-CZ" dirty="0" smtClean="0">
                <a:solidFill>
                  <a:srgbClr val="0070C0"/>
                </a:solidFill>
              </a:rPr>
            </a:br>
            <a:r>
              <a:rPr lang="cs-CZ" dirty="0" smtClean="0"/>
              <a:t/>
            </a:r>
            <a:br>
              <a:rPr lang="cs-CZ" dirty="0" smtClean="0"/>
            </a:br>
            <a:r>
              <a:rPr lang="cs-CZ" sz="2400" dirty="0" err="1" smtClean="0"/>
              <a:t>reg</a:t>
            </a:r>
            <a:r>
              <a:rPr lang="cs-CZ" sz="2400" dirty="0" smtClean="0"/>
              <a:t>. č. </a:t>
            </a:r>
            <a:r>
              <a:rPr lang="cs-CZ" sz="2400" dirty="0" smtClean="0"/>
              <a:t>CZ.1.07/1.3.00/51.000</a:t>
            </a:r>
            <a:r>
              <a:rPr lang="cs-CZ" sz="2400" dirty="0" smtClean="0">
                <a:solidFill>
                  <a:schemeClr val="tx1"/>
                </a:solidFill>
              </a:rPr>
              <a:t>5</a:t>
            </a:r>
            <a:br>
              <a:rPr lang="cs-CZ" sz="2400" dirty="0" smtClean="0">
                <a:solidFill>
                  <a:schemeClr val="tx1"/>
                </a:solidFill>
              </a:rPr>
            </a:br>
            <a:r>
              <a:rPr lang="cs-CZ" sz="2400" dirty="0" smtClean="0">
                <a:solidFill>
                  <a:schemeClr val="tx1"/>
                </a:solidFill>
              </a:rPr>
              <a:t>Bc. Tomáš Vyjídák</a:t>
            </a:r>
            <a:endParaRPr lang="cs-CZ" sz="2400" dirty="0" smtClean="0">
              <a:solidFill>
                <a:schemeClr val="tx1"/>
              </a:solidFill>
            </a:endParaRPr>
          </a:p>
        </p:txBody>
      </p:sp>
      <p:sp>
        <p:nvSpPr>
          <p:cNvPr id="2051" name="Podnadpis 2"/>
          <p:cNvSpPr>
            <a:spLocks noGrp="1"/>
          </p:cNvSpPr>
          <p:nvPr>
            <p:ph type="subTitle" idx="1"/>
          </p:nvPr>
        </p:nvSpPr>
        <p:spPr>
          <a:xfrm>
            <a:off x="3203575" y="4076700"/>
            <a:ext cx="5216525" cy="1081088"/>
          </a:xfrm>
        </p:spPr>
        <p:txBody>
          <a:bodyPr/>
          <a:lstStyle/>
          <a:p>
            <a:pPr algn="r" eaLnBrk="1" hangingPunct="1"/>
            <a:r>
              <a:rPr lang="cs-CZ" altLang="cs-CZ" smtClean="0"/>
              <a:t>Informační systém školy a Školní web</a:t>
            </a:r>
          </a:p>
        </p:txBody>
      </p:sp>
      <p:pic>
        <p:nvPicPr>
          <p:cNvPr id="2052" name="Picture 4" descr="OPVK_ver_zakladni_logolink_RGB_cz"/>
          <p:cNvPicPr>
            <a:picLocks noChangeAspect="1" noChangeArrowheads="1"/>
          </p:cNvPicPr>
          <p:nvPr/>
        </p:nvPicPr>
        <p:blipFill>
          <a:blip r:embed="rId2" cstate="print"/>
          <a:srcRect/>
          <a:stretch>
            <a:fillRect/>
          </a:stretch>
        </p:blipFill>
        <p:spPr bwMode="auto">
          <a:xfrm>
            <a:off x="179388" y="188913"/>
            <a:ext cx="1801812" cy="477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altLang="cs-CZ" smtClean="0"/>
              <a:t>Bakaláři - </a:t>
            </a:r>
            <a:r>
              <a:rPr lang="cs-CZ" altLang="cs-CZ" smtClean="0">
                <a:solidFill>
                  <a:srgbClr val="C00000"/>
                </a:solidFill>
              </a:rPr>
              <a:t>požadavky</a:t>
            </a:r>
          </a:p>
        </p:txBody>
      </p:sp>
      <p:sp>
        <p:nvSpPr>
          <p:cNvPr id="10243" name="Zástupný symbol pro obsah 2"/>
          <p:cNvSpPr>
            <a:spLocks noGrp="1"/>
          </p:cNvSpPr>
          <p:nvPr>
            <p:ph idx="1"/>
          </p:nvPr>
        </p:nvSpPr>
        <p:spPr/>
        <p:txBody>
          <a:bodyPr/>
          <a:lstStyle/>
          <a:p>
            <a:pPr>
              <a:buFontTx/>
              <a:buNone/>
              <a:defRPr/>
            </a:pPr>
            <a:r>
              <a:rPr lang="cs-CZ" sz="1800" b="1" dirty="0" smtClean="0"/>
              <a:t>Pro funkci modulu </a:t>
            </a:r>
            <a:r>
              <a:rPr lang="cs-CZ" sz="1800" b="1" dirty="0" smtClean="0">
                <a:solidFill>
                  <a:srgbClr val="0070C0"/>
                </a:solidFill>
              </a:rPr>
              <a:t>Webové aplikace </a:t>
            </a:r>
            <a:r>
              <a:rPr lang="cs-CZ" sz="1800" b="1" dirty="0" smtClean="0"/>
              <a:t>je nutno mít nainstalováno následující:</a:t>
            </a:r>
          </a:p>
          <a:p>
            <a:pPr>
              <a:defRPr/>
            </a:pPr>
            <a:r>
              <a:rPr lang="cs-CZ" sz="1600" dirty="0" smtClean="0"/>
              <a:t>Doporučeny servery </a:t>
            </a:r>
            <a:r>
              <a:rPr lang="en-US" sz="1600" dirty="0" smtClean="0"/>
              <a:t>Windows</a:t>
            </a:r>
            <a:r>
              <a:rPr lang="cs-CZ" sz="1600" dirty="0" smtClean="0"/>
              <a:t> 2003, Windows 2008 na technologii ASP.NET 1.1, od verze Bakalářů 08/09 ASP.NET 2.0</a:t>
            </a:r>
          </a:p>
          <a:p>
            <a:pPr>
              <a:defRPr/>
            </a:pPr>
            <a:r>
              <a:rPr lang="cs-CZ" sz="1600" dirty="0" smtClean="0"/>
              <a:t>Internet </a:t>
            </a:r>
            <a:r>
              <a:rPr lang="cs-CZ" sz="1600" dirty="0" err="1" smtClean="0"/>
              <a:t>Information</a:t>
            </a:r>
            <a:r>
              <a:rPr lang="cs-CZ" sz="1600" dirty="0" smtClean="0"/>
              <a:t> </a:t>
            </a:r>
            <a:r>
              <a:rPr lang="cs-CZ" sz="1600" dirty="0" err="1" smtClean="0"/>
              <a:t>Services</a:t>
            </a:r>
            <a:r>
              <a:rPr lang="cs-CZ" sz="1600" dirty="0" smtClean="0"/>
              <a:t> (IIS) verze 5.0 nebo vyšší</a:t>
            </a:r>
          </a:p>
          <a:p>
            <a:pPr>
              <a:defRPr/>
            </a:pPr>
            <a:r>
              <a:rPr lang="nl-NL" sz="1600" dirty="0" smtClean="0"/>
              <a:t>.NET Framework verze 1.1 včetně SP1</a:t>
            </a:r>
            <a:endParaRPr lang="cs-CZ" sz="1600" dirty="0" smtClean="0"/>
          </a:p>
          <a:p>
            <a:pPr>
              <a:buFontTx/>
              <a:buNone/>
              <a:defRPr/>
            </a:pPr>
            <a:endParaRPr lang="cs-CZ" sz="2000" dirty="0" smtClean="0"/>
          </a:p>
          <a:p>
            <a:pPr>
              <a:buFontTx/>
              <a:buNone/>
              <a:defRPr/>
            </a:pPr>
            <a:r>
              <a:rPr lang="cs-CZ" sz="2000" b="1" dirty="0" smtClean="0"/>
              <a:t>Hlavní rysy webové aplikace Bakaláři</a:t>
            </a:r>
          </a:p>
          <a:p>
            <a:pPr>
              <a:defRPr/>
            </a:pPr>
            <a:r>
              <a:rPr lang="cs-CZ" sz="1600" b="1" dirty="0" smtClean="0"/>
              <a:t>Celá webová aplikace musí být umístěna přímo na serveru ve škole. </a:t>
            </a:r>
            <a:r>
              <a:rPr lang="cs-CZ" sz="1600" dirty="0" smtClean="0"/>
              <a:t>Nejlépe přímo na serveru, na kterém jsou nainstalováni Bakaláři. </a:t>
            </a:r>
          </a:p>
          <a:p>
            <a:pPr>
              <a:defRPr/>
            </a:pPr>
            <a:r>
              <a:rPr lang="cs-CZ" sz="1600" dirty="0" smtClean="0"/>
              <a:t>Všichni uživatelé se připojují přímo na školu. </a:t>
            </a:r>
          </a:p>
          <a:p>
            <a:pPr>
              <a:defRPr/>
            </a:pPr>
            <a:r>
              <a:rPr lang="cs-CZ" sz="1600" dirty="0" smtClean="0"/>
              <a:t>Provoz na </a:t>
            </a:r>
            <a:r>
              <a:rPr lang="cs-CZ" sz="1600" dirty="0" err="1" smtClean="0"/>
              <a:t>hostingu</a:t>
            </a:r>
            <a:r>
              <a:rPr lang="cs-CZ" sz="1600" dirty="0" smtClean="0"/>
              <a:t> je ve velmi omezené míře možný, ale není doporučován (ochrana dat, aktualizace atd.).</a:t>
            </a:r>
          </a:p>
          <a:p>
            <a:pPr lvl="1">
              <a:buFontTx/>
              <a:buNone/>
              <a:defRPr/>
            </a:pPr>
            <a:endParaRPr lang="cs-CZ" sz="1200" dirty="0" smtClean="0">
              <a:ea typeface="+mn-ea"/>
            </a:endParaRPr>
          </a:p>
          <a:p>
            <a:pPr>
              <a:defRPr/>
            </a:pPr>
            <a:endParaRPr lang="cs-CZ" sz="1600" dirty="0" smtClean="0">
              <a:solidFill>
                <a:srgbClr val="0070C0"/>
              </a:solidFill>
            </a:endParaRPr>
          </a:p>
          <a:p>
            <a:pPr>
              <a:buFontTx/>
              <a:buNone/>
              <a:defRPr/>
            </a:pPr>
            <a:endParaRPr lang="cs-CZ" sz="1800" dirty="0"/>
          </a:p>
          <a:p>
            <a:pPr>
              <a:buFontTx/>
              <a:buNone/>
              <a:defRPr/>
            </a:pPr>
            <a:endParaRPr lang="cs-CZ" sz="1800" dirty="0" smtClean="0"/>
          </a:p>
          <a:p>
            <a:pPr>
              <a:defRPr/>
            </a:pPr>
            <a:endParaRPr lang="cs-CZ" dirty="0" smtClean="0"/>
          </a:p>
        </p:txBody>
      </p:sp>
      <p:cxnSp>
        <p:nvCxnSpPr>
          <p:cNvPr id="5" name="Přímá spojovací šipka 4"/>
          <p:cNvCxnSpPr/>
          <p:nvPr/>
        </p:nvCxnSpPr>
        <p:spPr>
          <a:xfrm flipH="1" flipV="1">
            <a:off x="6011863" y="2565400"/>
            <a:ext cx="1008062" cy="14398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altLang="cs-CZ" smtClean="0"/>
              <a:t>Bakaláři - </a:t>
            </a:r>
            <a:r>
              <a:rPr lang="cs-CZ" altLang="cs-CZ" smtClean="0">
                <a:solidFill>
                  <a:srgbClr val="0070C0"/>
                </a:solidFill>
              </a:rPr>
              <a:t>shrnutí</a:t>
            </a:r>
          </a:p>
        </p:txBody>
      </p:sp>
      <p:sp>
        <p:nvSpPr>
          <p:cNvPr id="10243" name="Zástupný symbol pro obsah 2"/>
          <p:cNvSpPr>
            <a:spLocks noGrp="1"/>
          </p:cNvSpPr>
          <p:nvPr>
            <p:ph idx="1"/>
          </p:nvPr>
        </p:nvSpPr>
        <p:spPr/>
        <p:txBody>
          <a:bodyPr/>
          <a:lstStyle/>
          <a:p>
            <a:pPr>
              <a:buFontTx/>
              <a:buNone/>
              <a:defRPr/>
            </a:pPr>
            <a:r>
              <a:rPr lang="cs-CZ" sz="2000" b="1" dirty="0" smtClean="0"/>
              <a:t>Demo webové aplikace: </a:t>
            </a:r>
            <a:r>
              <a:rPr lang="cs-CZ" sz="2000" b="1" dirty="0" smtClean="0">
                <a:hlinkClick r:id="rId2"/>
              </a:rPr>
              <a:t>http://www.demo.</a:t>
            </a:r>
            <a:r>
              <a:rPr lang="cs-CZ" sz="2000" b="1" dirty="0" err="1" smtClean="0">
                <a:hlinkClick r:id="rId2"/>
              </a:rPr>
              <a:t>bakalari.cz</a:t>
            </a:r>
            <a:r>
              <a:rPr lang="cs-CZ" sz="2000" b="1" dirty="0" smtClean="0">
                <a:hlinkClick r:id="rId2"/>
              </a:rPr>
              <a:t>/</a:t>
            </a:r>
            <a:endParaRPr lang="cs-CZ" sz="2000" b="1" dirty="0" smtClean="0"/>
          </a:p>
          <a:p>
            <a:pPr>
              <a:buFontTx/>
              <a:buNone/>
              <a:defRPr/>
            </a:pPr>
            <a:endParaRPr lang="cs-CZ" sz="2000" b="1" dirty="0" smtClean="0"/>
          </a:p>
          <a:p>
            <a:pPr>
              <a:buFontTx/>
              <a:buNone/>
              <a:defRPr/>
            </a:pPr>
            <a:r>
              <a:rPr lang="cs-CZ" sz="2000" b="1" dirty="0" smtClean="0">
                <a:solidFill>
                  <a:srgbClr val="C00000"/>
                </a:solidFill>
              </a:rPr>
              <a:t>Cena</a:t>
            </a:r>
          </a:p>
          <a:p>
            <a:pPr>
              <a:defRPr/>
            </a:pPr>
            <a:r>
              <a:rPr lang="cs-CZ" sz="2000" dirty="0" smtClean="0"/>
              <a:t>Celková cena za systém je závislá na počtu objednaných modulů.</a:t>
            </a:r>
          </a:p>
          <a:p>
            <a:pPr>
              <a:defRPr/>
            </a:pPr>
            <a:r>
              <a:rPr lang="cs-CZ" sz="2000" dirty="0" smtClean="0"/>
              <a:t>Druhým atributem pro výpočet ceny je velikost školy, respektive počet žáků. K ceně je nutno připočítat cenu za roční upgrade, který činí 25% ročně z celkové ceny za moduly.</a:t>
            </a:r>
          </a:p>
          <a:p>
            <a:pPr>
              <a:defRPr/>
            </a:pPr>
            <a:r>
              <a:rPr lang="cs-CZ" sz="2000" dirty="0" smtClean="0"/>
              <a:t>Výpočet ceny na: </a:t>
            </a:r>
            <a:r>
              <a:rPr lang="cs-CZ" sz="2000" dirty="0" smtClean="0">
                <a:hlinkClick r:id="rId3"/>
              </a:rPr>
              <a:t>http://www.</a:t>
            </a:r>
            <a:r>
              <a:rPr lang="cs-CZ" sz="2000" dirty="0" err="1" smtClean="0">
                <a:hlinkClick r:id="rId3"/>
              </a:rPr>
              <a:t>bakalari.cz</a:t>
            </a:r>
            <a:r>
              <a:rPr lang="cs-CZ" sz="2000" dirty="0" smtClean="0">
                <a:hlinkClick r:id="rId3"/>
              </a:rPr>
              <a:t>/</a:t>
            </a:r>
            <a:r>
              <a:rPr lang="cs-CZ" sz="2000" dirty="0" err="1" smtClean="0">
                <a:hlinkClick r:id="rId3"/>
              </a:rPr>
              <a:t>cenyprog.htm</a:t>
            </a:r>
            <a:endParaRPr lang="cs-CZ" sz="2000" dirty="0" smtClean="0"/>
          </a:p>
          <a:p>
            <a:pPr>
              <a:defRPr/>
            </a:pPr>
            <a:endParaRPr lang="cs-CZ" sz="2000" dirty="0" smtClean="0"/>
          </a:p>
          <a:p>
            <a:pPr lvl="1">
              <a:buFontTx/>
              <a:buNone/>
              <a:defRPr/>
            </a:pPr>
            <a:endParaRPr lang="cs-CZ" sz="1200" dirty="0" smtClean="0">
              <a:ea typeface="+mn-ea"/>
            </a:endParaRPr>
          </a:p>
          <a:p>
            <a:pPr>
              <a:defRPr/>
            </a:pPr>
            <a:endParaRPr lang="cs-CZ" sz="1600" dirty="0" smtClean="0">
              <a:solidFill>
                <a:srgbClr val="0070C0"/>
              </a:solidFill>
            </a:endParaRPr>
          </a:p>
          <a:p>
            <a:pPr algn="ctr">
              <a:buFontTx/>
              <a:buNone/>
              <a:defRPr/>
            </a:pPr>
            <a:r>
              <a:rPr lang="cs-CZ" sz="1800" i="1" dirty="0" smtClean="0"/>
              <a:t>Výhody vs. Nevýhody?</a:t>
            </a:r>
            <a:endParaRPr lang="cs-CZ" sz="1800" i="1" dirty="0"/>
          </a:p>
          <a:p>
            <a:pPr>
              <a:buFontTx/>
              <a:buNone/>
              <a:defRPr/>
            </a:pPr>
            <a:endParaRPr lang="cs-CZ" sz="1800" dirty="0" smtClean="0"/>
          </a:p>
          <a:p>
            <a:pPr>
              <a:defRPr/>
            </a:pPr>
            <a:endParaRPr lang="cs-CZ"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altLang="cs-CZ" smtClean="0"/>
              <a:t>2. SAS</a:t>
            </a:r>
          </a:p>
        </p:txBody>
      </p:sp>
      <p:sp>
        <p:nvSpPr>
          <p:cNvPr id="11267" name="Zástupný symbol pro obsah 2"/>
          <p:cNvSpPr>
            <a:spLocks noGrp="1"/>
          </p:cNvSpPr>
          <p:nvPr>
            <p:ph idx="1"/>
          </p:nvPr>
        </p:nvSpPr>
        <p:spPr/>
        <p:txBody>
          <a:bodyPr/>
          <a:lstStyle/>
          <a:p>
            <a:pPr>
              <a:defRPr/>
            </a:pPr>
            <a:r>
              <a:rPr lang="cs-CZ" sz="1600" b="1" dirty="0"/>
              <a:t>Systém agend pro školy (SAS) je program pro vedení školních agend na základních, středních a vyšších odborných školách. </a:t>
            </a:r>
            <a:endParaRPr lang="cs-CZ" sz="1600" b="1" dirty="0" smtClean="0"/>
          </a:p>
          <a:p>
            <a:pPr marL="0" indent="0">
              <a:buFontTx/>
              <a:buNone/>
              <a:defRPr/>
            </a:pPr>
            <a:endParaRPr lang="cs-CZ" sz="1600" b="1" dirty="0" smtClean="0"/>
          </a:p>
          <a:p>
            <a:pPr>
              <a:defRPr/>
            </a:pPr>
            <a:r>
              <a:rPr lang="cs-CZ" sz="1600" dirty="0" smtClean="0"/>
              <a:t>Jde </a:t>
            </a:r>
            <a:r>
              <a:rPr lang="cs-CZ" sz="1600" dirty="0"/>
              <a:t>o </a:t>
            </a:r>
            <a:r>
              <a:rPr lang="cs-CZ" sz="1600" b="1" dirty="0">
                <a:solidFill>
                  <a:srgbClr val="0070C0"/>
                </a:solidFill>
              </a:rPr>
              <a:t>integrovaný softwarový balík </a:t>
            </a:r>
            <a:r>
              <a:rPr lang="cs-CZ" sz="1600" dirty="0"/>
              <a:t>pro automatizaci administrativních činností, </a:t>
            </a:r>
            <a:r>
              <a:rPr lang="cs-CZ" sz="1600" dirty="0" smtClean="0"/>
              <a:t>např.:</a:t>
            </a:r>
          </a:p>
          <a:p>
            <a:pPr lvl="1">
              <a:defRPr/>
            </a:pPr>
            <a:r>
              <a:rPr lang="cs-CZ" sz="1200" b="1" dirty="0" smtClean="0"/>
              <a:t>vedení </a:t>
            </a:r>
            <a:r>
              <a:rPr lang="cs-CZ" sz="1200" b="1" dirty="0"/>
              <a:t>školní matriky, </a:t>
            </a:r>
            <a:endParaRPr lang="cs-CZ" sz="1200" b="1" dirty="0" smtClean="0"/>
          </a:p>
          <a:p>
            <a:pPr lvl="1">
              <a:defRPr/>
            </a:pPr>
            <a:r>
              <a:rPr lang="cs-CZ" sz="1200" b="1" dirty="0" smtClean="0"/>
              <a:t>evidence </a:t>
            </a:r>
            <a:r>
              <a:rPr lang="cs-CZ" sz="1200" b="1" dirty="0"/>
              <a:t>žáků, </a:t>
            </a:r>
            <a:endParaRPr lang="cs-CZ" sz="1200" b="1" dirty="0" smtClean="0"/>
          </a:p>
          <a:p>
            <a:pPr lvl="1">
              <a:defRPr/>
            </a:pPr>
            <a:r>
              <a:rPr lang="cs-CZ" sz="1200" b="1" dirty="0" smtClean="0"/>
              <a:t>jejich </a:t>
            </a:r>
            <a:r>
              <a:rPr lang="cs-CZ" sz="1200" b="1" dirty="0"/>
              <a:t>klasifikace, </a:t>
            </a:r>
            <a:endParaRPr lang="cs-CZ" sz="1200" b="1" dirty="0" smtClean="0"/>
          </a:p>
          <a:p>
            <a:pPr lvl="1">
              <a:defRPr/>
            </a:pPr>
            <a:r>
              <a:rPr lang="cs-CZ" sz="1200" b="1" dirty="0" smtClean="0"/>
              <a:t>přijímací </a:t>
            </a:r>
            <a:r>
              <a:rPr lang="cs-CZ" sz="1200" b="1" dirty="0"/>
              <a:t>řízení, </a:t>
            </a:r>
            <a:endParaRPr lang="cs-CZ" sz="1200" b="1" dirty="0" smtClean="0"/>
          </a:p>
          <a:p>
            <a:pPr lvl="1">
              <a:defRPr/>
            </a:pPr>
            <a:r>
              <a:rPr lang="cs-CZ" sz="1200" b="1" dirty="0" smtClean="0"/>
              <a:t>evidence </a:t>
            </a:r>
            <a:r>
              <a:rPr lang="cs-CZ" sz="1200" b="1" dirty="0"/>
              <a:t>pracovníků školy, </a:t>
            </a:r>
            <a:endParaRPr lang="cs-CZ" sz="1200" b="1" dirty="0" smtClean="0"/>
          </a:p>
          <a:p>
            <a:pPr lvl="1">
              <a:defRPr/>
            </a:pPr>
            <a:r>
              <a:rPr lang="cs-CZ" sz="1200" b="1" dirty="0" smtClean="0"/>
              <a:t>evidence </a:t>
            </a:r>
            <a:r>
              <a:rPr lang="cs-CZ" sz="1200" b="1" dirty="0"/>
              <a:t>majetku, </a:t>
            </a:r>
            <a:endParaRPr lang="cs-CZ" sz="1200" b="1" dirty="0" smtClean="0"/>
          </a:p>
          <a:p>
            <a:pPr lvl="1">
              <a:defRPr/>
            </a:pPr>
            <a:r>
              <a:rPr lang="cs-CZ" sz="1200" b="1" dirty="0" smtClean="0"/>
              <a:t>školní </a:t>
            </a:r>
            <a:r>
              <a:rPr lang="cs-CZ" sz="1200" b="1" dirty="0"/>
              <a:t>knihovna, </a:t>
            </a:r>
            <a:endParaRPr lang="cs-CZ" sz="1200" b="1" dirty="0" smtClean="0"/>
          </a:p>
          <a:p>
            <a:pPr lvl="1">
              <a:defRPr/>
            </a:pPr>
            <a:r>
              <a:rPr lang="cs-CZ" sz="1200" b="1" dirty="0" smtClean="0"/>
              <a:t>rozvrh </a:t>
            </a:r>
            <a:r>
              <a:rPr lang="cs-CZ" sz="1200" b="1" dirty="0"/>
              <a:t>hodin s automatickým nasazováním lístků, </a:t>
            </a:r>
            <a:endParaRPr lang="cs-CZ" sz="1200" b="1" dirty="0" smtClean="0"/>
          </a:p>
          <a:p>
            <a:pPr lvl="1">
              <a:defRPr/>
            </a:pPr>
            <a:r>
              <a:rPr lang="cs-CZ" sz="1200" b="1" dirty="0" smtClean="0"/>
              <a:t>suplování</a:t>
            </a:r>
            <a:r>
              <a:rPr lang="cs-CZ" sz="1200" b="1" dirty="0"/>
              <a:t>, </a:t>
            </a:r>
            <a:endParaRPr lang="cs-CZ" sz="1200" b="1" dirty="0" smtClean="0"/>
          </a:p>
          <a:p>
            <a:pPr lvl="1">
              <a:defRPr/>
            </a:pPr>
            <a:r>
              <a:rPr lang="cs-CZ" sz="1200" b="1" dirty="0" smtClean="0"/>
              <a:t>plán </a:t>
            </a:r>
            <a:r>
              <a:rPr lang="cs-CZ" sz="1200" b="1" dirty="0"/>
              <a:t>akcí školy, </a:t>
            </a:r>
            <a:endParaRPr lang="cs-CZ" sz="1200" b="1" dirty="0" smtClean="0"/>
          </a:p>
          <a:p>
            <a:pPr lvl="1">
              <a:defRPr/>
            </a:pPr>
            <a:r>
              <a:rPr lang="cs-CZ" sz="1200" b="1" dirty="0" smtClean="0"/>
              <a:t>tisky </a:t>
            </a:r>
            <a:r>
              <a:rPr lang="cs-CZ" sz="1200" b="1" dirty="0"/>
              <a:t>vysvědčení, rozvrhů, </a:t>
            </a:r>
            <a:r>
              <a:rPr lang="cs-CZ" sz="1200" b="1" dirty="0" smtClean="0"/>
              <a:t>...</a:t>
            </a:r>
          </a:p>
          <a:p>
            <a:pPr lvl="1">
              <a:defRPr/>
            </a:pPr>
            <a:r>
              <a:rPr lang="cs-CZ" sz="1200" b="1" dirty="0" smtClean="0"/>
              <a:t>a </a:t>
            </a:r>
            <a:r>
              <a:rPr lang="cs-CZ" sz="1200" b="1" dirty="0"/>
              <a:t>informování rodiče </a:t>
            </a:r>
            <a:r>
              <a:rPr lang="cs-CZ" sz="1200" b="1" dirty="0" smtClean="0"/>
              <a:t>o </a:t>
            </a:r>
            <a:r>
              <a:rPr lang="cs-CZ" sz="1200" b="1" dirty="0"/>
              <a:t>průběžných výsledcích studia.</a:t>
            </a:r>
            <a:r>
              <a:rPr lang="cs-CZ" sz="1200" dirty="0"/>
              <a:t>  </a:t>
            </a:r>
            <a:endParaRPr lang="cs-CZ" sz="1200" dirty="0" smtClean="0"/>
          </a:p>
          <a:p>
            <a:pPr lvl="1">
              <a:defRPr/>
            </a:pPr>
            <a:endParaRPr lang="cs-CZ" sz="1200" dirty="0"/>
          </a:p>
          <a:p>
            <a:pPr marL="57150" indent="0">
              <a:buFontTx/>
              <a:buNone/>
              <a:defRPr/>
            </a:pPr>
            <a:r>
              <a:rPr lang="cs-CZ" sz="1400" dirty="0" smtClean="0"/>
              <a:t>Tento </a:t>
            </a:r>
            <a:r>
              <a:rPr lang="cs-CZ" sz="1400" dirty="0"/>
              <a:t>systém poskytuje záruku více jak 15leté tradice a technologické vyspělosti. Autorem systému je společnost MP-Soft® a.s. (</a:t>
            </a:r>
            <a:r>
              <a:rPr lang="cs-CZ" sz="1400" dirty="0">
                <a:hlinkClick r:id="rId2"/>
              </a:rPr>
              <a:t>http://www.mp-soft.cz</a:t>
            </a:r>
            <a:r>
              <a:rPr lang="cs-CZ" sz="1400" dirty="0" smtClean="0"/>
              <a:t>).</a:t>
            </a:r>
          </a:p>
          <a:p>
            <a:pPr marL="57150" indent="0">
              <a:buFontTx/>
              <a:buNone/>
              <a:defRPr/>
            </a:pPr>
            <a:endParaRPr lang="cs-CZ" sz="12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altLang="cs-CZ" smtClean="0"/>
              <a:t>SAS</a:t>
            </a:r>
          </a:p>
        </p:txBody>
      </p:sp>
      <p:sp>
        <p:nvSpPr>
          <p:cNvPr id="14339" name="Zástupný symbol pro obsah 2"/>
          <p:cNvSpPr>
            <a:spLocks noGrp="1"/>
          </p:cNvSpPr>
          <p:nvPr>
            <p:ph idx="1"/>
          </p:nvPr>
        </p:nvSpPr>
        <p:spPr/>
        <p:txBody>
          <a:bodyPr/>
          <a:lstStyle/>
          <a:p>
            <a:pPr marL="0" indent="0">
              <a:buFontTx/>
              <a:buNone/>
            </a:pPr>
            <a:r>
              <a:rPr lang="cs-CZ" altLang="cs-CZ" smtClean="0">
                <a:solidFill>
                  <a:srgbClr val="0070C0"/>
                </a:solidFill>
              </a:rPr>
              <a:t>Schéma</a:t>
            </a:r>
            <a:r>
              <a:rPr lang="cs-CZ" altLang="cs-CZ" smtClean="0"/>
              <a:t> systému SAS</a:t>
            </a:r>
          </a:p>
          <a:p>
            <a:pPr marL="0" indent="0">
              <a:buFontTx/>
              <a:buNone/>
            </a:pPr>
            <a:endParaRPr lang="cs-CZ" altLang="cs-CZ" smtClean="0"/>
          </a:p>
        </p:txBody>
      </p:sp>
      <p:pic>
        <p:nvPicPr>
          <p:cNvPr id="14340" name="Picture 2"/>
          <p:cNvPicPr>
            <a:picLocks noChangeAspect="1" noChangeArrowheads="1"/>
          </p:cNvPicPr>
          <p:nvPr/>
        </p:nvPicPr>
        <p:blipFill>
          <a:blip r:embed="rId2" cstate="print"/>
          <a:srcRect/>
          <a:stretch>
            <a:fillRect/>
          </a:stretch>
        </p:blipFill>
        <p:spPr bwMode="auto">
          <a:xfrm>
            <a:off x="1331913" y="2498725"/>
            <a:ext cx="6426200" cy="28860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r>
              <a:rPr lang="cs-CZ" altLang="cs-CZ" smtClean="0"/>
              <a:t>SAS - Desktop </a:t>
            </a:r>
          </a:p>
        </p:txBody>
      </p:sp>
      <p:pic>
        <p:nvPicPr>
          <p:cNvPr id="15363" name="Picture 2" descr="http://www.ssud.cz/vosr/sas7/HTML/HLM-Main.png"/>
          <p:cNvPicPr>
            <a:picLocks noChangeAspect="1" noChangeArrowheads="1"/>
          </p:cNvPicPr>
          <p:nvPr/>
        </p:nvPicPr>
        <p:blipFill>
          <a:blip r:embed="rId2" cstate="print"/>
          <a:srcRect/>
          <a:stretch>
            <a:fillRect/>
          </a:stretch>
        </p:blipFill>
        <p:spPr bwMode="auto">
          <a:xfrm>
            <a:off x="1258888" y="1700213"/>
            <a:ext cx="6481762" cy="44323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altLang="cs-CZ" smtClean="0"/>
              <a:t>SAS - </a:t>
            </a:r>
            <a:r>
              <a:rPr lang="cs-CZ" altLang="cs-CZ" smtClean="0">
                <a:solidFill>
                  <a:srgbClr val="C00000"/>
                </a:solidFill>
              </a:rPr>
              <a:t>požadavky</a:t>
            </a:r>
          </a:p>
        </p:txBody>
      </p:sp>
      <p:sp>
        <p:nvSpPr>
          <p:cNvPr id="16387" name="Zástupný symbol pro obsah 2"/>
          <p:cNvSpPr>
            <a:spLocks noGrp="1"/>
          </p:cNvSpPr>
          <p:nvPr>
            <p:ph idx="1"/>
          </p:nvPr>
        </p:nvSpPr>
        <p:spPr/>
        <p:txBody>
          <a:bodyPr/>
          <a:lstStyle/>
          <a:p>
            <a:r>
              <a:rPr lang="cs-CZ" altLang="cs-CZ" sz="1800" smtClean="0"/>
              <a:t>Desktopová část aplikace je určena pro </a:t>
            </a:r>
            <a:r>
              <a:rPr lang="cs-CZ" altLang="cs-CZ" sz="1800" b="1" smtClean="0"/>
              <a:t>MS Windows </a:t>
            </a:r>
            <a:r>
              <a:rPr lang="cs-CZ" altLang="cs-CZ" sz="1800" smtClean="0"/>
              <a:t>(Windows XP a novější).</a:t>
            </a:r>
          </a:p>
          <a:p>
            <a:endParaRPr lang="cs-CZ" altLang="cs-CZ" sz="1800" smtClean="0"/>
          </a:p>
          <a:p>
            <a:r>
              <a:rPr lang="cs-CZ" altLang="cs-CZ" sz="1800" smtClean="0"/>
              <a:t>Od verze 6 vyžaduje k uložení dat databázový server </a:t>
            </a:r>
            <a:r>
              <a:rPr lang="cs-CZ" altLang="cs-CZ" sz="1800" b="1" smtClean="0"/>
              <a:t>Firebird</a:t>
            </a:r>
            <a:r>
              <a:rPr lang="cs-CZ" altLang="cs-CZ" sz="1800" smtClean="0"/>
              <a:t> verze 1.5 a vyšší. Firebird je dostupný jak pro Windows, tak i Linux, i klientská část aplikace by měla fungovat pod Linuxem, ovšem je vyžadována instalace WINE.</a:t>
            </a:r>
          </a:p>
          <a:p>
            <a:pPr>
              <a:buFontTx/>
              <a:buNone/>
            </a:pPr>
            <a:endParaRPr lang="cs-CZ" altLang="cs-CZ" sz="1800" smtClean="0"/>
          </a:p>
          <a:p>
            <a:r>
              <a:rPr lang="cs-CZ" altLang="cs-CZ" sz="1800" smtClean="0"/>
              <a:t>Pro </a:t>
            </a:r>
            <a:r>
              <a:rPr lang="cs-CZ" altLang="cs-CZ" sz="1800" b="1" smtClean="0"/>
              <a:t>webový modul </a:t>
            </a:r>
            <a:r>
              <a:rPr lang="cs-CZ" altLang="cs-CZ" sz="1800" smtClean="0"/>
              <a:t>je potřeba nainstalovat jakýkoliv webserver (</a:t>
            </a:r>
            <a:r>
              <a:rPr lang="cs-CZ" altLang="cs-CZ" sz="1800" b="1" smtClean="0"/>
              <a:t>Apache</a:t>
            </a:r>
            <a:r>
              <a:rPr lang="cs-CZ" altLang="cs-CZ" sz="1800" smtClean="0"/>
              <a:t>, IIS), což je opět nezávislé na OS.</a:t>
            </a:r>
          </a:p>
          <a:p>
            <a:endParaRPr lang="cs-CZ" altLang="cs-CZ" sz="1800" smtClean="0"/>
          </a:p>
          <a:p>
            <a:r>
              <a:rPr lang="cs-CZ" altLang="cs-CZ" sz="1800" b="1" smtClean="0">
                <a:solidFill>
                  <a:srgbClr val="0070C0"/>
                </a:solidFill>
              </a:rPr>
              <a:t>Webová aplikace SAS </a:t>
            </a:r>
            <a:r>
              <a:rPr lang="cs-CZ" altLang="cs-CZ" sz="1800" smtClean="0"/>
              <a:t>umožňuje zobrazovat odpovídající údaje z databáze SAS na Internetu. Informace jsou přístupné po přihlášení uživatele (např. rodič žáka získá informace o průběžné klasifikaci, absenci, výchovných opatřeních apod.).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ltLang="cs-CZ" smtClean="0"/>
              <a:t>SAS - Web</a:t>
            </a:r>
          </a:p>
        </p:txBody>
      </p:sp>
      <p:pic>
        <p:nvPicPr>
          <p:cNvPr id="17411" name="Picture 2"/>
          <p:cNvPicPr>
            <a:picLocks noChangeAspect="1" noChangeArrowheads="1"/>
          </p:cNvPicPr>
          <p:nvPr/>
        </p:nvPicPr>
        <p:blipFill>
          <a:blip r:embed="rId2" cstate="print"/>
          <a:srcRect/>
          <a:stretch>
            <a:fillRect/>
          </a:stretch>
        </p:blipFill>
        <p:spPr bwMode="auto">
          <a:xfrm>
            <a:off x="1042988" y="1557338"/>
            <a:ext cx="7085012" cy="47545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altLang="cs-CZ" smtClean="0"/>
              <a:t>SAS - </a:t>
            </a:r>
            <a:r>
              <a:rPr lang="cs-CZ" altLang="cs-CZ" smtClean="0">
                <a:solidFill>
                  <a:srgbClr val="0070C0"/>
                </a:solidFill>
              </a:rPr>
              <a:t>shrnutí</a:t>
            </a:r>
          </a:p>
        </p:txBody>
      </p:sp>
      <p:sp>
        <p:nvSpPr>
          <p:cNvPr id="18435" name="Zástupný symbol pro obsah 2"/>
          <p:cNvSpPr>
            <a:spLocks noGrp="1"/>
          </p:cNvSpPr>
          <p:nvPr>
            <p:ph idx="1"/>
          </p:nvPr>
        </p:nvSpPr>
        <p:spPr/>
        <p:txBody>
          <a:bodyPr/>
          <a:lstStyle/>
          <a:p>
            <a:pPr>
              <a:buFontTx/>
              <a:buNone/>
            </a:pPr>
            <a:r>
              <a:rPr lang="cs-CZ" altLang="cs-CZ" sz="2400" smtClean="0"/>
              <a:t>Demo verze: </a:t>
            </a:r>
            <a:r>
              <a:rPr lang="cs-CZ" altLang="cs-CZ" sz="1600" smtClean="0">
                <a:hlinkClick r:id="rId2"/>
              </a:rPr>
              <a:t>http://www.mp-soft.cz/?id=sas%2Fdemo&amp;mf=5000064</a:t>
            </a:r>
            <a:r>
              <a:rPr lang="cs-CZ" altLang="cs-CZ" sz="1600" smtClean="0"/>
              <a:t> (ke stažení)</a:t>
            </a:r>
          </a:p>
          <a:p>
            <a:pPr>
              <a:buFontTx/>
              <a:buNone/>
            </a:pPr>
            <a:endParaRPr lang="cs-CZ" altLang="cs-CZ" sz="1600" smtClean="0"/>
          </a:p>
          <a:p>
            <a:pPr>
              <a:buFontTx/>
              <a:buNone/>
            </a:pPr>
            <a:r>
              <a:rPr lang="cs-CZ" altLang="cs-CZ" sz="2000" b="1" smtClean="0">
                <a:solidFill>
                  <a:srgbClr val="C00000"/>
                </a:solidFill>
              </a:rPr>
              <a:t>Cena</a:t>
            </a:r>
          </a:p>
          <a:p>
            <a:r>
              <a:rPr lang="cs-CZ" altLang="cs-CZ" sz="1600" smtClean="0"/>
              <a:t>Software se tentokrát pořizuje jako celek, není možno volit mezi jednotlivými moduly. </a:t>
            </a:r>
          </a:p>
          <a:p>
            <a:r>
              <a:rPr lang="cs-CZ" altLang="cs-CZ" sz="1600" smtClean="0"/>
              <a:t>Cena závisí na typu školského zařízení. MŠ má cenu nižší než ZŠ, ta má cenu nižší než SŠ atd. a na počtu licencí (počítačů), na kterých je systém nainstalován.</a:t>
            </a:r>
          </a:p>
          <a:p>
            <a:pPr>
              <a:buFontTx/>
              <a:buNone/>
            </a:pPr>
            <a:endParaRPr lang="cs-CZ" altLang="cs-CZ" sz="1600" smtClean="0"/>
          </a:p>
          <a:p>
            <a:r>
              <a:rPr lang="cs-CZ" altLang="cs-CZ" sz="1600" smtClean="0"/>
              <a:t>Podrobný ceník: </a:t>
            </a:r>
            <a:r>
              <a:rPr lang="cs-CZ" altLang="cs-CZ" sz="1600" smtClean="0">
                <a:hlinkClick r:id="rId3"/>
              </a:rPr>
              <a:t>http://www.mp-soft.cz/index.php?id=sas%2Fcenik&amp;mf=5000058</a:t>
            </a:r>
            <a:endParaRPr lang="cs-CZ" altLang="cs-CZ" sz="1600" smtClean="0"/>
          </a:p>
          <a:p>
            <a:endParaRPr lang="cs-CZ" altLang="cs-CZ" sz="1600" smtClean="0"/>
          </a:p>
          <a:p>
            <a:endParaRPr lang="cs-CZ" altLang="cs-CZ" sz="1600" smtClean="0"/>
          </a:p>
          <a:p>
            <a:pPr algn="ctr">
              <a:buFontTx/>
              <a:buNone/>
            </a:pPr>
            <a:r>
              <a:rPr lang="cs-CZ" altLang="cs-CZ" sz="2000" i="1" smtClean="0"/>
              <a:t>Výhody vs. Nevýhody?</a:t>
            </a:r>
          </a:p>
          <a:p>
            <a:pPr>
              <a:buFontTx/>
              <a:buNone/>
            </a:pPr>
            <a:endParaRPr lang="cs-CZ" altLang="cs-CZ" sz="1600" smtClean="0"/>
          </a:p>
          <a:p>
            <a:endParaRPr lang="cs-CZ" altLang="cs-CZ" sz="1600" smtClean="0"/>
          </a:p>
          <a:p>
            <a:endParaRPr lang="cs-CZ" altLang="cs-CZ" sz="16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ltLang="cs-CZ" smtClean="0"/>
              <a:t>3. Škola OnLine</a:t>
            </a:r>
          </a:p>
        </p:txBody>
      </p:sp>
      <p:sp>
        <p:nvSpPr>
          <p:cNvPr id="3" name="Zástupný symbol pro obsah 2"/>
          <p:cNvSpPr>
            <a:spLocks noGrp="1"/>
          </p:cNvSpPr>
          <p:nvPr>
            <p:ph idx="1"/>
          </p:nvPr>
        </p:nvSpPr>
        <p:spPr>
          <a:xfrm>
            <a:off x="457200" y="1600200"/>
            <a:ext cx="8229600" cy="4997450"/>
          </a:xfrm>
        </p:spPr>
        <p:txBody>
          <a:bodyPr/>
          <a:lstStyle/>
          <a:p>
            <a:pPr marL="0" indent="0">
              <a:buFontTx/>
              <a:buNone/>
              <a:defRPr/>
            </a:pPr>
            <a:r>
              <a:rPr lang="cs-CZ" sz="1800" b="1" dirty="0"/>
              <a:t>Vzdělávací a informační portál Škola OnLine nabízí komplexní řešení v oblasti informací pro školství.  Je určen pro řešení potřeb nejen pedagogů, ale i žáků.</a:t>
            </a:r>
            <a:r>
              <a:rPr lang="cs-CZ" sz="1800" dirty="0"/>
              <a:t> </a:t>
            </a:r>
            <a:endParaRPr lang="cs-CZ" sz="1800" dirty="0" smtClean="0"/>
          </a:p>
          <a:p>
            <a:pPr marL="0" indent="0">
              <a:buFontTx/>
              <a:buNone/>
              <a:defRPr/>
            </a:pPr>
            <a:endParaRPr lang="cs-CZ" sz="1800" dirty="0" smtClean="0">
              <a:solidFill>
                <a:srgbClr val="0070C0"/>
              </a:solidFill>
            </a:endParaRPr>
          </a:p>
          <a:p>
            <a:pPr marL="0" indent="0">
              <a:buFontTx/>
              <a:buNone/>
              <a:defRPr/>
            </a:pPr>
            <a:r>
              <a:rPr lang="cs-CZ" sz="1800" b="1" dirty="0" smtClean="0">
                <a:solidFill>
                  <a:srgbClr val="0070C0"/>
                </a:solidFill>
              </a:rPr>
              <a:t>Důležité </a:t>
            </a:r>
            <a:r>
              <a:rPr lang="cs-CZ" sz="1800" b="1" dirty="0">
                <a:solidFill>
                  <a:srgbClr val="0070C0"/>
                </a:solidFill>
              </a:rPr>
              <a:t>přitom je, že škola nemusí provozovat žádné servery ani nic instalovat – stačí </a:t>
            </a:r>
            <a:r>
              <a:rPr lang="cs-CZ" sz="1800" b="1" dirty="0" smtClean="0">
                <a:solidFill>
                  <a:srgbClr val="0070C0"/>
                </a:solidFill>
              </a:rPr>
              <a:t>pouze </a:t>
            </a:r>
            <a:r>
              <a:rPr lang="cs-CZ" sz="1800" b="1" dirty="0">
                <a:solidFill>
                  <a:srgbClr val="0070C0"/>
                </a:solidFill>
              </a:rPr>
              <a:t>internetové připojení</a:t>
            </a:r>
            <a:r>
              <a:rPr lang="cs-CZ" sz="1800" b="1" dirty="0" smtClean="0">
                <a:solidFill>
                  <a:srgbClr val="0070C0"/>
                </a:solidFill>
              </a:rPr>
              <a:t>.</a:t>
            </a:r>
          </a:p>
          <a:p>
            <a:pPr marL="0" indent="0">
              <a:buFontTx/>
              <a:buNone/>
              <a:defRPr/>
            </a:pPr>
            <a:endParaRPr lang="cs-CZ" sz="1800" dirty="0">
              <a:solidFill>
                <a:srgbClr val="0070C0"/>
              </a:solidFill>
            </a:endParaRPr>
          </a:p>
          <a:p>
            <a:pPr>
              <a:defRPr/>
            </a:pPr>
            <a:r>
              <a:rPr lang="cs-CZ" sz="1800" dirty="0" smtClean="0"/>
              <a:t>Opět je možno zvolit mezi několika moduly, přestože ten hlavní, </a:t>
            </a:r>
            <a:r>
              <a:rPr lang="cs-CZ" sz="1800" b="1" dirty="0" smtClean="0"/>
              <a:t>katedra</a:t>
            </a:r>
            <a:r>
              <a:rPr lang="cs-CZ" sz="1800" dirty="0" smtClean="0"/>
              <a:t>, v sobě obsahuje v podstatě všechny důležité funkce. </a:t>
            </a:r>
          </a:p>
          <a:p>
            <a:pPr>
              <a:defRPr/>
            </a:pPr>
            <a:r>
              <a:rPr lang="cs-CZ" sz="1800" dirty="0" smtClean="0"/>
              <a:t>Dalším modulem je pak modul </a:t>
            </a:r>
            <a:r>
              <a:rPr lang="cs-CZ" sz="1800" b="1" dirty="0" smtClean="0"/>
              <a:t>žákovská</a:t>
            </a:r>
            <a:r>
              <a:rPr lang="cs-CZ" sz="1800" dirty="0" smtClean="0"/>
              <a:t>, který modul katedra dále rozšiřuje. **</a:t>
            </a:r>
          </a:p>
          <a:p>
            <a:pPr>
              <a:defRPr/>
            </a:pPr>
            <a:endParaRPr lang="cs-CZ" sz="1400" dirty="0"/>
          </a:p>
          <a:p>
            <a:pPr marL="57150" indent="0">
              <a:buFontTx/>
              <a:buNone/>
              <a:defRPr/>
            </a:pPr>
            <a:r>
              <a:rPr lang="cs-CZ" sz="1800" dirty="0" smtClean="0"/>
              <a:t>Nad </a:t>
            </a:r>
            <a:r>
              <a:rPr lang="cs-CZ" sz="1800" dirty="0"/>
              <a:t>tímto systémem převzalo záštitu </a:t>
            </a:r>
            <a:r>
              <a:rPr lang="cs-CZ" sz="1800" dirty="0" smtClean="0"/>
              <a:t>MŠMT </a:t>
            </a:r>
            <a:r>
              <a:rPr lang="cs-CZ" sz="1800" dirty="0"/>
              <a:t>a je dostupný na adrese </a:t>
            </a:r>
            <a:r>
              <a:rPr lang="cs-CZ" sz="1800" u="sng" dirty="0">
                <a:hlinkClick r:id="rId2"/>
              </a:rPr>
              <a:t>http://www.skolaonline.cz</a:t>
            </a:r>
            <a:r>
              <a:rPr lang="cs-CZ" sz="1800" dirty="0" smtClean="0"/>
              <a:t>.</a:t>
            </a:r>
          </a:p>
          <a:p>
            <a:pPr marL="57150" indent="0">
              <a:buFontTx/>
              <a:buNone/>
              <a:defRPr/>
            </a:pPr>
            <a:endParaRPr lang="cs-CZ" sz="1800" dirty="0"/>
          </a:p>
          <a:p>
            <a:pPr marL="57150" indent="0">
              <a:buFontTx/>
              <a:buNone/>
              <a:defRPr/>
            </a:pPr>
            <a:r>
              <a:rPr lang="cs-CZ" sz="1800" dirty="0" smtClean="0"/>
              <a:t>** Katedra a Žákovská – dnes v podstatě sjednoceno</a:t>
            </a:r>
            <a:endParaRPr lang="cs-CZ"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cs-CZ" smtClean="0"/>
              <a:t>Škola OnLine - </a:t>
            </a:r>
            <a:r>
              <a:rPr lang="cs-CZ" altLang="cs-CZ" smtClean="0">
                <a:solidFill>
                  <a:srgbClr val="0070C0"/>
                </a:solidFill>
              </a:rPr>
              <a:t>Katedra</a:t>
            </a:r>
          </a:p>
        </p:txBody>
      </p:sp>
      <p:sp>
        <p:nvSpPr>
          <p:cNvPr id="14339" name="Zástupný symbol pro obsah 2"/>
          <p:cNvSpPr>
            <a:spLocks noGrp="1"/>
          </p:cNvSpPr>
          <p:nvPr>
            <p:ph idx="1"/>
          </p:nvPr>
        </p:nvSpPr>
        <p:spPr/>
        <p:txBody>
          <a:bodyPr/>
          <a:lstStyle/>
          <a:p>
            <a:pPr marL="0" indent="0">
              <a:buFontTx/>
              <a:buNone/>
              <a:defRPr/>
            </a:pPr>
            <a:r>
              <a:rPr lang="cs-CZ" sz="2400" b="1" dirty="0" smtClean="0">
                <a:solidFill>
                  <a:srgbClr val="0070C0"/>
                </a:solidFill>
              </a:rPr>
              <a:t>Katedra</a:t>
            </a:r>
            <a:r>
              <a:rPr lang="cs-CZ" sz="2400" b="1" dirty="0" smtClean="0"/>
              <a:t> - </a:t>
            </a:r>
            <a:r>
              <a:rPr lang="cs-CZ" sz="1800" dirty="0" smtClean="0"/>
              <a:t>hostovaná aplikace určená mateřským, základním, středním a vyšším odborným školám k vedení školní matriky a elektronické agendy spojené s provozem školy. </a:t>
            </a:r>
          </a:p>
          <a:p>
            <a:pPr marL="0" indent="0">
              <a:buFontTx/>
              <a:buNone/>
              <a:defRPr/>
            </a:pPr>
            <a:endParaRPr lang="cs-CZ" sz="1800" dirty="0" smtClean="0"/>
          </a:p>
          <a:p>
            <a:pPr marL="0" indent="0">
              <a:buFontTx/>
              <a:buNone/>
              <a:defRPr/>
            </a:pPr>
            <a:r>
              <a:rPr lang="cs-CZ" sz="1800" dirty="0" smtClean="0"/>
              <a:t>Umožňuje jednoduchý, bezpečný a rychlý přístup k potřebným informacím na základě určeného přístupu jednotlivým uživatelům.</a:t>
            </a:r>
          </a:p>
          <a:p>
            <a:pPr marL="0" indent="0">
              <a:buFontTx/>
              <a:buNone/>
              <a:defRPr/>
            </a:pPr>
            <a:endParaRPr lang="cs-CZ" sz="1800" dirty="0" smtClean="0"/>
          </a:p>
          <a:p>
            <a:pPr>
              <a:defRPr/>
            </a:pPr>
            <a:r>
              <a:rPr lang="cs-CZ" sz="1400" i="1" dirty="0" smtClean="0"/>
              <a:t>školní matrika - v tomto modulu jsou evidováni žáci</a:t>
            </a:r>
          </a:p>
          <a:p>
            <a:pPr>
              <a:defRPr/>
            </a:pPr>
            <a:r>
              <a:rPr lang="cs-CZ" sz="1400" i="1" dirty="0" smtClean="0"/>
              <a:t>studijní výsledky - slouží k evidenci studijních výsledků žáků</a:t>
            </a:r>
          </a:p>
          <a:p>
            <a:pPr>
              <a:defRPr/>
            </a:pPr>
            <a:r>
              <a:rPr lang="cs-CZ" sz="1400" i="1" dirty="0" smtClean="0"/>
              <a:t>docházka - modul je určen ke správě docházky žáků</a:t>
            </a:r>
          </a:p>
          <a:p>
            <a:pPr>
              <a:defRPr/>
            </a:pPr>
            <a:r>
              <a:rPr lang="cs-CZ" sz="1400" i="1" dirty="0" smtClean="0"/>
              <a:t>elektronická třídní kniha</a:t>
            </a:r>
          </a:p>
          <a:p>
            <a:pPr>
              <a:defRPr/>
            </a:pPr>
            <a:r>
              <a:rPr lang="cs-CZ" sz="1400" i="1" dirty="0" smtClean="0"/>
              <a:t>osobní kalendáře uživatelů</a:t>
            </a:r>
          </a:p>
          <a:p>
            <a:pPr>
              <a:defRPr/>
            </a:pPr>
            <a:r>
              <a:rPr lang="cs-CZ" sz="1400" i="1" dirty="0" smtClean="0"/>
              <a:t>učební plány, </a:t>
            </a:r>
            <a:r>
              <a:rPr lang="pt-BR" sz="1400" i="1" dirty="0" smtClean="0"/>
              <a:t>zápis do 1. tříd a přijímací řízení</a:t>
            </a:r>
            <a:r>
              <a:rPr lang="cs-CZ" sz="1400" i="1" dirty="0" smtClean="0"/>
              <a:t>, maturitní a závěrečné zkoušky, rozvrhy a suplování + vazba na generátor rozvrhů, vysvědčení - umožňuje tvorbu a tisk vysvědčení, </a:t>
            </a:r>
            <a:r>
              <a:rPr lang="pl-PL" sz="1400" i="1" dirty="0" smtClean="0"/>
              <a:t>komunikace s rodiči a žáky, </a:t>
            </a:r>
            <a:r>
              <a:rPr lang="cs-CZ" sz="1400" i="1" dirty="0" smtClean="0"/>
              <a:t>knihovna - modul určený ke správě školní knihovny, evidence skladu, inventáře, plateb, úrazů, plánování školních akcí, </a:t>
            </a:r>
            <a:r>
              <a:rPr lang="en-US" sz="1400" i="1" dirty="0" err="1" smtClean="0"/>
              <a:t>výstupy</a:t>
            </a:r>
            <a:r>
              <a:rPr lang="en-US" sz="1400" i="1" dirty="0" smtClean="0"/>
              <a:t> a </a:t>
            </a:r>
            <a:r>
              <a:rPr lang="en-US" sz="1400" i="1" dirty="0" err="1" smtClean="0"/>
              <a:t>exporty</a:t>
            </a:r>
            <a:r>
              <a:rPr lang="en-US" sz="1400" i="1" dirty="0" smtClean="0"/>
              <a:t> pro </a:t>
            </a:r>
            <a:r>
              <a:rPr lang="en-US" sz="1400" i="1" dirty="0" err="1" smtClean="0"/>
              <a:t>zřizovatele</a:t>
            </a:r>
            <a:endParaRPr lang="en-US" sz="1400" i="1" dirty="0" smtClean="0"/>
          </a:p>
          <a:p>
            <a:pPr>
              <a:defRPr/>
            </a:pPr>
            <a:r>
              <a:rPr lang="cs-CZ" sz="1400" i="1" dirty="0" smtClean="0"/>
              <a:t>e-</a:t>
            </a:r>
            <a:r>
              <a:rPr lang="cs-CZ" sz="1400" i="1" dirty="0" err="1" smtClean="0"/>
              <a:t>learningová</a:t>
            </a:r>
            <a:r>
              <a:rPr lang="cs-CZ" sz="1400" i="1" dirty="0" smtClean="0"/>
              <a:t> výuka</a:t>
            </a:r>
            <a:endParaRPr lang="cs-CZ" sz="1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cs-CZ" altLang="cs-CZ" smtClean="0"/>
              <a:t>Informační systém</a:t>
            </a:r>
          </a:p>
        </p:txBody>
      </p:sp>
      <p:sp>
        <p:nvSpPr>
          <p:cNvPr id="3075" name="Zástupný symbol pro obsah 2"/>
          <p:cNvSpPr>
            <a:spLocks noGrp="1"/>
          </p:cNvSpPr>
          <p:nvPr>
            <p:ph idx="1"/>
          </p:nvPr>
        </p:nvSpPr>
        <p:spPr/>
        <p:txBody>
          <a:bodyPr/>
          <a:lstStyle/>
          <a:p>
            <a:pPr marL="0" indent="0">
              <a:buFontTx/>
              <a:buNone/>
            </a:pPr>
            <a:r>
              <a:rPr lang="cs-CZ" altLang="cs-CZ" sz="2400" b="1" smtClean="0"/>
              <a:t>Obecně:</a:t>
            </a:r>
          </a:p>
          <a:p>
            <a:pPr marL="0" indent="0">
              <a:buFontTx/>
              <a:buNone/>
            </a:pPr>
            <a:r>
              <a:rPr lang="cs-CZ" altLang="cs-CZ" sz="2400" i="1" smtClean="0"/>
              <a:t>Informačním systém </a:t>
            </a:r>
            <a:r>
              <a:rPr lang="cs-CZ" altLang="cs-CZ" sz="2400" smtClean="0"/>
              <a:t>lze obecně chápat jako soubor lidí, metod a technických prostředků zajišťujících sběr, uchování, analýzy a prezentace dat určených pro poskytování informací mnoha uživatelům různých profesí. </a:t>
            </a:r>
          </a:p>
          <a:p>
            <a:pPr marL="0" indent="0">
              <a:buFontTx/>
              <a:buNone/>
            </a:pPr>
            <a:endParaRPr lang="cs-CZ" altLang="cs-CZ" sz="2400" smtClean="0"/>
          </a:p>
          <a:p>
            <a:pPr marL="0" indent="0">
              <a:buFontTx/>
              <a:buNone/>
            </a:pPr>
            <a:r>
              <a:rPr lang="cs-CZ" altLang="cs-CZ" sz="2400" b="1" smtClean="0">
                <a:solidFill>
                  <a:srgbClr val="0070C0"/>
                </a:solidFill>
              </a:rPr>
              <a:t>Příklad:</a:t>
            </a:r>
          </a:p>
          <a:p>
            <a:pPr marL="0" indent="0">
              <a:buFontTx/>
              <a:buNone/>
            </a:pPr>
            <a:r>
              <a:rPr lang="cs-CZ" altLang="cs-CZ" sz="2400" smtClean="0"/>
              <a:t>Příkladem informačního systému může být </a:t>
            </a:r>
            <a:r>
              <a:rPr lang="cs-CZ" altLang="cs-CZ" sz="2400" b="1" i="1" smtClean="0"/>
              <a:t>kartotéka</a:t>
            </a:r>
            <a:r>
              <a:rPr lang="cs-CZ" altLang="cs-CZ" sz="2400" i="1" smtClean="0"/>
              <a:t>, </a:t>
            </a:r>
            <a:r>
              <a:rPr lang="cs-CZ" altLang="cs-CZ" sz="2400" b="1" i="1" smtClean="0"/>
              <a:t>telefonní seznam</a:t>
            </a:r>
            <a:r>
              <a:rPr lang="cs-CZ" altLang="cs-CZ" sz="2400" i="1" smtClean="0"/>
              <a:t>, </a:t>
            </a:r>
            <a:r>
              <a:rPr lang="cs-CZ" altLang="cs-CZ" sz="2400" b="1" i="1" smtClean="0"/>
              <a:t>kniha došlé pošty </a:t>
            </a:r>
            <a:r>
              <a:rPr lang="cs-CZ" altLang="cs-CZ" sz="2400" smtClean="0"/>
              <a:t>atd. </a:t>
            </a:r>
          </a:p>
        </p:txBody>
      </p:sp>
      <p:pic>
        <p:nvPicPr>
          <p:cNvPr id="3076" name="Picture 5" descr="http://www.logismarket.cz/ip/alfa-3-kartoteka-kovova-kartoteka-seda-532732-FGR.jpg"/>
          <p:cNvPicPr>
            <a:picLocks noChangeAspect="1" noChangeArrowheads="1"/>
          </p:cNvPicPr>
          <p:nvPr/>
        </p:nvPicPr>
        <p:blipFill>
          <a:blip r:embed="rId2" cstate="print"/>
          <a:srcRect/>
          <a:stretch>
            <a:fillRect/>
          </a:stretch>
        </p:blipFill>
        <p:spPr bwMode="auto">
          <a:xfrm>
            <a:off x="7885113" y="4221163"/>
            <a:ext cx="815975" cy="1295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smtClean="0"/>
              <a:t>Škola OnLine - </a:t>
            </a:r>
            <a:r>
              <a:rPr lang="cs-CZ" altLang="cs-CZ" smtClean="0">
                <a:solidFill>
                  <a:srgbClr val="00B050"/>
                </a:solidFill>
              </a:rPr>
              <a:t>Žákovská</a:t>
            </a:r>
          </a:p>
        </p:txBody>
      </p:sp>
      <p:sp>
        <p:nvSpPr>
          <p:cNvPr id="21507" name="Zástupný symbol pro obsah 2"/>
          <p:cNvSpPr>
            <a:spLocks noGrp="1"/>
          </p:cNvSpPr>
          <p:nvPr>
            <p:ph idx="1"/>
          </p:nvPr>
        </p:nvSpPr>
        <p:spPr/>
        <p:txBody>
          <a:bodyPr/>
          <a:lstStyle/>
          <a:p>
            <a:r>
              <a:rPr lang="cs-CZ" altLang="cs-CZ" sz="2400" b="1" smtClean="0">
                <a:solidFill>
                  <a:srgbClr val="00B050"/>
                </a:solidFill>
              </a:rPr>
              <a:t>Žákovská</a:t>
            </a:r>
            <a:r>
              <a:rPr lang="cs-CZ" altLang="cs-CZ" sz="2400" b="1" smtClean="0"/>
              <a:t> </a:t>
            </a:r>
            <a:r>
              <a:rPr lang="cs-CZ" altLang="cs-CZ" sz="1800" smtClean="0"/>
              <a:t>jedná se o rozšiřující funkce pro modul Katedra. Umožňuje učitelům, žákům i rodičům přistupovat k datům vedených v modulu Katedra. Prakticky se jedná o elektronickou žákovskou knížku. Rodiče tak mají přehled o výsledcích, docházce, či chování svého dítěte. I samotní žáci si mohou kontrolovat své známky, či změny v rozvrhu.</a:t>
            </a:r>
          </a:p>
          <a:p>
            <a:endParaRPr lang="cs-CZ" altLang="cs-CZ" sz="1800" smtClean="0"/>
          </a:p>
          <a:p>
            <a:r>
              <a:rPr lang="cs-CZ" altLang="cs-CZ" sz="1800" smtClean="0"/>
              <a:t>Celý modul je k modulu Katedra zdarma, připlácí se pouze možnost komunikace mezi školou a rodiči prostřednictvím sms zpráv a emailu.</a:t>
            </a:r>
            <a:endParaRPr lang="cs-CZ" altLang="cs-CZ" sz="1800" b="1"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r>
              <a:rPr lang="cs-CZ" altLang="cs-CZ" smtClean="0"/>
              <a:t>Škola Online - </a:t>
            </a:r>
            <a:r>
              <a:rPr lang="cs-CZ" altLang="cs-CZ" smtClean="0">
                <a:solidFill>
                  <a:srgbClr val="C00000"/>
                </a:solidFill>
              </a:rPr>
              <a:t>požadavky</a:t>
            </a:r>
          </a:p>
        </p:txBody>
      </p:sp>
      <p:sp>
        <p:nvSpPr>
          <p:cNvPr id="22531" name="Zástupný symbol pro obsah 2"/>
          <p:cNvSpPr>
            <a:spLocks noGrp="1"/>
          </p:cNvSpPr>
          <p:nvPr>
            <p:ph idx="1"/>
          </p:nvPr>
        </p:nvSpPr>
        <p:spPr/>
        <p:txBody>
          <a:bodyPr/>
          <a:lstStyle/>
          <a:p>
            <a:r>
              <a:rPr lang="cs-CZ" altLang="cs-CZ" sz="2000" smtClean="0"/>
              <a:t>Celý systém běží online na serveru poskytovatele IS, nepotřebujeme pro jeho provoz instalovat žádný webový nebo databázový server, stačí nám pouze internetový prohlížeč a instalace certifikátu zabezpečení.</a:t>
            </a:r>
          </a:p>
          <a:p>
            <a:endParaRPr lang="cs-CZ" altLang="cs-CZ" sz="2000" smtClean="0"/>
          </a:p>
          <a:p>
            <a:pPr>
              <a:buFontTx/>
              <a:buNone/>
            </a:pPr>
            <a:r>
              <a:rPr lang="cs-CZ" altLang="cs-CZ" sz="2000" b="1" smtClean="0">
                <a:solidFill>
                  <a:srgbClr val="C00000"/>
                </a:solidFill>
              </a:rPr>
              <a:t>Cena:</a:t>
            </a:r>
          </a:p>
          <a:p>
            <a:r>
              <a:rPr lang="cs-CZ" altLang="cs-CZ" sz="2000" smtClean="0"/>
              <a:t>Cena je závislá na rozsahu využití modulů a na velikosti školy, respektive počtu žáků, pro které je systém využit. V podstatě se jedná o volbu vlastností modulu </a:t>
            </a:r>
            <a:r>
              <a:rPr lang="cs-CZ" altLang="cs-CZ" sz="2000" b="1" smtClean="0">
                <a:solidFill>
                  <a:srgbClr val="0070C0"/>
                </a:solidFill>
              </a:rPr>
              <a:t>Katedra</a:t>
            </a:r>
            <a:r>
              <a:rPr lang="cs-CZ" altLang="cs-CZ" sz="2000" smtClean="0"/>
              <a:t>, modul </a:t>
            </a:r>
            <a:r>
              <a:rPr lang="cs-CZ" altLang="cs-CZ" sz="2000" b="1" smtClean="0">
                <a:solidFill>
                  <a:srgbClr val="00B050"/>
                </a:solidFill>
              </a:rPr>
              <a:t>Žákovská</a:t>
            </a:r>
            <a:r>
              <a:rPr lang="cs-CZ" altLang="cs-CZ" sz="2000" smtClean="0"/>
              <a:t> je k němu zdarma. Cena je uvedena za roční využití programu.</a:t>
            </a:r>
          </a:p>
          <a:p>
            <a:r>
              <a:rPr lang="cs-CZ" altLang="cs-CZ" sz="2000" smtClean="0"/>
              <a:t>Ceník: </a:t>
            </a:r>
            <a:r>
              <a:rPr lang="cs-CZ" altLang="cs-CZ" sz="2000" smtClean="0">
                <a:hlinkClick r:id="rId2"/>
              </a:rPr>
              <a:t>http://www.skolaonline.cz/Reditel/Cenik.aspx</a:t>
            </a:r>
            <a:endParaRPr lang="cs-CZ" altLang="cs-CZ" sz="2000" smtClean="0"/>
          </a:p>
          <a:p>
            <a:pPr>
              <a:buFontTx/>
              <a:buNone/>
            </a:pPr>
            <a:endParaRPr lang="cs-CZ" altLang="cs-CZ" sz="2000" b="1" smtClean="0"/>
          </a:p>
          <a:p>
            <a:pPr algn="ctr">
              <a:buFontTx/>
              <a:buNone/>
            </a:pPr>
            <a:r>
              <a:rPr lang="cs-CZ" altLang="cs-CZ" sz="2000" i="1" smtClean="0"/>
              <a:t>Výhody vs. Nevýhody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cs-CZ" altLang="cs-CZ" smtClean="0"/>
              <a:t>4. Gaudeamus</a:t>
            </a:r>
          </a:p>
        </p:txBody>
      </p:sp>
      <p:sp>
        <p:nvSpPr>
          <p:cNvPr id="3" name="Zástupný symbol pro obsah 2"/>
          <p:cNvSpPr>
            <a:spLocks noGrp="1"/>
          </p:cNvSpPr>
          <p:nvPr>
            <p:ph idx="1"/>
          </p:nvPr>
        </p:nvSpPr>
        <p:spPr/>
        <p:txBody>
          <a:bodyPr/>
          <a:lstStyle/>
          <a:p>
            <a:pPr marL="0" indent="0">
              <a:buFontTx/>
              <a:buNone/>
              <a:defRPr/>
            </a:pPr>
            <a:r>
              <a:rPr lang="cs-CZ" sz="2000" b="1" dirty="0"/>
              <a:t>Školní informační systém </a:t>
            </a:r>
            <a:r>
              <a:rPr lang="cs-CZ" sz="2000" b="1" dirty="0" err="1">
                <a:solidFill>
                  <a:srgbClr val="0070C0"/>
                </a:solidFill>
              </a:rPr>
              <a:t>Gaudeamus</a:t>
            </a:r>
            <a:r>
              <a:rPr lang="cs-CZ" sz="2000" b="1" dirty="0"/>
              <a:t> je aplikace, která je  přístupná on-line z rozhraní </a:t>
            </a:r>
            <a:r>
              <a:rPr lang="cs-CZ" sz="2000" b="1" dirty="0" smtClean="0"/>
              <a:t>webu. </a:t>
            </a:r>
            <a:r>
              <a:rPr lang="cs-CZ" sz="2000" dirty="0"/>
              <a:t>Tzn., </a:t>
            </a:r>
            <a:r>
              <a:rPr lang="cs-CZ" sz="2000" dirty="0" smtClean="0"/>
              <a:t>že opět </a:t>
            </a:r>
            <a:r>
              <a:rPr lang="cs-CZ" sz="2000" dirty="0"/>
              <a:t>není nutné, aby škola vlastnila a provozovala drahý server, na kterém by celý systém běžel. Stačí mít k dispozici jakýkoliv počítač připojený k internetu a nainstalovaný libovolný internetový prohlížeč. </a:t>
            </a:r>
            <a:endParaRPr lang="cs-CZ" sz="2000" dirty="0" smtClean="0"/>
          </a:p>
          <a:p>
            <a:pPr>
              <a:defRPr/>
            </a:pPr>
            <a:endParaRPr lang="cs-CZ" sz="2000" dirty="0"/>
          </a:p>
          <a:p>
            <a:pPr>
              <a:defRPr/>
            </a:pPr>
            <a:r>
              <a:rPr lang="cs-CZ" sz="1600" dirty="0"/>
              <a:t>Jeho využití je předpokládáno všemi základními a středními školami. Systém nabízím např. </a:t>
            </a:r>
            <a:r>
              <a:rPr lang="cs-CZ" sz="1600" dirty="0" err="1"/>
              <a:t>víceznámkovou</a:t>
            </a:r>
            <a:r>
              <a:rPr lang="cs-CZ" sz="1600" dirty="0"/>
              <a:t>, nebo vícejazyčnou stupnici. </a:t>
            </a:r>
            <a:endParaRPr lang="cs-CZ" sz="1600" dirty="0" smtClean="0"/>
          </a:p>
          <a:p>
            <a:pPr>
              <a:defRPr/>
            </a:pPr>
            <a:endParaRPr lang="cs-CZ" sz="1600" dirty="0"/>
          </a:p>
          <a:p>
            <a:pPr>
              <a:defRPr/>
            </a:pPr>
            <a:r>
              <a:rPr lang="cs-CZ" sz="1600" dirty="0"/>
              <a:t>Při tvorbě systému </a:t>
            </a:r>
            <a:r>
              <a:rPr lang="cs-CZ" sz="1600" dirty="0" err="1"/>
              <a:t>Gaudeamus</a:t>
            </a:r>
            <a:r>
              <a:rPr lang="cs-CZ" sz="1600" dirty="0"/>
              <a:t> by</a:t>
            </a:r>
            <a:r>
              <a:rPr lang="cs-CZ" sz="1600" i="1" dirty="0"/>
              <a:t>lo vycházeno ze zkušeností učitelů základních a středních škol</a:t>
            </a:r>
            <a:r>
              <a:rPr lang="cs-CZ" sz="1600" dirty="0"/>
              <a:t>, kteří se na vývoji podíleli. Díky tomu je </a:t>
            </a:r>
            <a:r>
              <a:rPr lang="cs-CZ" sz="1600" dirty="0" err="1"/>
              <a:t>Gaudeamus</a:t>
            </a:r>
            <a:r>
              <a:rPr lang="cs-CZ" sz="1600" dirty="0"/>
              <a:t> snadno ovladatelný i pro méně zdatné uživatele</a:t>
            </a:r>
            <a:r>
              <a:rPr lang="cs-CZ" sz="1600" dirty="0" smtClean="0"/>
              <a:t>.</a:t>
            </a:r>
          </a:p>
          <a:p>
            <a:pPr>
              <a:defRPr/>
            </a:pPr>
            <a:endParaRPr lang="cs-CZ" sz="1600" dirty="0"/>
          </a:p>
          <a:p>
            <a:pPr>
              <a:defRPr/>
            </a:pPr>
            <a:r>
              <a:rPr lang="cs-CZ" sz="1600" i="1" dirty="0" smtClean="0"/>
              <a:t>Ke dnešku již funguje pouze podpora stávajících instancí IS škol. Nové registrace byly ukončeny.</a:t>
            </a:r>
            <a:endParaRPr lang="cs-CZ" sz="16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lstStyle/>
          <a:p>
            <a:r>
              <a:rPr lang="cs-CZ" altLang="cs-CZ" smtClean="0"/>
              <a:t>5. iŠkola</a:t>
            </a:r>
          </a:p>
        </p:txBody>
      </p:sp>
      <p:sp>
        <p:nvSpPr>
          <p:cNvPr id="24579" name="Zástupný symbol pro obsah 2"/>
          <p:cNvSpPr>
            <a:spLocks noGrp="1"/>
          </p:cNvSpPr>
          <p:nvPr>
            <p:ph idx="1"/>
          </p:nvPr>
        </p:nvSpPr>
        <p:spPr/>
        <p:txBody>
          <a:bodyPr/>
          <a:lstStyle/>
          <a:p>
            <a:r>
              <a:rPr lang="cs-CZ" altLang="cs-CZ" sz="1800" b="1" smtClean="0"/>
              <a:t>Školní informační systém</a:t>
            </a:r>
            <a:r>
              <a:rPr lang="cs-CZ" altLang="cs-CZ" sz="1800" b="1" smtClean="0">
                <a:solidFill>
                  <a:srgbClr val="0070C0"/>
                </a:solidFill>
              </a:rPr>
              <a:t> iŠkola.cz </a:t>
            </a:r>
            <a:r>
              <a:rPr lang="cs-CZ" altLang="cs-CZ" sz="1800" b="1" smtClean="0"/>
              <a:t>je, jako již výše zmíněné systémy, určen všem základním a středním školám (středním odborným učilištím, středním odborným školám, gymnáziím).</a:t>
            </a:r>
            <a:r>
              <a:rPr lang="cs-CZ" altLang="cs-CZ" sz="1800" smtClean="0"/>
              <a:t> Může však účelně sloužit i menším vysokým školám a dalším typům škol, je rovněž určen školícím střediskům, komerčním subjektům poskytujícím služby v oblasti vzdělávání, večerním školám, subjektům zabývajícím se proškolováním </a:t>
            </a:r>
            <a:br>
              <a:rPr lang="cs-CZ" altLang="cs-CZ" sz="1800" smtClean="0"/>
            </a:br>
            <a:r>
              <a:rPr lang="cs-CZ" altLang="cs-CZ" sz="1800" smtClean="0"/>
              <a:t>a jakýmkoliv dalším subjektům. </a:t>
            </a:r>
          </a:p>
          <a:p>
            <a:endParaRPr lang="cs-CZ" altLang="cs-CZ" sz="1800" smtClean="0"/>
          </a:p>
          <a:p>
            <a:r>
              <a:rPr lang="cs-CZ" altLang="cs-CZ" sz="1800" smtClean="0"/>
              <a:t>iŠkolu si může vyzkoušet každý, a to bezplatně. Celý proces registrace pro zahájení využívání systému je jednoduchý a lze ji provést samostatně. Ihned po registraci je k dispozici 30 denní zkušební lhůta s omezením 50 žáků – vše ostatní funguje v plném rozsahu.</a:t>
            </a:r>
          </a:p>
          <a:p>
            <a:endParaRPr lang="cs-CZ" altLang="cs-CZ" sz="1800" smtClean="0"/>
          </a:p>
          <a:p>
            <a:endParaRPr lang="cs-CZ" altLang="cs-CZ" sz="1800" smtClean="0"/>
          </a:p>
        </p:txBody>
      </p:sp>
      <p:pic>
        <p:nvPicPr>
          <p:cNvPr id="24580" name="Picture 2"/>
          <p:cNvPicPr>
            <a:picLocks noChangeAspect="1" noChangeArrowheads="1"/>
          </p:cNvPicPr>
          <p:nvPr/>
        </p:nvPicPr>
        <p:blipFill>
          <a:blip r:embed="rId2" cstate="print"/>
          <a:srcRect/>
          <a:stretch>
            <a:fillRect/>
          </a:stretch>
        </p:blipFill>
        <p:spPr bwMode="auto">
          <a:xfrm>
            <a:off x="0" y="5857875"/>
            <a:ext cx="9144000" cy="10001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r>
              <a:rPr lang="cs-CZ" altLang="cs-CZ" smtClean="0"/>
              <a:t>iŠkola</a:t>
            </a:r>
          </a:p>
        </p:txBody>
      </p:sp>
      <p:sp>
        <p:nvSpPr>
          <p:cNvPr id="25603" name="Zástupný symbol pro obsah 9"/>
          <p:cNvSpPr>
            <a:spLocks noGrp="1"/>
          </p:cNvSpPr>
          <p:nvPr>
            <p:ph idx="1"/>
          </p:nvPr>
        </p:nvSpPr>
        <p:spPr>
          <a:xfrm>
            <a:off x="454025" y="5445125"/>
            <a:ext cx="8229600" cy="863600"/>
          </a:xfrm>
        </p:spPr>
        <p:txBody>
          <a:bodyPr/>
          <a:lstStyle/>
          <a:p>
            <a:pPr marL="0" indent="0" algn="ctr">
              <a:buFontTx/>
              <a:buNone/>
            </a:pPr>
            <a:r>
              <a:rPr lang="cs-CZ" altLang="cs-CZ" smtClean="0"/>
              <a:t>Vyzkoušejte iŠkolu na </a:t>
            </a:r>
            <a:r>
              <a:rPr lang="cs-CZ" altLang="cs-CZ" smtClean="0">
                <a:hlinkClick r:id="rId2"/>
              </a:rPr>
              <a:t>www.iskola.cz</a:t>
            </a:r>
            <a:endParaRPr lang="cs-CZ" altLang="cs-CZ" smtClean="0"/>
          </a:p>
        </p:txBody>
      </p:sp>
      <p:pic>
        <p:nvPicPr>
          <p:cNvPr id="25604" name="Picture 3"/>
          <p:cNvPicPr>
            <a:picLocks noChangeAspect="1" noChangeArrowheads="1"/>
          </p:cNvPicPr>
          <p:nvPr/>
        </p:nvPicPr>
        <p:blipFill>
          <a:blip r:embed="rId3" cstate="print"/>
          <a:srcRect/>
          <a:stretch>
            <a:fillRect/>
          </a:stretch>
        </p:blipFill>
        <p:spPr bwMode="auto">
          <a:xfrm>
            <a:off x="2794000" y="1546225"/>
            <a:ext cx="3530600" cy="344011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r>
              <a:rPr lang="cs-CZ" altLang="cs-CZ" smtClean="0"/>
              <a:t>iŠkola</a:t>
            </a:r>
          </a:p>
        </p:txBody>
      </p:sp>
      <p:sp>
        <p:nvSpPr>
          <p:cNvPr id="27651" name="Zástupný symbol pro obsah 2"/>
          <p:cNvSpPr>
            <a:spLocks noGrp="1"/>
          </p:cNvSpPr>
          <p:nvPr>
            <p:ph idx="1"/>
          </p:nvPr>
        </p:nvSpPr>
        <p:spPr/>
        <p:txBody>
          <a:bodyPr/>
          <a:lstStyle/>
          <a:p>
            <a:pPr marL="0" indent="0">
              <a:buFontTx/>
              <a:buNone/>
              <a:defRPr/>
            </a:pPr>
            <a:r>
              <a:rPr lang="cs-CZ" altLang="cs-CZ" sz="2000" dirty="0" smtClean="0">
                <a:solidFill>
                  <a:srgbClr val="0070C0"/>
                </a:solidFill>
              </a:rPr>
              <a:t>Co nabízí:</a:t>
            </a:r>
          </a:p>
          <a:p>
            <a:pPr lvl="1" indent="-342900">
              <a:defRPr/>
            </a:pPr>
            <a:r>
              <a:rPr lang="cs-CZ" altLang="cs-CZ" sz="1600" dirty="0" smtClean="0"/>
              <a:t>Hodnocení a poznámky, Tiskové sestavy, Rozvrh hodin a suplování, Docházka, Testy OnLine, SMS centrum</a:t>
            </a:r>
          </a:p>
          <a:p>
            <a:pPr lvl="2" indent="-342900">
              <a:defRPr/>
            </a:pPr>
            <a:r>
              <a:rPr lang="cs-CZ" altLang="cs-CZ" sz="1400" dirty="0" smtClean="0"/>
              <a:t>Systém </a:t>
            </a:r>
            <a:r>
              <a:rPr lang="cs-CZ" altLang="cs-CZ" sz="1400" dirty="0" err="1" smtClean="0"/>
              <a:t>iŠkola</a:t>
            </a:r>
            <a:r>
              <a:rPr lang="cs-CZ" altLang="cs-CZ" sz="1400" dirty="0" smtClean="0"/>
              <a:t> umožňuje díky napojení na operátory každému uživateli komunikovat formou SMS. Už tak nikdy nepřijdeme o včasné informace z vývěsky, informace o hodnocení, informace o nadcházejícím zkoušení apod. </a:t>
            </a:r>
          </a:p>
          <a:p>
            <a:pPr lvl="1" indent="-342900">
              <a:defRPr/>
            </a:pPr>
            <a:r>
              <a:rPr lang="cs-CZ" altLang="cs-CZ" sz="1600" dirty="0" smtClean="0"/>
              <a:t>Komunikace, Email, Domácí úkoly a mnoho dalšího</a:t>
            </a:r>
          </a:p>
          <a:p>
            <a:pPr marL="400050" lvl="1" indent="0">
              <a:buFontTx/>
              <a:buNone/>
              <a:defRPr/>
            </a:pPr>
            <a:endParaRPr lang="cs-CZ" altLang="cs-CZ" sz="1600" dirty="0" smtClean="0"/>
          </a:p>
          <a:p>
            <a:pPr marL="0" indent="0">
              <a:buFontTx/>
              <a:buNone/>
              <a:defRPr/>
            </a:pPr>
            <a:r>
              <a:rPr lang="cs-CZ" sz="2000" dirty="0">
                <a:solidFill>
                  <a:srgbClr val="0070C0"/>
                </a:solidFill>
              </a:rPr>
              <a:t>Typy uživatelů</a:t>
            </a:r>
            <a:r>
              <a:rPr lang="cs-CZ" sz="2000" dirty="0" smtClean="0">
                <a:solidFill>
                  <a:srgbClr val="0070C0"/>
                </a:solidFill>
              </a:rPr>
              <a:t>:</a:t>
            </a:r>
          </a:p>
          <a:p>
            <a:pPr marL="0" indent="0">
              <a:buFontTx/>
              <a:buNone/>
              <a:defRPr/>
            </a:pPr>
            <a:endParaRPr lang="cs-CZ" sz="1400" dirty="0"/>
          </a:p>
          <a:p>
            <a:pPr marL="0" indent="0">
              <a:buFontTx/>
              <a:buNone/>
              <a:defRPr/>
            </a:pPr>
            <a:r>
              <a:rPr lang="cs-CZ" sz="1200" b="1" dirty="0"/>
              <a:t>1) Návštěvník.</a:t>
            </a:r>
            <a:r>
              <a:rPr lang="cs-CZ" sz="1200" dirty="0"/>
              <a:t> </a:t>
            </a:r>
          </a:p>
          <a:p>
            <a:pPr marL="0" indent="0">
              <a:buFontTx/>
              <a:buNone/>
              <a:defRPr/>
            </a:pPr>
            <a:r>
              <a:rPr lang="cs-CZ" sz="1200" b="1" dirty="0"/>
              <a:t>2) Administrátor.</a:t>
            </a:r>
            <a:r>
              <a:rPr lang="cs-CZ" sz="1200" dirty="0"/>
              <a:t> Jedná se o uživatele s nejvyššími </a:t>
            </a:r>
            <a:r>
              <a:rPr lang="cs-CZ" sz="1200" dirty="0" smtClean="0"/>
              <a:t>právy. </a:t>
            </a:r>
            <a:r>
              <a:rPr lang="cs-CZ" sz="1200" dirty="0"/>
              <a:t>Zpravidla jím je školní </a:t>
            </a:r>
            <a:r>
              <a:rPr lang="cs-CZ" sz="1200" b="1" dirty="0"/>
              <a:t>ICT koordinátor</a:t>
            </a:r>
            <a:r>
              <a:rPr lang="cs-CZ" sz="1200" dirty="0"/>
              <a:t>. Stejná práva mívá ještě např. ředitel školy</a:t>
            </a:r>
            <a:r>
              <a:rPr lang="cs-CZ" sz="1200" dirty="0" smtClean="0"/>
              <a:t>.</a:t>
            </a:r>
            <a:endParaRPr lang="cs-CZ" sz="1200" dirty="0"/>
          </a:p>
          <a:p>
            <a:pPr marL="0" indent="0">
              <a:buFontTx/>
              <a:buNone/>
              <a:defRPr/>
            </a:pPr>
            <a:r>
              <a:rPr lang="cs-CZ" sz="1200" b="1" dirty="0"/>
              <a:t>3) Učitel.</a:t>
            </a:r>
            <a:r>
              <a:rPr lang="cs-CZ" sz="1200" dirty="0"/>
              <a:t> Tento typ uživatele má oprávnění omezená pouze na určité předměty a třídy. V rámci přidělených předmětů může v oprávněných třídách žákům zadávat známky, může vytvářet a vyhodnocovat on-line testy, systém domácích úkolů atd. </a:t>
            </a:r>
            <a:endParaRPr lang="cs-CZ" sz="1200" dirty="0" smtClean="0"/>
          </a:p>
          <a:p>
            <a:pPr marL="0" indent="0">
              <a:buFontTx/>
              <a:buNone/>
              <a:defRPr/>
            </a:pPr>
            <a:r>
              <a:rPr lang="cs-CZ" sz="1200" b="1" dirty="0" smtClean="0"/>
              <a:t>4</a:t>
            </a:r>
            <a:r>
              <a:rPr lang="cs-CZ" sz="1200" b="1" dirty="0"/>
              <a:t>) Žák.</a:t>
            </a:r>
            <a:r>
              <a:rPr lang="cs-CZ" sz="1200" dirty="0"/>
              <a:t> Tento typ uživatele má právo prohlížet pouze své vlastní </a:t>
            </a:r>
            <a:r>
              <a:rPr lang="cs-CZ" sz="1200" dirty="0" smtClean="0"/>
              <a:t>údaje. </a:t>
            </a:r>
            <a:r>
              <a:rPr lang="cs-CZ" sz="1200" dirty="0"/>
              <a:t>Vedle prostého prohlížení má žák právo měnit osobní údaje (např. heslo, telefonního číslo apod.). Rovněž má právo přístupu ke svým domácím úkolům, ke svým testům a jejich výsledkům, ke svým výukovým materiálům apod</a:t>
            </a:r>
            <a:r>
              <a:rPr lang="cs-CZ" sz="1200" dirty="0" smtClean="0"/>
              <a:t>.</a:t>
            </a:r>
            <a:endParaRPr lang="cs-CZ" sz="1200" dirty="0"/>
          </a:p>
          <a:p>
            <a:pPr marL="0" indent="0">
              <a:buFontTx/>
              <a:buNone/>
              <a:defRPr/>
            </a:pPr>
            <a:r>
              <a:rPr lang="cs-CZ" sz="1200" b="1" dirty="0"/>
              <a:t>5) Rodič.</a:t>
            </a:r>
            <a:r>
              <a:rPr lang="cs-CZ" sz="1200" dirty="0"/>
              <a:t> Jedná se o uživatele s poměrně malým oprávněním </a:t>
            </a:r>
            <a:br>
              <a:rPr lang="cs-CZ" sz="1200" dirty="0"/>
            </a:br>
            <a:r>
              <a:rPr lang="cs-CZ" sz="1200" dirty="0"/>
              <a:t>a spočívá především v prohlížení údajů o svém dítěti. Má však  vlastní uživatelské jméno a heslo.</a:t>
            </a:r>
          </a:p>
          <a:p>
            <a:pPr marL="400050" lvl="1" indent="0">
              <a:buFontTx/>
              <a:buNone/>
              <a:defRPr/>
            </a:pPr>
            <a:endParaRPr lang="cs-CZ" altLang="cs-CZ"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r>
              <a:rPr lang="cs-CZ" altLang="cs-CZ" smtClean="0"/>
              <a:t>Vaše úlohy</a:t>
            </a:r>
          </a:p>
        </p:txBody>
      </p:sp>
      <p:sp>
        <p:nvSpPr>
          <p:cNvPr id="38915" name="Zástupný symbol pro obsah 2"/>
          <p:cNvSpPr>
            <a:spLocks noGrp="1"/>
          </p:cNvSpPr>
          <p:nvPr>
            <p:ph idx="1"/>
          </p:nvPr>
        </p:nvSpPr>
        <p:spPr/>
        <p:txBody>
          <a:bodyPr/>
          <a:lstStyle/>
          <a:p>
            <a:pPr marL="0" indent="0">
              <a:buFontTx/>
              <a:buNone/>
              <a:defRPr/>
            </a:pPr>
            <a:r>
              <a:rPr lang="cs-CZ" altLang="cs-CZ" sz="2000" b="1" dirty="0" smtClean="0">
                <a:solidFill>
                  <a:srgbClr val="0070C0"/>
                </a:solidFill>
              </a:rPr>
              <a:t>Samostatná práce</a:t>
            </a:r>
          </a:p>
          <a:p>
            <a:pPr>
              <a:defRPr/>
            </a:pPr>
            <a:r>
              <a:rPr lang="cs-CZ" altLang="cs-CZ" sz="1600" dirty="0" smtClean="0"/>
              <a:t>Pokuste se na Internetu vyhledat další neuvedené poskytovatele (zřizovatele) ŠIS.</a:t>
            </a:r>
          </a:p>
          <a:p>
            <a:pPr>
              <a:defRPr/>
            </a:pPr>
            <a:r>
              <a:rPr lang="cs-CZ" altLang="cs-CZ" sz="1600" dirty="0" smtClean="0"/>
              <a:t>Víte, co znamená zkratka UML? Znáte nějaké UML editory? </a:t>
            </a:r>
          </a:p>
          <a:p>
            <a:pPr>
              <a:defRPr/>
            </a:pPr>
            <a:r>
              <a:rPr lang="cs-CZ" altLang="cs-CZ" sz="1600" dirty="0" smtClean="0"/>
              <a:t>Vyzkoušíme si práci s UML (Vyzkoušíme diagram případů užití).</a:t>
            </a:r>
          </a:p>
          <a:p>
            <a:pPr>
              <a:defRPr/>
            </a:pPr>
            <a:endParaRPr lang="cs-CZ" altLang="cs-CZ" sz="1600" dirty="0"/>
          </a:p>
          <a:p>
            <a:pPr marL="0" indent="0">
              <a:buFontTx/>
              <a:buNone/>
              <a:defRPr/>
            </a:pPr>
            <a:endParaRPr lang="cs-CZ" altLang="cs-CZ" sz="1400" dirty="0" smtClean="0"/>
          </a:p>
          <a:p>
            <a:pPr marL="0" indent="0">
              <a:buFontTx/>
              <a:buNone/>
              <a:defRPr/>
            </a:pPr>
            <a:endParaRPr lang="cs-CZ" altLang="cs-CZ" sz="1400" dirty="0"/>
          </a:p>
          <a:p>
            <a:pPr marL="0" indent="0">
              <a:buFontTx/>
              <a:buNone/>
              <a:defRPr/>
            </a:pPr>
            <a:endParaRPr lang="cs-CZ" altLang="cs-CZ"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r>
              <a:rPr lang="cs-CZ" altLang="cs-CZ" smtClean="0"/>
              <a:t>Vlastní školní </a:t>
            </a:r>
            <a:r>
              <a:rPr lang="cs-CZ" altLang="cs-CZ" smtClean="0">
                <a:solidFill>
                  <a:srgbClr val="0070C0"/>
                </a:solidFill>
              </a:rPr>
              <a:t>IS</a:t>
            </a:r>
          </a:p>
        </p:txBody>
      </p:sp>
      <p:sp>
        <p:nvSpPr>
          <p:cNvPr id="28675" name="Zástupný symbol pro obsah 2"/>
          <p:cNvSpPr>
            <a:spLocks noGrp="1"/>
          </p:cNvSpPr>
          <p:nvPr>
            <p:ph idx="1"/>
          </p:nvPr>
        </p:nvSpPr>
        <p:spPr/>
        <p:txBody>
          <a:bodyPr/>
          <a:lstStyle/>
          <a:p>
            <a:r>
              <a:rPr lang="cs-CZ" altLang="cs-CZ" sz="2800" smtClean="0"/>
              <a:t>Aktuální stav, Potřeby, Možnosti</a:t>
            </a:r>
          </a:p>
          <a:p>
            <a:r>
              <a:rPr lang="cs-CZ" altLang="cs-CZ" sz="2800" smtClean="0"/>
              <a:t>Technické zázemí</a:t>
            </a:r>
          </a:p>
          <a:p>
            <a:r>
              <a:rPr lang="cs-CZ" altLang="cs-CZ" sz="2800" smtClean="0"/>
              <a:t>Investice</a:t>
            </a:r>
          </a:p>
          <a:p>
            <a:r>
              <a:rPr lang="cs-CZ" altLang="cs-CZ" sz="2800" smtClean="0"/>
              <a:t>Realizace</a:t>
            </a:r>
          </a:p>
          <a:p>
            <a:pPr lvl="1"/>
            <a:r>
              <a:rPr lang="cs-CZ" altLang="cs-CZ" sz="2400" smtClean="0"/>
              <a:t>Volba prostředí</a:t>
            </a:r>
          </a:p>
          <a:p>
            <a:pPr lvl="1"/>
            <a:r>
              <a:rPr lang="cs-CZ" altLang="cs-CZ" sz="2400" smtClean="0"/>
              <a:t>Návrh databáze</a:t>
            </a:r>
          </a:p>
          <a:p>
            <a:pPr lvl="1"/>
            <a:r>
              <a:rPr lang="cs-CZ" altLang="cs-CZ" sz="2400" smtClean="0"/>
              <a:t>Aplikační část</a:t>
            </a:r>
          </a:p>
          <a:p>
            <a:pPr lvl="1"/>
            <a:r>
              <a:rPr lang="cs-CZ" altLang="cs-CZ" sz="2400" smtClean="0"/>
              <a:t>Prezentační část</a:t>
            </a:r>
          </a:p>
          <a:p>
            <a:pPr lvl="1"/>
            <a:r>
              <a:rPr lang="cs-CZ" altLang="cs-CZ" sz="2400" smtClean="0"/>
              <a:t>Modularizace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r>
              <a:rPr lang="cs-CZ" altLang="cs-CZ" smtClean="0"/>
              <a:t>Požadavky na Š</a:t>
            </a:r>
            <a:r>
              <a:rPr lang="cs-CZ" altLang="cs-CZ" smtClean="0">
                <a:solidFill>
                  <a:srgbClr val="0070C0"/>
                </a:solidFill>
              </a:rPr>
              <a:t>IS</a:t>
            </a:r>
          </a:p>
        </p:txBody>
      </p:sp>
      <p:sp>
        <p:nvSpPr>
          <p:cNvPr id="29699" name="Zástupný symbol pro obsah 2"/>
          <p:cNvSpPr>
            <a:spLocks noGrp="1"/>
          </p:cNvSpPr>
          <p:nvPr>
            <p:ph idx="1"/>
          </p:nvPr>
        </p:nvSpPr>
        <p:spPr/>
        <p:txBody>
          <a:bodyPr/>
          <a:lstStyle/>
          <a:p>
            <a:r>
              <a:rPr lang="cs-CZ" altLang="cs-CZ" sz="1600" smtClean="0"/>
              <a:t>Ideální ŠIS by měl pokrývat veškeré potřeby školy z hlediska </a:t>
            </a:r>
            <a:r>
              <a:rPr lang="cs-CZ" altLang="cs-CZ" sz="1600" b="1" smtClean="0"/>
              <a:t>řízení</a:t>
            </a:r>
            <a:r>
              <a:rPr lang="cs-CZ" altLang="cs-CZ" sz="1600" smtClean="0"/>
              <a:t>, </a:t>
            </a:r>
            <a:r>
              <a:rPr lang="cs-CZ" altLang="cs-CZ" sz="1600" b="1" smtClean="0"/>
              <a:t>správy</a:t>
            </a:r>
            <a:r>
              <a:rPr lang="cs-CZ" altLang="cs-CZ" sz="1600" smtClean="0"/>
              <a:t> a </a:t>
            </a:r>
            <a:r>
              <a:rPr lang="cs-CZ" altLang="cs-CZ" sz="1600" b="1" smtClean="0"/>
              <a:t>evidence</a:t>
            </a:r>
            <a:r>
              <a:rPr lang="cs-CZ" altLang="cs-CZ" sz="1600" smtClean="0"/>
              <a:t>. </a:t>
            </a:r>
          </a:p>
          <a:p>
            <a:r>
              <a:rPr lang="cs-CZ" altLang="cs-CZ" sz="1600" smtClean="0"/>
              <a:t>Konkrétně by v něm mělo být možné vést evidenci osob, a to jak učitelů, tak i dalších zaměstnanců školy. Důležitá součást ŠIS je školní matrika, zajišťující evidenci žáků a studentů. V ideálním ŠIS by mělo být možné evidovat docházku a studijní výsledky studentů. </a:t>
            </a:r>
          </a:p>
          <a:p>
            <a:r>
              <a:rPr lang="cs-CZ" altLang="cs-CZ" sz="1600" smtClean="0"/>
              <a:t>Tvorba školních roků s možností definování tříd, předmětů a učeben je rovněž nutnou součástí ideálního systému. Mělo by být možné sestavovat a generovat rozvrhy, dále by neměla chybět možnost provádět změny v rozvrhu a vytvářet suplování. Informační systém by měl také obsahovat elektronickou třídní knihu, správu maturitních a závěrečných zkoušek, zejména pro střední školy, tvorbu učebních plánu a vysvědčení. </a:t>
            </a:r>
          </a:p>
          <a:p>
            <a:endParaRPr lang="cs-CZ" altLang="cs-CZ" sz="1600" smtClean="0"/>
          </a:p>
          <a:p>
            <a:r>
              <a:rPr lang="cs-CZ" altLang="cs-CZ" sz="1600" b="1" smtClean="0"/>
              <a:t>Obecně by IS měl umožňovat určitý způsob komunikace mezi uživateli.</a:t>
            </a:r>
          </a:p>
          <a:p>
            <a:r>
              <a:rPr lang="cs-CZ" altLang="cs-CZ" sz="1600" smtClean="0"/>
              <a:t>Doplňkovými funkcemi jsou evidence školního majetku, správa chodu školní knihovny případně školní jídelny či kalendář školních akcí.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r>
              <a:rPr lang="cs-CZ" altLang="cs-CZ" smtClean="0"/>
              <a:t>Implementace</a:t>
            </a:r>
          </a:p>
        </p:txBody>
      </p:sp>
      <p:sp>
        <p:nvSpPr>
          <p:cNvPr id="3" name="Zástupný symbol pro obsah 2"/>
          <p:cNvSpPr>
            <a:spLocks noGrp="1"/>
          </p:cNvSpPr>
          <p:nvPr>
            <p:ph idx="1"/>
          </p:nvPr>
        </p:nvSpPr>
        <p:spPr>
          <a:xfrm>
            <a:off x="457200" y="1600200"/>
            <a:ext cx="8229600" cy="4924425"/>
          </a:xfrm>
        </p:spPr>
        <p:txBody>
          <a:bodyPr/>
          <a:lstStyle/>
          <a:p>
            <a:pPr>
              <a:defRPr/>
            </a:pPr>
            <a:r>
              <a:rPr lang="cs-CZ" sz="1800" dirty="0"/>
              <a:t>Pro úspěšnou realizaci projektu je důležitý vhodný výběr softwarové </a:t>
            </a:r>
            <a:r>
              <a:rPr lang="cs-CZ" sz="1800" dirty="0" smtClean="0"/>
              <a:t>technologie, která </a:t>
            </a:r>
            <a:r>
              <a:rPr lang="cs-CZ" sz="1800" dirty="0"/>
              <a:t>bude nejvhodnější a je nutno zvážit hned několik hledisek. Jedná se zejména o </a:t>
            </a:r>
            <a:r>
              <a:rPr lang="cs-CZ" sz="1800" dirty="0" smtClean="0"/>
              <a:t>výběr:</a:t>
            </a:r>
            <a:endParaRPr lang="cs-CZ" sz="1800" dirty="0"/>
          </a:p>
          <a:p>
            <a:pPr lvl="1">
              <a:defRPr/>
            </a:pPr>
            <a:r>
              <a:rPr lang="cs-CZ" sz="1400" dirty="0">
                <a:solidFill>
                  <a:srgbClr val="0070C0"/>
                </a:solidFill>
              </a:rPr>
              <a:t>programovacího </a:t>
            </a:r>
            <a:r>
              <a:rPr lang="cs-CZ" sz="1400" dirty="0" smtClean="0">
                <a:solidFill>
                  <a:srgbClr val="0070C0"/>
                </a:solidFill>
              </a:rPr>
              <a:t>jazyka (desktop </a:t>
            </a:r>
            <a:r>
              <a:rPr lang="cs-CZ" sz="1400" dirty="0" smtClean="0"/>
              <a:t>vs</a:t>
            </a:r>
            <a:r>
              <a:rPr lang="cs-CZ" sz="1400" dirty="0" smtClean="0">
                <a:solidFill>
                  <a:srgbClr val="0070C0"/>
                </a:solidFill>
              </a:rPr>
              <a:t>. web)</a:t>
            </a:r>
            <a:r>
              <a:rPr lang="cs-CZ" sz="1400" dirty="0" smtClean="0"/>
              <a:t>, </a:t>
            </a:r>
          </a:p>
          <a:p>
            <a:pPr lvl="1">
              <a:defRPr/>
            </a:pPr>
            <a:r>
              <a:rPr lang="cs-CZ" sz="1400" dirty="0" smtClean="0"/>
              <a:t>a </a:t>
            </a:r>
            <a:r>
              <a:rPr lang="cs-CZ" sz="1400" dirty="0">
                <a:solidFill>
                  <a:srgbClr val="C00000"/>
                </a:solidFill>
              </a:rPr>
              <a:t>způsobu ukládání </a:t>
            </a:r>
            <a:r>
              <a:rPr lang="cs-CZ" sz="1400" dirty="0" smtClean="0">
                <a:solidFill>
                  <a:srgbClr val="C00000"/>
                </a:solidFill>
              </a:rPr>
              <a:t>dat (souborový systém </a:t>
            </a:r>
            <a:r>
              <a:rPr lang="cs-CZ" sz="1400" dirty="0" smtClean="0"/>
              <a:t>vs. </a:t>
            </a:r>
            <a:r>
              <a:rPr lang="cs-CZ" sz="1400" dirty="0" smtClean="0">
                <a:solidFill>
                  <a:srgbClr val="C00000"/>
                </a:solidFill>
              </a:rPr>
              <a:t>databáze)</a:t>
            </a:r>
            <a:r>
              <a:rPr lang="cs-CZ" sz="1400" dirty="0" smtClean="0"/>
              <a:t>.</a:t>
            </a:r>
          </a:p>
          <a:p>
            <a:pPr marL="457200" lvl="1" indent="0">
              <a:buFontTx/>
              <a:buNone/>
              <a:defRPr/>
            </a:pPr>
            <a:endParaRPr lang="cs-CZ" b="1" dirty="0" smtClean="0"/>
          </a:p>
          <a:p>
            <a:pPr marL="0" indent="0">
              <a:buFontTx/>
              <a:buNone/>
              <a:defRPr/>
            </a:pPr>
            <a:r>
              <a:rPr lang="cs-CZ" sz="1800" b="1" dirty="0" smtClean="0">
                <a:solidFill>
                  <a:srgbClr val="0070C0"/>
                </a:solidFill>
              </a:rPr>
              <a:t>Výběr </a:t>
            </a:r>
            <a:r>
              <a:rPr lang="cs-CZ" sz="1800" b="1" dirty="0">
                <a:solidFill>
                  <a:srgbClr val="0070C0"/>
                </a:solidFill>
              </a:rPr>
              <a:t>programovacího jazyka</a:t>
            </a:r>
          </a:p>
          <a:p>
            <a:pPr>
              <a:defRPr/>
            </a:pPr>
            <a:r>
              <a:rPr lang="cs-CZ" sz="2000" dirty="0"/>
              <a:t>Pokud vybíráme programovací jazyk</a:t>
            </a:r>
            <a:r>
              <a:rPr lang="cs-CZ" sz="2000" dirty="0" smtClean="0"/>
              <a:t>, je </a:t>
            </a:r>
            <a:r>
              <a:rPr lang="cs-CZ" sz="2000" dirty="0"/>
              <a:t>prvním krokem </a:t>
            </a:r>
            <a:r>
              <a:rPr lang="cs-CZ" sz="2000" dirty="0" smtClean="0"/>
              <a:t>v rozhodování </a:t>
            </a:r>
            <a:r>
              <a:rPr lang="cs-CZ" sz="2000" dirty="0"/>
              <a:t>volba, o </a:t>
            </a:r>
            <a:r>
              <a:rPr lang="cs-CZ" sz="2000" dirty="0" smtClean="0"/>
              <a:t>jaký typ </a:t>
            </a:r>
            <a:r>
              <a:rPr lang="cs-CZ" sz="2000" dirty="0"/>
              <a:t>aplikace půjde, zda desktopovou nebo </a:t>
            </a:r>
            <a:r>
              <a:rPr lang="cs-CZ" sz="2000" dirty="0" smtClean="0"/>
              <a:t>webovou.</a:t>
            </a:r>
          </a:p>
          <a:p>
            <a:pPr marL="0" indent="0">
              <a:buFontTx/>
              <a:buNone/>
              <a:defRPr/>
            </a:pPr>
            <a:endParaRPr lang="cs-CZ" sz="2000" dirty="0" smtClean="0"/>
          </a:p>
          <a:p>
            <a:pPr marL="0" indent="0">
              <a:buFontTx/>
              <a:buNone/>
              <a:defRPr/>
            </a:pPr>
            <a:r>
              <a:rPr lang="cs-CZ" sz="2000" b="1" dirty="0" smtClean="0">
                <a:solidFill>
                  <a:srgbClr val="C00000"/>
                </a:solidFill>
              </a:rPr>
              <a:t>Databáze</a:t>
            </a:r>
          </a:p>
          <a:p>
            <a:pPr>
              <a:defRPr/>
            </a:pPr>
            <a:r>
              <a:rPr lang="cs-CZ" sz="2000" dirty="0"/>
              <a:t>Pro tento účel je k dispozici velké množství </a:t>
            </a:r>
            <a:r>
              <a:rPr lang="cs-CZ" sz="2000" dirty="0" smtClean="0"/>
              <a:t>databází (např</a:t>
            </a:r>
            <a:r>
              <a:rPr lang="cs-CZ" sz="2000" dirty="0"/>
              <a:t>. </a:t>
            </a:r>
            <a:r>
              <a:rPr lang="cs-CZ" sz="2000" dirty="0" err="1"/>
              <a:t>PostgreSQL</a:t>
            </a:r>
            <a:r>
              <a:rPr lang="cs-CZ" sz="2000" dirty="0"/>
              <a:t>, </a:t>
            </a:r>
            <a:r>
              <a:rPr lang="cs-CZ" sz="2000" dirty="0" err="1"/>
              <a:t>Oracle</a:t>
            </a:r>
            <a:r>
              <a:rPr lang="cs-CZ" sz="2000" dirty="0"/>
              <a:t>, </a:t>
            </a:r>
            <a:r>
              <a:rPr lang="cs-CZ" sz="2000" dirty="0" err="1"/>
              <a:t>MySQL</a:t>
            </a:r>
            <a:r>
              <a:rPr lang="cs-CZ" sz="2000" dirty="0"/>
              <a:t>, Microsoft SQL Server a další).</a:t>
            </a:r>
            <a:endParaRPr lang="cs-CZ" sz="2000" b="1"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r>
              <a:rPr lang="cs-CZ" altLang="cs-CZ" smtClean="0">
                <a:solidFill>
                  <a:srgbClr val="0070C0"/>
                </a:solidFill>
              </a:rPr>
              <a:t>Školní informační systém</a:t>
            </a:r>
          </a:p>
        </p:txBody>
      </p:sp>
      <p:sp>
        <p:nvSpPr>
          <p:cNvPr id="6147" name="Zástupný symbol pro obsah 2"/>
          <p:cNvSpPr>
            <a:spLocks noGrp="1"/>
          </p:cNvSpPr>
          <p:nvPr>
            <p:ph idx="1"/>
          </p:nvPr>
        </p:nvSpPr>
        <p:spPr/>
        <p:txBody>
          <a:bodyPr/>
          <a:lstStyle/>
          <a:p>
            <a:pPr>
              <a:defRPr/>
            </a:pPr>
            <a:r>
              <a:rPr lang="cs-CZ" sz="2400" dirty="0" smtClean="0"/>
              <a:t>Potřeba zavedení (např. </a:t>
            </a:r>
            <a:r>
              <a:rPr lang="cs-CZ" sz="2400" b="1" dirty="0" smtClean="0"/>
              <a:t>Vyhláška č. 364/2005</a:t>
            </a:r>
            <a:r>
              <a:rPr lang="cs-CZ" sz="2400" dirty="0" smtClean="0"/>
              <a:t>)</a:t>
            </a:r>
          </a:p>
          <a:p>
            <a:pPr>
              <a:defRPr/>
            </a:pPr>
            <a:r>
              <a:rPr lang="cs-CZ" sz="2400" dirty="0" smtClean="0"/>
              <a:t>Součásti školního informačního systému</a:t>
            </a:r>
          </a:p>
          <a:p>
            <a:pPr>
              <a:defRPr/>
            </a:pPr>
            <a:endParaRPr lang="cs-CZ" sz="2400" dirty="0"/>
          </a:p>
          <a:p>
            <a:pPr marL="0" indent="0">
              <a:buFontTx/>
              <a:buNone/>
              <a:defRPr/>
            </a:pPr>
            <a:r>
              <a:rPr lang="cs-CZ" sz="1800" dirty="0"/>
              <a:t>Každý školní informační systém se skládá z </a:t>
            </a:r>
            <a:r>
              <a:rPr lang="cs-CZ" sz="1800" b="1" dirty="0"/>
              <a:t>jednotlivých prvků, kterými mohou být jednotliví učitelé, žáci, ředitel, </a:t>
            </a:r>
            <a:r>
              <a:rPr lang="cs-CZ" sz="1800" b="1" dirty="0" smtClean="0"/>
              <a:t>rodiče, </a:t>
            </a:r>
            <a:r>
              <a:rPr lang="cs-CZ" sz="1800" b="1" dirty="0"/>
              <a:t>zřizovatelé škol </a:t>
            </a:r>
            <a:r>
              <a:rPr lang="cs-CZ" sz="1800" dirty="0"/>
              <a:t>atp. Mezi těmito prvky </a:t>
            </a:r>
            <a:r>
              <a:rPr lang="cs-CZ" sz="1800" dirty="0" smtClean="0"/>
              <a:t>se uskutečňuje </a:t>
            </a:r>
            <a:r>
              <a:rPr lang="cs-CZ" sz="1800" dirty="0"/>
              <a:t>výměna informací </a:t>
            </a:r>
            <a:r>
              <a:rPr lang="cs-CZ" sz="1800" dirty="0" smtClean="0"/>
              <a:t>a </a:t>
            </a:r>
            <a:r>
              <a:rPr lang="cs-CZ" sz="1800" dirty="0"/>
              <a:t>v návaznosti na tom probíhá i veškeré rozhodování a řízení. </a:t>
            </a:r>
            <a:endParaRPr lang="cs-CZ" sz="1800" dirty="0" smtClean="0"/>
          </a:p>
          <a:p>
            <a:pPr marL="0" indent="0">
              <a:buFontTx/>
              <a:buNone/>
              <a:defRPr/>
            </a:pPr>
            <a:endParaRPr lang="cs-CZ" sz="1800" b="1" dirty="0" smtClean="0">
              <a:solidFill>
                <a:srgbClr val="0070C0"/>
              </a:solidFill>
            </a:endParaRPr>
          </a:p>
          <a:p>
            <a:pPr marL="0" indent="0">
              <a:buFontTx/>
              <a:buNone/>
              <a:defRPr/>
            </a:pPr>
            <a:r>
              <a:rPr lang="cs-CZ" sz="2000" b="1" dirty="0" smtClean="0">
                <a:solidFill>
                  <a:srgbClr val="0070C0"/>
                </a:solidFill>
              </a:rPr>
              <a:t>Možnosti:</a:t>
            </a:r>
          </a:p>
          <a:p>
            <a:pPr lvl="1">
              <a:defRPr/>
            </a:pPr>
            <a:r>
              <a:rPr lang="cs-CZ" sz="1600" dirty="0" smtClean="0"/>
              <a:t>Evidence žáků,</a:t>
            </a:r>
          </a:p>
          <a:p>
            <a:pPr lvl="1">
              <a:defRPr/>
            </a:pPr>
            <a:r>
              <a:rPr lang="cs-CZ" sz="1600" dirty="0" smtClean="0"/>
              <a:t>Evidence zaměstnanců,</a:t>
            </a:r>
          </a:p>
          <a:p>
            <a:pPr lvl="1">
              <a:defRPr/>
            </a:pPr>
            <a:r>
              <a:rPr lang="cs-CZ" sz="1600" dirty="0" smtClean="0"/>
              <a:t>Správa tiskových výstupů, evidence klasifikace,</a:t>
            </a:r>
          </a:p>
          <a:p>
            <a:pPr lvl="1">
              <a:defRPr/>
            </a:pPr>
            <a:r>
              <a:rPr lang="cs-CZ" sz="1600" dirty="0" smtClean="0"/>
              <a:t>Rozvrh hodin, </a:t>
            </a:r>
          </a:p>
          <a:p>
            <a:pPr lvl="1">
              <a:defRPr/>
            </a:pPr>
            <a:r>
              <a:rPr lang="cs-CZ" sz="1600" dirty="0" smtClean="0"/>
              <a:t>Rozpočet, inventarizace,</a:t>
            </a:r>
          </a:p>
          <a:p>
            <a:pPr lvl="1">
              <a:defRPr/>
            </a:pPr>
            <a:r>
              <a:rPr lang="cs-CZ" sz="1600" dirty="0" smtClean="0"/>
              <a:t>Knihovna a další…</a:t>
            </a:r>
          </a:p>
          <a:p>
            <a:pPr marL="0" indent="0">
              <a:buFontTx/>
              <a:buNone/>
              <a:defRPr/>
            </a:pPr>
            <a:endParaRPr lang="cs-CZ"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r>
              <a:rPr lang="cs-CZ" altLang="cs-CZ" smtClean="0"/>
              <a:t>Programovací jazyk</a:t>
            </a:r>
          </a:p>
        </p:txBody>
      </p:sp>
      <p:sp>
        <p:nvSpPr>
          <p:cNvPr id="3" name="Zástupný symbol pro obsah 2"/>
          <p:cNvSpPr>
            <a:spLocks noGrp="1"/>
          </p:cNvSpPr>
          <p:nvPr>
            <p:ph idx="1"/>
          </p:nvPr>
        </p:nvSpPr>
        <p:spPr>
          <a:xfrm>
            <a:off x="457200" y="1600200"/>
            <a:ext cx="8229600" cy="4997450"/>
          </a:xfrm>
        </p:spPr>
        <p:txBody>
          <a:bodyPr/>
          <a:lstStyle/>
          <a:p>
            <a:pPr marL="0" indent="0">
              <a:buFontTx/>
              <a:buNone/>
              <a:defRPr/>
            </a:pPr>
            <a:r>
              <a:rPr lang="cs-CZ" sz="2000" b="1" dirty="0">
                <a:solidFill>
                  <a:srgbClr val="C00000"/>
                </a:solidFill>
              </a:rPr>
              <a:t>Desktopové </a:t>
            </a:r>
            <a:r>
              <a:rPr lang="cs-CZ" sz="2000" b="1" dirty="0" smtClean="0">
                <a:solidFill>
                  <a:srgbClr val="C00000"/>
                </a:solidFill>
              </a:rPr>
              <a:t>řešení (jazyky např. C++, VB.NET aj.)</a:t>
            </a:r>
            <a:endParaRPr lang="cs-CZ" sz="2000" b="1" dirty="0">
              <a:solidFill>
                <a:srgbClr val="C00000"/>
              </a:solidFill>
            </a:endParaRPr>
          </a:p>
          <a:p>
            <a:pPr marL="0" indent="0">
              <a:buFontTx/>
              <a:buNone/>
              <a:defRPr/>
            </a:pPr>
            <a:r>
              <a:rPr lang="cs-CZ" sz="1200" b="1" i="1" dirty="0"/>
              <a:t>Klady</a:t>
            </a:r>
          </a:p>
          <a:p>
            <a:pPr>
              <a:defRPr/>
            </a:pPr>
            <a:r>
              <a:rPr lang="cs-CZ" sz="1200" dirty="0"/>
              <a:t>rychlejší odezva uživatelského rozhraní</a:t>
            </a:r>
          </a:p>
          <a:p>
            <a:pPr>
              <a:defRPr/>
            </a:pPr>
            <a:r>
              <a:rPr lang="cs-CZ" sz="1200" dirty="0"/>
              <a:t>snazší obsloužení a přístup k HW počítače</a:t>
            </a:r>
          </a:p>
          <a:p>
            <a:pPr marL="0" indent="0">
              <a:buFontTx/>
              <a:buNone/>
              <a:defRPr/>
            </a:pPr>
            <a:r>
              <a:rPr lang="cs-CZ" sz="1200" b="1" i="1" dirty="0"/>
              <a:t>Zápory</a:t>
            </a:r>
          </a:p>
          <a:p>
            <a:pPr>
              <a:defRPr/>
            </a:pPr>
            <a:r>
              <a:rPr lang="cs-CZ" sz="1200" dirty="0"/>
              <a:t>obtížná aktualizace aplikace</a:t>
            </a:r>
          </a:p>
          <a:p>
            <a:pPr>
              <a:defRPr/>
            </a:pPr>
            <a:r>
              <a:rPr lang="cs-CZ" sz="1200" dirty="0"/>
              <a:t>optimalizace a přizpůsobení různým operačním systémům a </a:t>
            </a:r>
            <a:r>
              <a:rPr lang="cs-CZ" sz="1200" dirty="0" smtClean="0"/>
              <a:t>jeho verzím </a:t>
            </a:r>
            <a:r>
              <a:rPr lang="cs-CZ" sz="1200" dirty="0"/>
              <a:t>(např. Windows 2000/XP/Vista, Linux, MAC OS, a další</a:t>
            </a:r>
            <a:r>
              <a:rPr lang="cs-CZ" sz="1200" dirty="0" smtClean="0"/>
              <a:t>)</a:t>
            </a:r>
          </a:p>
          <a:p>
            <a:pPr>
              <a:defRPr/>
            </a:pPr>
            <a:endParaRPr lang="cs-CZ" sz="1400" dirty="0"/>
          </a:p>
          <a:p>
            <a:pPr marL="0" indent="0">
              <a:buFontTx/>
              <a:buNone/>
              <a:defRPr/>
            </a:pPr>
            <a:r>
              <a:rPr lang="cs-CZ" sz="1800" b="1" dirty="0">
                <a:solidFill>
                  <a:srgbClr val="0070C0"/>
                </a:solidFill>
              </a:rPr>
              <a:t>Webové řešení </a:t>
            </a:r>
            <a:r>
              <a:rPr lang="cs-CZ" sz="1800" b="1" dirty="0" smtClean="0">
                <a:solidFill>
                  <a:srgbClr val="0070C0"/>
                </a:solidFill>
              </a:rPr>
              <a:t>(jazyky </a:t>
            </a:r>
            <a:r>
              <a:rPr lang="cs-CZ" sz="1800" b="1" dirty="0">
                <a:solidFill>
                  <a:srgbClr val="0070C0"/>
                </a:solidFill>
              </a:rPr>
              <a:t>např. PHP, </a:t>
            </a:r>
            <a:r>
              <a:rPr lang="cs-CZ" sz="1800" b="1" dirty="0" smtClean="0">
                <a:solidFill>
                  <a:srgbClr val="0070C0"/>
                </a:solidFill>
              </a:rPr>
              <a:t>Ruby, Python, JSP</a:t>
            </a:r>
            <a:r>
              <a:rPr lang="cs-CZ" sz="1800" b="1" dirty="0">
                <a:solidFill>
                  <a:srgbClr val="0070C0"/>
                </a:solidFill>
              </a:rPr>
              <a:t>, .</a:t>
            </a:r>
            <a:r>
              <a:rPr lang="cs-CZ" sz="1800" b="1" dirty="0" smtClean="0">
                <a:solidFill>
                  <a:srgbClr val="0070C0"/>
                </a:solidFill>
              </a:rPr>
              <a:t>NET</a:t>
            </a:r>
            <a:r>
              <a:rPr lang="cs-CZ" sz="1800" b="1" dirty="0">
                <a:solidFill>
                  <a:srgbClr val="0070C0"/>
                </a:solidFill>
              </a:rPr>
              <a:t>)</a:t>
            </a:r>
          </a:p>
          <a:p>
            <a:pPr marL="0" indent="0">
              <a:buFontTx/>
              <a:buNone/>
              <a:defRPr/>
            </a:pPr>
            <a:r>
              <a:rPr lang="cs-CZ" sz="1200" b="1" i="1" dirty="0"/>
              <a:t>Klady</a:t>
            </a:r>
          </a:p>
          <a:p>
            <a:pPr>
              <a:defRPr/>
            </a:pPr>
            <a:r>
              <a:rPr lang="cs-CZ" sz="1200" dirty="0"/>
              <a:t>není omezené lokalitou a platformou, provoz je možný všude, </a:t>
            </a:r>
            <a:r>
              <a:rPr lang="cs-CZ" sz="1200" dirty="0" smtClean="0"/>
              <a:t>kde funguje </a:t>
            </a:r>
            <a:r>
              <a:rPr lang="cs-CZ" sz="1200" dirty="0"/>
              <a:t>webový prohlížeč</a:t>
            </a:r>
          </a:p>
          <a:p>
            <a:pPr>
              <a:defRPr/>
            </a:pPr>
            <a:r>
              <a:rPr lang="cs-CZ" sz="1200" dirty="0"/>
              <a:t>uživatel nemusí stahovat a instalovat aplikaci</a:t>
            </a:r>
          </a:p>
          <a:p>
            <a:pPr>
              <a:defRPr/>
            </a:pPr>
            <a:r>
              <a:rPr lang="cs-CZ" sz="1200" dirty="0"/>
              <a:t>upgrade systému je centralizovaný s minimálními dopady na uživatele</a:t>
            </a:r>
          </a:p>
          <a:p>
            <a:pPr marL="0" indent="0">
              <a:buFontTx/>
              <a:buNone/>
              <a:defRPr/>
            </a:pPr>
            <a:r>
              <a:rPr lang="cs-CZ" sz="1200" b="1" i="1" dirty="0"/>
              <a:t>Zápory</a:t>
            </a:r>
          </a:p>
          <a:p>
            <a:pPr>
              <a:defRPr/>
            </a:pPr>
            <a:r>
              <a:rPr lang="cs-CZ" sz="1200" dirty="0"/>
              <a:t>omezená možnost práce s lokálními prostředky počítače (periférie)</a:t>
            </a:r>
          </a:p>
          <a:p>
            <a:pPr>
              <a:defRPr/>
            </a:pPr>
            <a:r>
              <a:rPr lang="cs-CZ" sz="1200" dirty="0"/>
              <a:t>nutnost optimalizace pro více konkurenčních </a:t>
            </a:r>
            <a:r>
              <a:rPr lang="cs-CZ" sz="1200" dirty="0" smtClean="0"/>
              <a:t>prohlížečů</a:t>
            </a:r>
          </a:p>
          <a:p>
            <a:pPr>
              <a:defRPr/>
            </a:pPr>
            <a:endParaRPr lang="cs-CZ" sz="1200" dirty="0" smtClean="0"/>
          </a:p>
          <a:p>
            <a:pPr marL="0" indent="0">
              <a:buFontTx/>
              <a:buNone/>
              <a:defRPr/>
            </a:pPr>
            <a:endParaRPr lang="cs-CZ" sz="1200" dirty="0"/>
          </a:p>
        </p:txBody>
      </p:sp>
      <p:sp>
        <p:nvSpPr>
          <p:cNvPr id="4" name="Obdélník 3"/>
          <p:cNvSpPr/>
          <p:nvPr/>
        </p:nvSpPr>
        <p:spPr>
          <a:xfrm>
            <a:off x="323850" y="5876925"/>
            <a:ext cx="8496300" cy="86518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defRPr/>
            </a:pPr>
            <a:r>
              <a:rPr lang="cs-CZ" sz="1600" dirty="0"/>
              <a:t>Ať už zvolíme klasického desktopového klienta, nebo webové rozhraní, jedná se v obou případech o architekturu </a:t>
            </a:r>
            <a:r>
              <a:rPr lang="cs-CZ" sz="1600" b="1" dirty="0"/>
              <a:t>Klient – Server</a:t>
            </a:r>
            <a:r>
              <a:rPr lang="cs-CZ" sz="1600" dirty="0"/>
              <a:t>, za jejíž nevýhodu můžeme považovat nutnou dostupnost serveru pro přístup k datům.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p:txBody>
          <a:bodyPr/>
          <a:lstStyle/>
          <a:p>
            <a:r>
              <a:rPr lang="cs-CZ" altLang="cs-CZ" smtClean="0"/>
              <a:t>Uživatelské role Š</a:t>
            </a:r>
            <a:r>
              <a:rPr lang="cs-CZ" altLang="cs-CZ" smtClean="0">
                <a:solidFill>
                  <a:srgbClr val="0070C0"/>
                </a:solidFill>
              </a:rPr>
              <a:t>IS</a:t>
            </a:r>
          </a:p>
        </p:txBody>
      </p:sp>
      <p:sp>
        <p:nvSpPr>
          <p:cNvPr id="3" name="Zástupný symbol pro obsah 2"/>
          <p:cNvSpPr>
            <a:spLocks noGrp="1"/>
          </p:cNvSpPr>
          <p:nvPr>
            <p:ph idx="1"/>
          </p:nvPr>
        </p:nvSpPr>
        <p:spPr/>
        <p:txBody>
          <a:bodyPr/>
          <a:lstStyle/>
          <a:p>
            <a:pPr>
              <a:defRPr/>
            </a:pPr>
            <a:r>
              <a:rPr lang="cs-CZ" sz="1600" dirty="0"/>
              <a:t>V systému je třeba od sebe odlišit různé kategorie </a:t>
            </a:r>
            <a:r>
              <a:rPr lang="cs-CZ" sz="1600" dirty="0" smtClean="0"/>
              <a:t>uživatelů (aktérů), </a:t>
            </a:r>
            <a:r>
              <a:rPr lang="cs-CZ" sz="1600" dirty="0"/>
              <a:t>lépe řečeno </a:t>
            </a:r>
            <a:r>
              <a:rPr lang="cs-CZ" sz="1600" dirty="0" smtClean="0"/>
              <a:t>role uživatelů</a:t>
            </a:r>
            <a:r>
              <a:rPr lang="cs-CZ" sz="1600" dirty="0"/>
              <a:t>. Každá role má přidělena specifická práva a jsou s nimi spjaty funkce </a:t>
            </a:r>
            <a:r>
              <a:rPr lang="cs-CZ" sz="1600" dirty="0" smtClean="0"/>
              <a:t>systému. Do </a:t>
            </a:r>
            <a:r>
              <a:rPr lang="cs-CZ" sz="1600" dirty="0"/>
              <a:t>systému </a:t>
            </a:r>
            <a:r>
              <a:rPr lang="cs-CZ" sz="1600" dirty="0" smtClean="0"/>
              <a:t>zavedeme </a:t>
            </a:r>
            <a:r>
              <a:rPr lang="cs-CZ" sz="1600" dirty="0"/>
              <a:t>4 uživatelské role, které jsou uvedeny na obrázku</a:t>
            </a:r>
            <a:r>
              <a:rPr lang="cs-CZ" sz="1600" dirty="0" smtClean="0"/>
              <a:t>.</a:t>
            </a:r>
          </a:p>
          <a:p>
            <a:pPr>
              <a:defRPr/>
            </a:pPr>
            <a:endParaRPr lang="cs-CZ" sz="1600" dirty="0"/>
          </a:p>
          <a:p>
            <a:pPr marL="0" indent="0">
              <a:buFontTx/>
              <a:buNone/>
              <a:defRPr/>
            </a:pPr>
            <a:endParaRPr lang="cs-CZ" sz="1600" dirty="0"/>
          </a:p>
        </p:txBody>
      </p:sp>
      <p:pic>
        <p:nvPicPr>
          <p:cNvPr id="32772" name="Picture 2"/>
          <p:cNvPicPr>
            <a:picLocks noChangeAspect="1" noChangeArrowheads="1"/>
          </p:cNvPicPr>
          <p:nvPr/>
        </p:nvPicPr>
        <p:blipFill>
          <a:blip r:embed="rId2" cstate="print"/>
          <a:srcRect/>
          <a:stretch>
            <a:fillRect/>
          </a:stretch>
        </p:blipFill>
        <p:spPr bwMode="auto">
          <a:xfrm>
            <a:off x="2916238" y="2708275"/>
            <a:ext cx="3286125" cy="34766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r>
              <a:rPr lang="cs-CZ" altLang="cs-CZ" smtClean="0"/>
              <a:t>UML</a:t>
            </a:r>
          </a:p>
        </p:txBody>
      </p:sp>
      <p:sp>
        <p:nvSpPr>
          <p:cNvPr id="3" name="Zástupný symbol pro obsah 2"/>
          <p:cNvSpPr>
            <a:spLocks noGrp="1"/>
          </p:cNvSpPr>
          <p:nvPr>
            <p:ph idx="1"/>
          </p:nvPr>
        </p:nvSpPr>
        <p:spPr>
          <a:xfrm>
            <a:off x="457200" y="1600200"/>
            <a:ext cx="8229600" cy="4924425"/>
          </a:xfrm>
        </p:spPr>
        <p:txBody>
          <a:bodyPr/>
          <a:lstStyle/>
          <a:p>
            <a:pPr>
              <a:defRPr/>
            </a:pPr>
            <a:r>
              <a:rPr lang="cs-CZ" sz="1400" b="1" dirty="0" smtClean="0"/>
              <a:t>UML</a:t>
            </a:r>
            <a:r>
              <a:rPr lang="cs-CZ" sz="1400" dirty="0" smtClean="0"/>
              <a:t>, </a:t>
            </a:r>
            <a:r>
              <a:rPr lang="cs-CZ" sz="1400" b="1" dirty="0" err="1" smtClean="0"/>
              <a:t>Unified</a:t>
            </a:r>
            <a:r>
              <a:rPr lang="cs-CZ" sz="1400" b="1" dirty="0" smtClean="0"/>
              <a:t> Modeling </a:t>
            </a:r>
            <a:r>
              <a:rPr lang="cs-CZ" sz="1400" b="1" dirty="0" err="1" smtClean="0"/>
              <a:t>Language</a:t>
            </a:r>
            <a:r>
              <a:rPr lang="cs-CZ" sz="1400" dirty="0" smtClean="0"/>
              <a:t> je v softwarovém inženýrství grafický jazyk pro vizualizaci, specifikaci, navrhování a dokumentaci programových systémů. UML nabízí standardní způsob zápisu jak návrhů </a:t>
            </a:r>
            <a:r>
              <a:rPr lang="cs-CZ" sz="1400" dirty="0" smtClean="0">
                <a:solidFill>
                  <a:srgbClr val="0070C0"/>
                </a:solidFill>
              </a:rPr>
              <a:t>systému včetně konceptuálních prvků </a:t>
            </a:r>
            <a:r>
              <a:rPr lang="cs-CZ" sz="1400" dirty="0" smtClean="0"/>
              <a:t>jako jsou business procesy a systémové funkce, tak </a:t>
            </a:r>
            <a:r>
              <a:rPr lang="cs-CZ" sz="1400" b="1" dirty="0" smtClean="0"/>
              <a:t>konkrétních prvků jako jsou příkazy programovacího jazyka</a:t>
            </a:r>
            <a:r>
              <a:rPr lang="cs-CZ" sz="1400" dirty="0" smtClean="0"/>
              <a:t>, </a:t>
            </a:r>
            <a:r>
              <a:rPr lang="cs-CZ" sz="1400" b="1" dirty="0" smtClean="0"/>
              <a:t>databázová schémata </a:t>
            </a:r>
            <a:r>
              <a:rPr lang="cs-CZ" sz="1400" dirty="0" smtClean="0"/>
              <a:t>a </a:t>
            </a:r>
            <a:r>
              <a:rPr lang="cs-CZ" sz="1400" b="1" dirty="0" smtClean="0"/>
              <a:t>znovupoužitelné programové komponenty</a:t>
            </a:r>
            <a:r>
              <a:rPr lang="cs-CZ" sz="1400" dirty="0" smtClean="0"/>
              <a:t>.</a:t>
            </a:r>
          </a:p>
          <a:p>
            <a:pPr marL="0" indent="0">
              <a:buFontTx/>
              <a:buNone/>
              <a:defRPr/>
            </a:pPr>
            <a:endParaRPr lang="cs-CZ" sz="1000" dirty="0" smtClean="0"/>
          </a:p>
          <a:p>
            <a:pPr>
              <a:defRPr/>
            </a:pPr>
            <a:r>
              <a:rPr lang="cs-CZ" sz="1400" dirty="0" smtClean="0"/>
              <a:t>UML podporuje objektově orientovaný přístup k analýze, návrhu a popisu programových systémů.</a:t>
            </a:r>
          </a:p>
          <a:p>
            <a:pPr>
              <a:defRPr/>
            </a:pPr>
            <a:r>
              <a:rPr lang="cs-CZ" sz="1400" dirty="0" smtClean="0"/>
              <a:t>UML neobsahuje způsob, jak se má používat, ani neobsahuje metodiku(y), jak analyzovat, specifikovat či navrhovat programové systémy.</a:t>
            </a:r>
          </a:p>
          <a:p>
            <a:pPr marL="0" indent="0">
              <a:buFontTx/>
              <a:buNone/>
              <a:defRPr/>
            </a:pPr>
            <a:endParaRPr lang="cs-CZ" dirty="0" smtClean="0"/>
          </a:p>
          <a:p>
            <a:pPr marL="0" indent="0">
              <a:buFontTx/>
              <a:buNone/>
              <a:defRPr/>
            </a:pPr>
            <a:r>
              <a:rPr lang="cs-CZ" sz="2400" b="1" dirty="0" smtClean="0"/>
              <a:t>Kreslení konceptu </a:t>
            </a:r>
            <a:r>
              <a:rPr lang="cs-CZ" sz="2400" dirty="0" smtClean="0"/>
              <a:t>(diagram případů užití)</a:t>
            </a:r>
          </a:p>
          <a:p>
            <a:pPr>
              <a:defRPr/>
            </a:pPr>
            <a:r>
              <a:rPr lang="cs-CZ" sz="1600" b="1" dirty="0" smtClean="0"/>
              <a:t>Při tomto použití je UML podpůrným nástrojem pro komunikaci mezi vývojáři a pro zaznamenání myšlenek a návrhů</a:t>
            </a:r>
            <a:r>
              <a:rPr lang="cs-CZ" sz="1600" dirty="0" smtClean="0"/>
              <a:t>. </a:t>
            </a:r>
          </a:p>
          <a:p>
            <a:pPr>
              <a:defRPr/>
            </a:pPr>
            <a:r>
              <a:rPr lang="cs-CZ" sz="1600" dirty="0" smtClean="0">
                <a:solidFill>
                  <a:srgbClr val="0070C0"/>
                </a:solidFill>
              </a:rPr>
              <a:t>Do diagramů se kreslí pouze věci podstatné pro grafické vyjádření návrhu, části návrhu před tím, než se začne programovat. </a:t>
            </a:r>
          </a:p>
          <a:p>
            <a:pPr>
              <a:defRPr/>
            </a:pPr>
            <a:r>
              <a:rPr lang="cs-CZ" sz="1600" dirty="0" smtClean="0"/>
              <a:t>Důležitá je srozumitelnost, rychlost nakreslení a snadnost změny či navržení alternativ řešení.</a:t>
            </a:r>
          </a:p>
          <a:p>
            <a:pPr marL="0" indent="0">
              <a:buFontTx/>
              <a:buNone/>
              <a:defRPr/>
            </a:pPr>
            <a:endParaRPr lang="cs-CZ"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r>
              <a:rPr lang="cs-CZ" altLang="cs-CZ" smtClean="0"/>
              <a:t>Diagram případů užití</a:t>
            </a:r>
          </a:p>
        </p:txBody>
      </p:sp>
      <p:sp>
        <p:nvSpPr>
          <p:cNvPr id="34819" name="Zástupný symbol pro obsah 2"/>
          <p:cNvSpPr>
            <a:spLocks noGrp="1"/>
          </p:cNvSpPr>
          <p:nvPr>
            <p:ph idx="1"/>
          </p:nvPr>
        </p:nvSpPr>
        <p:spPr/>
        <p:txBody>
          <a:bodyPr/>
          <a:lstStyle/>
          <a:p>
            <a:r>
              <a:rPr lang="cs-CZ" altLang="cs-CZ" sz="1600" smtClean="0"/>
              <a:t>V této fázi analýzy se ještě </a:t>
            </a:r>
            <a:r>
              <a:rPr lang="cs-CZ" altLang="cs-CZ" sz="1600" b="1" smtClean="0"/>
              <a:t>nezabýváme technologickými aspekty řešení </a:t>
            </a:r>
            <a:r>
              <a:rPr lang="cs-CZ" altLang="cs-CZ" sz="1600" smtClean="0"/>
              <a:t>a používáme pouze </a:t>
            </a:r>
            <a:r>
              <a:rPr lang="cs-CZ" altLang="cs-CZ" sz="1600" b="1" smtClean="0"/>
              <a:t>pojmy přirozeného jazyka a termíny z problémové domény</a:t>
            </a:r>
            <a:r>
              <a:rPr lang="cs-CZ" altLang="cs-CZ" sz="1600" smtClean="0"/>
              <a:t>, abychom co nejvěrněji a co nejsrozumitelněji načrtli funkční skeleton systému.</a:t>
            </a:r>
          </a:p>
          <a:p>
            <a:endParaRPr lang="cs-CZ" altLang="cs-CZ" sz="1600" smtClean="0"/>
          </a:p>
          <a:p>
            <a:r>
              <a:rPr lang="cs-CZ" altLang="cs-CZ" sz="1600" smtClean="0"/>
              <a:t>Neřešíme, jestli systém bude postaven na platformě </a:t>
            </a:r>
            <a:r>
              <a:rPr lang="cs-CZ" altLang="cs-CZ" sz="1600" b="1" smtClean="0"/>
              <a:t>.Net </a:t>
            </a:r>
            <a:r>
              <a:rPr lang="cs-CZ" altLang="cs-CZ" sz="1600" smtClean="0"/>
              <a:t>či </a:t>
            </a:r>
            <a:r>
              <a:rPr lang="cs-CZ" altLang="cs-CZ" sz="1600" b="1" smtClean="0"/>
              <a:t>PHP</a:t>
            </a:r>
            <a:r>
              <a:rPr lang="cs-CZ" altLang="cs-CZ" sz="1600" smtClean="0"/>
              <a:t>, ani nediskutujeme nad výhodami objektových či relačních databází, ale </a:t>
            </a:r>
            <a:r>
              <a:rPr lang="cs-CZ" altLang="cs-CZ" sz="1600" b="1" smtClean="0"/>
              <a:t>zjišťujeme, které procesy má systém podporovat a jací uživatelé jej budou používat</a:t>
            </a:r>
            <a:r>
              <a:rPr lang="cs-CZ" altLang="cs-CZ" sz="1600" smtClean="0"/>
              <a:t>. Názvy případů užití musejí být dostatečně obecné, přitom jednoznačné a výstižné. </a:t>
            </a:r>
          </a:p>
          <a:p>
            <a:pPr>
              <a:buFontTx/>
              <a:buNone/>
            </a:pPr>
            <a:endParaRPr lang="cs-CZ" altLang="cs-CZ" sz="1600" smtClean="0"/>
          </a:p>
          <a:p>
            <a:pPr>
              <a:buFontTx/>
              <a:buNone/>
            </a:pPr>
            <a:r>
              <a:rPr lang="cs-CZ" altLang="cs-CZ" sz="1600" b="1" smtClean="0"/>
              <a:t>Příklady názvů případů užití:</a:t>
            </a:r>
          </a:p>
          <a:p>
            <a:r>
              <a:rPr lang="cs-CZ" altLang="cs-CZ" sz="1600" smtClean="0"/>
              <a:t>Správa žáků</a:t>
            </a:r>
          </a:p>
          <a:p>
            <a:r>
              <a:rPr lang="cs-CZ" altLang="cs-CZ" sz="1600" smtClean="0"/>
              <a:t>Správa učitelů</a:t>
            </a:r>
          </a:p>
          <a:p>
            <a:r>
              <a:rPr lang="cs-CZ" altLang="cs-CZ" sz="1600" smtClean="0"/>
              <a:t>Přihlášení do IS</a:t>
            </a:r>
          </a:p>
          <a:p>
            <a:r>
              <a:rPr lang="cs-CZ" altLang="cs-CZ" sz="1600" smtClean="0"/>
              <a:t>Odhlášení se </a:t>
            </a:r>
          </a:p>
          <a:p>
            <a:endParaRPr lang="cs-CZ" altLang="cs-CZ" sz="1600" smtClean="0"/>
          </a:p>
          <a:p>
            <a:r>
              <a:rPr lang="cs-CZ" altLang="cs-CZ" sz="1600" smtClean="0"/>
              <a:t>Případy užití zakreslujeme do </a:t>
            </a:r>
            <a:r>
              <a:rPr lang="cs-CZ" altLang="cs-CZ" sz="1600" b="1" smtClean="0"/>
              <a:t>Oválu</a:t>
            </a:r>
            <a:r>
              <a:rPr lang="cs-CZ" altLang="cs-CZ" sz="1600" smtClean="0"/>
              <a:t>:</a:t>
            </a:r>
          </a:p>
          <a:p>
            <a:endParaRPr lang="cs-CZ" altLang="cs-CZ" smtClean="0"/>
          </a:p>
        </p:txBody>
      </p:sp>
      <p:sp>
        <p:nvSpPr>
          <p:cNvPr id="5" name="Elipsa 4"/>
          <p:cNvSpPr/>
          <p:nvPr/>
        </p:nvSpPr>
        <p:spPr>
          <a:xfrm>
            <a:off x="5219700" y="4941888"/>
            <a:ext cx="3240088" cy="136683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UC01 Správa žáků</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altLang="cs-CZ" smtClean="0"/>
              <a:t>Aktéři</a:t>
            </a:r>
          </a:p>
        </p:txBody>
      </p:sp>
      <p:sp>
        <p:nvSpPr>
          <p:cNvPr id="35843" name="Zástupný symbol pro obsah 2"/>
          <p:cNvSpPr>
            <a:spLocks noGrp="1"/>
          </p:cNvSpPr>
          <p:nvPr>
            <p:ph idx="1"/>
          </p:nvPr>
        </p:nvSpPr>
        <p:spPr/>
        <p:txBody>
          <a:bodyPr/>
          <a:lstStyle/>
          <a:p>
            <a:r>
              <a:rPr lang="cs-CZ" altLang="cs-CZ" sz="1800" b="1" smtClean="0"/>
              <a:t>Aktér</a:t>
            </a:r>
            <a:r>
              <a:rPr lang="cs-CZ" altLang="cs-CZ" sz="1800" smtClean="0"/>
              <a:t> popisuje uživatele systému, který je se s ním v interakci. Tímto uživatelem nemusí být pouze osoba, ale například i </a:t>
            </a:r>
            <a:r>
              <a:rPr lang="cs-CZ" altLang="cs-CZ" sz="1800" b="1" smtClean="0"/>
              <a:t>jiný systém </a:t>
            </a:r>
            <a:r>
              <a:rPr lang="cs-CZ" altLang="cs-CZ" sz="1800" smtClean="0"/>
              <a:t>či hardwarové zařízení. Jeho název pak vyjadřuje jeho roli v systému. </a:t>
            </a:r>
          </a:p>
          <a:p>
            <a:pPr>
              <a:buFontTx/>
              <a:buNone/>
            </a:pPr>
            <a:endParaRPr lang="cs-CZ" altLang="cs-CZ" sz="1800" smtClean="0"/>
          </a:p>
          <a:p>
            <a:r>
              <a:rPr lang="cs-CZ" altLang="cs-CZ" sz="1800" smtClean="0"/>
              <a:t>Pro aktéra jsou navrženy dva rovnocenné symboly. Prvním z nich je </a:t>
            </a:r>
            <a:r>
              <a:rPr lang="cs-CZ" altLang="cs-CZ" sz="1800" b="1" smtClean="0"/>
              <a:t>symbol postavy </a:t>
            </a:r>
            <a:r>
              <a:rPr lang="cs-CZ" altLang="cs-CZ" sz="1800" smtClean="0"/>
              <a:t>a druhým </a:t>
            </a:r>
            <a:r>
              <a:rPr lang="cs-CZ" altLang="cs-CZ" sz="1800" b="1" smtClean="0"/>
              <a:t>čtverec</a:t>
            </a:r>
            <a:r>
              <a:rPr lang="cs-CZ" altLang="cs-CZ" sz="1800" smtClean="0"/>
              <a:t>. Symbol postavy většina analytiků používá pro aktéra zastupujícího osoby, symbol čtverce, na nějž je ještě aplikován stereotyp &lt;&lt;system&gt;&gt;, reprezentuje externí systémy. Oba symboly musejí vždy obsahovat </a:t>
            </a:r>
            <a:r>
              <a:rPr lang="cs-CZ" altLang="cs-CZ" sz="1800" b="1" smtClean="0">
                <a:solidFill>
                  <a:srgbClr val="0070C0"/>
                </a:solidFill>
              </a:rPr>
              <a:t>název aktéra</a:t>
            </a:r>
            <a:r>
              <a:rPr lang="cs-CZ" altLang="cs-CZ" sz="1800" smtClean="0"/>
              <a:t>.</a:t>
            </a:r>
          </a:p>
          <a:p>
            <a:pPr>
              <a:buFontTx/>
              <a:buNone/>
            </a:pPr>
            <a:endParaRPr lang="cs-CZ" altLang="cs-CZ" sz="1800" smtClean="0"/>
          </a:p>
        </p:txBody>
      </p:sp>
      <p:pic>
        <p:nvPicPr>
          <p:cNvPr id="35844" name="Picture 2" descr="http://www.uml-diagrams.org/use-case-diagrams/actor-stick.png"/>
          <p:cNvPicPr>
            <a:picLocks noChangeAspect="1" noChangeArrowheads="1"/>
          </p:cNvPicPr>
          <p:nvPr/>
        </p:nvPicPr>
        <p:blipFill>
          <a:blip r:embed="rId2" cstate="print"/>
          <a:srcRect/>
          <a:stretch>
            <a:fillRect/>
          </a:stretch>
        </p:blipFill>
        <p:spPr bwMode="auto">
          <a:xfrm>
            <a:off x="2051050" y="4941888"/>
            <a:ext cx="647700" cy="1028700"/>
          </a:xfrm>
          <a:prstGeom prst="rect">
            <a:avLst/>
          </a:prstGeom>
          <a:noFill/>
          <a:ln w="9525">
            <a:noFill/>
            <a:miter lim="800000"/>
            <a:headEnd/>
            <a:tailEnd/>
          </a:ln>
        </p:spPr>
      </p:pic>
      <p:sp>
        <p:nvSpPr>
          <p:cNvPr id="5" name="Obdélník 4"/>
          <p:cNvSpPr/>
          <p:nvPr/>
        </p:nvSpPr>
        <p:spPr>
          <a:xfrm>
            <a:off x="4787900" y="5084763"/>
            <a:ext cx="2376488" cy="86518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&lt;&lt;</a:t>
            </a:r>
            <a:r>
              <a:rPr lang="cs-CZ" dirty="0" err="1"/>
              <a:t>system</a:t>
            </a:r>
            <a:r>
              <a:rPr lang="cs-CZ" dirty="0"/>
              <a:t>&gt;&gt;</a:t>
            </a:r>
          </a:p>
          <a:p>
            <a:pPr algn="ctr">
              <a:defRPr/>
            </a:pPr>
            <a:r>
              <a:rPr lang="cs-CZ" dirty="0"/>
              <a:t>Účetnický systém</a:t>
            </a:r>
          </a:p>
          <a:p>
            <a:pPr algn="ctr">
              <a:defRPr/>
            </a:pP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r>
              <a:rPr lang="cs-CZ" altLang="cs-CZ" smtClean="0"/>
              <a:t>Vztahy (relace)</a:t>
            </a:r>
          </a:p>
        </p:txBody>
      </p:sp>
      <p:sp>
        <p:nvSpPr>
          <p:cNvPr id="3" name="Zástupný symbol pro obsah 2"/>
          <p:cNvSpPr>
            <a:spLocks noGrp="1"/>
          </p:cNvSpPr>
          <p:nvPr>
            <p:ph idx="1"/>
          </p:nvPr>
        </p:nvSpPr>
        <p:spPr/>
        <p:txBody>
          <a:bodyPr/>
          <a:lstStyle/>
          <a:p>
            <a:pPr>
              <a:defRPr/>
            </a:pPr>
            <a:r>
              <a:rPr lang="cs-CZ" sz="1600" dirty="0" smtClean="0"/>
              <a:t>V UML diagramech zachycujeme </a:t>
            </a:r>
            <a:r>
              <a:rPr lang="cs-CZ" sz="1600" b="1" dirty="0" smtClean="0"/>
              <a:t>případy užití</a:t>
            </a:r>
            <a:r>
              <a:rPr lang="cs-CZ" sz="1600" dirty="0" smtClean="0"/>
              <a:t>, </a:t>
            </a:r>
            <a:r>
              <a:rPr lang="cs-CZ" sz="1600" b="1" dirty="0" smtClean="0"/>
              <a:t>aktéry</a:t>
            </a:r>
            <a:r>
              <a:rPr lang="cs-CZ" sz="1600" dirty="0" smtClean="0"/>
              <a:t> a jejich </a:t>
            </a:r>
            <a:r>
              <a:rPr lang="cs-CZ" sz="1600" b="1" dirty="0" smtClean="0"/>
              <a:t>vztahy</a:t>
            </a:r>
            <a:r>
              <a:rPr lang="cs-CZ" sz="1600" dirty="0" smtClean="0"/>
              <a:t>. Případ užití je v UML diagramech zobrazen jako ovál s názvem případu. Doporučuji, aby z důvodu přehlednosti a rychlé orientace bylo součástí názvu případu i jeho jednoznačné identifikační číslo (UC01, UC02 a tak dále).</a:t>
            </a:r>
          </a:p>
          <a:p>
            <a:pPr>
              <a:buFontTx/>
              <a:buNone/>
              <a:defRPr/>
            </a:pPr>
            <a:r>
              <a:rPr lang="cs-CZ" sz="1600" dirty="0" smtClean="0"/>
              <a:t> </a:t>
            </a:r>
          </a:p>
          <a:p>
            <a:pPr>
              <a:defRPr/>
            </a:pPr>
            <a:r>
              <a:rPr lang="cs-CZ" sz="1600" dirty="0" smtClean="0"/>
              <a:t>Nejdůležitějším vztahem v diagramu je přiřazení případu užití k aktérovi. Přiřazení je vyjádřeno plnou nepřerušovanou čárou. </a:t>
            </a:r>
            <a:r>
              <a:rPr lang="cs-CZ" sz="1600" i="1" dirty="0" smtClean="0"/>
              <a:t>Jednoduchý diagram případů užití:</a:t>
            </a:r>
          </a:p>
          <a:p>
            <a:pPr>
              <a:defRPr/>
            </a:pPr>
            <a:endParaRPr lang="cs-CZ" sz="1600" dirty="0" smtClean="0"/>
          </a:p>
          <a:p>
            <a:pPr>
              <a:defRPr/>
            </a:pPr>
            <a:endParaRPr lang="cs-CZ" sz="1600" dirty="0" smtClean="0"/>
          </a:p>
          <a:p>
            <a:pPr>
              <a:defRPr/>
            </a:pPr>
            <a:endParaRPr lang="cs-CZ" sz="1600" dirty="0" smtClean="0"/>
          </a:p>
          <a:p>
            <a:pPr>
              <a:defRPr/>
            </a:pPr>
            <a:endParaRPr lang="cs-CZ" sz="1600" dirty="0" smtClean="0"/>
          </a:p>
          <a:p>
            <a:pPr>
              <a:defRPr/>
            </a:pPr>
            <a:endParaRPr lang="cs-CZ" sz="1600" dirty="0" smtClean="0"/>
          </a:p>
          <a:p>
            <a:pPr>
              <a:defRPr/>
            </a:pPr>
            <a:endParaRPr lang="cs-CZ" sz="1600" dirty="0" smtClean="0"/>
          </a:p>
          <a:p>
            <a:pPr>
              <a:defRPr/>
            </a:pPr>
            <a:r>
              <a:rPr lang="cs-CZ" sz="1600" dirty="0" smtClean="0"/>
              <a:t>Vytvořte jednoduchý diagram případů užití (Školní IS) pro dva aktéry: </a:t>
            </a:r>
            <a:r>
              <a:rPr lang="cs-CZ" sz="1600" b="1" dirty="0" smtClean="0"/>
              <a:t>Student</a:t>
            </a:r>
            <a:r>
              <a:rPr lang="cs-CZ" sz="1600" dirty="0" smtClean="0"/>
              <a:t>, </a:t>
            </a:r>
            <a:r>
              <a:rPr lang="cs-CZ" sz="1600" b="1" dirty="0" smtClean="0"/>
              <a:t>Učitel</a:t>
            </a:r>
            <a:r>
              <a:rPr lang="cs-CZ" sz="1600" dirty="0" smtClean="0"/>
              <a:t>.</a:t>
            </a:r>
          </a:p>
          <a:p>
            <a:pPr lvl="1">
              <a:defRPr/>
            </a:pPr>
            <a:r>
              <a:rPr lang="cs-CZ" sz="1200" b="1" dirty="0" smtClean="0">
                <a:ea typeface="+mn-ea"/>
              </a:rPr>
              <a:t>Případy užití: </a:t>
            </a:r>
            <a:r>
              <a:rPr lang="cs-CZ" sz="1200" dirty="0" smtClean="0">
                <a:ea typeface="+mn-ea"/>
              </a:rPr>
              <a:t>Přihlášení se UC01, Odhlášení se UC02, Správa úkolů UC03</a:t>
            </a:r>
          </a:p>
          <a:p>
            <a:pPr lvl="1">
              <a:defRPr/>
            </a:pPr>
            <a:r>
              <a:rPr lang="cs-CZ" sz="1200" b="1" dirty="0" smtClean="0"/>
              <a:t>Vztahy: </a:t>
            </a:r>
            <a:r>
              <a:rPr lang="cs-CZ" sz="1200" dirty="0" smtClean="0"/>
              <a:t>Oba aktéři UC01, UC02, Učitel i UC03</a:t>
            </a:r>
            <a:endParaRPr lang="cs-CZ" sz="1200" dirty="0" smtClean="0">
              <a:ea typeface="+mn-ea"/>
            </a:endParaRPr>
          </a:p>
          <a:p>
            <a:pPr>
              <a:defRPr/>
            </a:pPr>
            <a:endParaRPr lang="cs-CZ" sz="1600" dirty="0"/>
          </a:p>
        </p:txBody>
      </p:sp>
      <p:pic>
        <p:nvPicPr>
          <p:cNvPr id="36868" name="Picture 2" descr="http://www.uml-diagrams.org/use-case-diagrams/actor-stick.png"/>
          <p:cNvPicPr>
            <a:picLocks noChangeAspect="1" noChangeArrowheads="1"/>
          </p:cNvPicPr>
          <p:nvPr/>
        </p:nvPicPr>
        <p:blipFill>
          <a:blip r:embed="rId2" cstate="print"/>
          <a:srcRect/>
          <a:stretch>
            <a:fillRect/>
          </a:stretch>
        </p:blipFill>
        <p:spPr bwMode="auto">
          <a:xfrm>
            <a:off x="1403350" y="3644900"/>
            <a:ext cx="647700" cy="1028700"/>
          </a:xfrm>
          <a:prstGeom prst="rect">
            <a:avLst/>
          </a:prstGeom>
          <a:noFill/>
          <a:ln w="9525">
            <a:noFill/>
            <a:miter lim="800000"/>
            <a:headEnd/>
            <a:tailEnd/>
          </a:ln>
        </p:spPr>
      </p:pic>
      <p:sp>
        <p:nvSpPr>
          <p:cNvPr id="5" name="Elipsa 4"/>
          <p:cNvSpPr/>
          <p:nvPr/>
        </p:nvSpPr>
        <p:spPr>
          <a:xfrm>
            <a:off x="4211638" y="3789363"/>
            <a:ext cx="2520950" cy="106362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UC01 Přihlášení</a:t>
            </a:r>
          </a:p>
        </p:txBody>
      </p:sp>
      <p:cxnSp>
        <p:nvCxnSpPr>
          <p:cNvPr id="9" name="Přímá spojovací čára 8"/>
          <p:cNvCxnSpPr>
            <a:endCxn id="5" idx="2"/>
          </p:cNvCxnSpPr>
          <p:nvPr/>
        </p:nvCxnSpPr>
        <p:spPr>
          <a:xfrm>
            <a:off x="2051050" y="4159250"/>
            <a:ext cx="2160588" cy="16192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r>
              <a:rPr lang="cs-CZ" altLang="cs-CZ" smtClean="0"/>
              <a:t>Generalizace aktérů</a:t>
            </a:r>
          </a:p>
        </p:txBody>
      </p:sp>
      <p:sp>
        <p:nvSpPr>
          <p:cNvPr id="37891" name="Zástupný symbol pro obsah 2"/>
          <p:cNvSpPr>
            <a:spLocks noGrp="1"/>
          </p:cNvSpPr>
          <p:nvPr>
            <p:ph idx="1"/>
          </p:nvPr>
        </p:nvSpPr>
        <p:spPr>
          <a:xfrm>
            <a:off x="457200" y="1600200"/>
            <a:ext cx="8229600" cy="4997450"/>
          </a:xfrm>
        </p:spPr>
        <p:txBody>
          <a:bodyPr/>
          <a:lstStyle/>
          <a:p>
            <a:pPr>
              <a:buFontTx/>
              <a:buNone/>
            </a:pPr>
            <a:r>
              <a:rPr lang="cs-CZ" altLang="cs-CZ" sz="1600" b="1" smtClean="0"/>
              <a:t>Problém:</a:t>
            </a:r>
          </a:p>
          <a:p>
            <a:r>
              <a:rPr lang="cs-CZ" altLang="cs-CZ" sz="1400" smtClean="0"/>
              <a:t>Při analýze často identifikujeme mnoho aktérů, jejichž činnosti se překrývají. Nepříjemným důsledkem této situace je nárůst relace přiřazení u každého případu užití, jež vyjadřují stále to samé – aktér xy používá tuto funkci. </a:t>
            </a:r>
            <a:r>
              <a:rPr lang="cs-CZ" altLang="cs-CZ" sz="1400" b="1" smtClean="0"/>
              <a:t>Potřebujeme najít způsob, jak sdílené činnosti aktérů vyčlenit a navázat na jednu společnou entitu ("pseudoaktéra"), jejíž odpovědnosti by byly všemi aktéry implicitně přejímány bez povinného zachycení každého aktéra ke každému případu užití.</a:t>
            </a:r>
          </a:p>
          <a:p>
            <a:pPr>
              <a:buFontTx/>
              <a:buNone/>
            </a:pPr>
            <a:endParaRPr lang="cs-CZ" altLang="cs-CZ" sz="1200" smtClean="0"/>
          </a:p>
          <a:p>
            <a:pPr>
              <a:buFontTx/>
              <a:buNone/>
            </a:pPr>
            <a:r>
              <a:rPr lang="cs-CZ" altLang="cs-CZ" sz="1200" b="1" smtClean="0"/>
              <a:t>Řešení:</a:t>
            </a:r>
          </a:p>
          <a:p>
            <a:r>
              <a:rPr lang="cs-CZ" altLang="cs-CZ" sz="1300" smtClean="0"/>
              <a:t>Řešením problémů s aktéry, u nichž se překrývají činnosti, je generalizace (zobecnění). Vytvoříme nového aktéra, na nějž budou delegovány sdílené činnosti.  U generalizace vždy platí, že potomci mají ("dědí") všechny vlastnosti předka. </a:t>
            </a:r>
            <a:r>
              <a:rPr lang="cs-CZ" altLang="cs-CZ" sz="1300" b="1" smtClean="0"/>
              <a:t>Při generalizace aktérů potomci od předka dědí všechny vazby k případům užití.</a:t>
            </a:r>
          </a:p>
          <a:p>
            <a:r>
              <a:rPr lang="cs-CZ" altLang="cs-CZ" sz="1300" smtClean="0"/>
              <a:t>Generalizace se v UML zakresluje nevyplněnou šipkou směřující od potomka k předkovi.</a:t>
            </a:r>
          </a:p>
          <a:p>
            <a:endParaRPr lang="cs-CZ" altLang="cs-CZ" sz="1200" smtClean="0"/>
          </a:p>
          <a:p>
            <a:endParaRPr lang="cs-CZ" altLang="cs-CZ" sz="1200" smtClean="0"/>
          </a:p>
          <a:p>
            <a:endParaRPr lang="cs-CZ" altLang="cs-CZ" sz="1200" smtClean="0"/>
          </a:p>
          <a:p>
            <a:endParaRPr lang="cs-CZ" altLang="cs-CZ" sz="1200" smtClean="0"/>
          </a:p>
          <a:p>
            <a:endParaRPr lang="cs-CZ" altLang="cs-CZ" sz="1200" smtClean="0"/>
          </a:p>
          <a:p>
            <a:pPr>
              <a:buFontTx/>
              <a:buNone/>
            </a:pPr>
            <a:r>
              <a:rPr lang="cs-CZ" altLang="cs-CZ" sz="1400" b="1" smtClean="0">
                <a:solidFill>
                  <a:srgbClr val="0070C0"/>
                </a:solidFill>
              </a:rPr>
              <a:t>ÚKOL:</a:t>
            </a:r>
          </a:p>
          <a:p>
            <a:r>
              <a:rPr lang="cs-CZ" altLang="cs-CZ" sz="1400" smtClean="0"/>
              <a:t>Upravme předchozí diagram užití a generalizujme Aktéry Student a Učitel pod Aktéra </a:t>
            </a:r>
            <a:r>
              <a:rPr lang="cs-CZ" altLang="cs-CZ" sz="1400" b="1" smtClean="0"/>
              <a:t>Uživatel</a:t>
            </a:r>
            <a:r>
              <a:rPr lang="cs-CZ" altLang="cs-CZ" sz="1400" smtClean="0"/>
              <a:t>:</a:t>
            </a:r>
          </a:p>
        </p:txBody>
      </p:sp>
      <p:pic>
        <p:nvPicPr>
          <p:cNvPr id="37892" name="Obrázek 3" descr="Bez-názvu-1.jpg"/>
          <p:cNvPicPr>
            <a:picLocks noChangeAspect="1"/>
          </p:cNvPicPr>
          <p:nvPr/>
        </p:nvPicPr>
        <p:blipFill>
          <a:blip r:embed="rId2" cstate="print"/>
          <a:srcRect l="8353" t="11011" r="3935" b="19263"/>
          <a:stretch>
            <a:fillRect/>
          </a:stretch>
        </p:blipFill>
        <p:spPr bwMode="auto">
          <a:xfrm>
            <a:off x="3132138" y="4724400"/>
            <a:ext cx="3024187" cy="13684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r>
              <a:rPr lang="cs-CZ" altLang="cs-CZ" smtClean="0"/>
              <a:t>Generalizace případů užití</a:t>
            </a:r>
          </a:p>
        </p:txBody>
      </p:sp>
      <p:sp>
        <p:nvSpPr>
          <p:cNvPr id="38915" name="Zástupný symbol pro obsah 2"/>
          <p:cNvSpPr>
            <a:spLocks noGrp="1"/>
          </p:cNvSpPr>
          <p:nvPr>
            <p:ph idx="1"/>
          </p:nvPr>
        </p:nvSpPr>
        <p:spPr/>
        <p:txBody>
          <a:bodyPr/>
          <a:lstStyle/>
          <a:p>
            <a:r>
              <a:rPr lang="cs-CZ" altLang="cs-CZ" sz="1400" smtClean="0"/>
              <a:t>Další problém představuje i nárůst případů užití. Často nalezneme případy užití s mnoha společnými rysy. Jeden aktér často používá všechny podobné případy užití a proto v systému opět existuje množství nadbytečných vazeb přiřazení, jež znesnadňují pochopení vztahů. Řešením by bylo vytvoření jednoho obecnějšího případu užití, k němuž by se aktér vztahoval a pod který by byly vztahovány všechny jeho varianty. Takže by z diagramu bylo patrné, že přiřazení aktéra k obecnému případu užití značí i přiřazení ke každé variantě obecného případu užití.</a:t>
            </a:r>
          </a:p>
          <a:p>
            <a:endParaRPr lang="cs-CZ" altLang="cs-CZ" sz="1400" smtClean="0"/>
          </a:p>
          <a:p>
            <a:r>
              <a:rPr lang="cs-CZ" altLang="cs-CZ" sz="1400" smtClean="0"/>
              <a:t>Výhoda je zřejmá – </a:t>
            </a:r>
            <a:r>
              <a:rPr lang="cs-CZ" altLang="cs-CZ" sz="1400" b="1" smtClean="0"/>
              <a:t>diagram případů užití se nejen zpřehlední, ale také jsou v něm seskupeny související případy užití, a proto poskytne svému čtenáři více informací.</a:t>
            </a:r>
          </a:p>
          <a:p>
            <a:endParaRPr lang="cs-CZ" altLang="cs-CZ" sz="1400" smtClean="0"/>
          </a:p>
          <a:p>
            <a:r>
              <a:rPr lang="cs-CZ" altLang="cs-CZ" sz="1400" smtClean="0"/>
              <a:t>Generalizace se opět zakresluje nevyplněnou šipkou směřující od potomka k předkovi.</a:t>
            </a:r>
          </a:p>
          <a:p>
            <a:endParaRPr lang="cs-CZ" altLang="cs-CZ" sz="1400" smtClean="0"/>
          </a:p>
          <a:p>
            <a:pPr>
              <a:buFontTx/>
              <a:buNone/>
            </a:pPr>
            <a:r>
              <a:rPr lang="cs-CZ" altLang="cs-CZ" sz="1400" b="1" smtClean="0">
                <a:solidFill>
                  <a:srgbClr val="0070C0"/>
                </a:solidFill>
              </a:rPr>
              <a:t>ÚKOL:</a:t>
            </a:r>
          </a:p>
          <a:p>
            <a:r>
              <a:rPr lang="cs-CZ" altLang="cs-CZ" sz="1400" smtClean="0"/>
              <a:t>Upravme předchozí diagram užití a generalizujme UC Přihlášení se a Odhlášení se pod UC </a:t>
            </a:r>
            <a:r>
              <a:rPr lang="cs-CZ" altLang="cs-CZ" sz="1400" b="1" smtClean="0"/>
              <a:t>Autorizace</a:t>
            </a:r>
            <a:r>
              <a:rPr lang="cs-CZ" altLang="cs-CZ" sz="1400" smtClean="0"/>
              <a:t>.</a:t>
            </a:r>
          </a:p>
          <a:p>
            <a:endParaRPr lang="cs-CZ" altLang="cs-CZ" sz="1400" smtClean="0"/>
          </a:p>
          <a:p>
            <a:endParaRPr lang="cs-CZ" altLang="cs-CZ" sz="1400" smtClean="0"/>
          </a:p>
          <a:p>
            <a:endParaRPr lang="cs-CZ" altLang="cs-CZ" sz="1400" smtClean="0"/>
          </a:p>
          <a:p>
            <a:endParaRPr lang="cs-CZ" altLang="cs-CZ" sz="14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a:xfrm>
            <a:off x="457200" y="692150"/>
            <a:ext cx="8229600" cy="725488"/>
          </a:xfrm>
        </p:spPr>
        <p:txBody>
          <a:bodyPr/>
          <a:lstStyle/>
          <a:p>
            <a:r>
              <a:rPr lang="cs-CZ" altLang="cs-CZ" sz="2400" b="1" smtClean="0"/>
              <a:t>Vkládání povinných případů užití – relace &lt;&lt;Include&gt;&gt;</a:t>
            </a:r>
            <a:r>
              <a:rPr lang="cs-CZ" altLang="cs-CZ" b="1" smtClean="0"/>
              <a:t/>
            </a:r>
            <a:br>
              <a:rPr lang="cs-CZ" altLang="cs-CZ" b="1" smtClean="0"/>
            </a:br>
            <a:endParaRPr lang="cs-CZ" altLang="cs-CZ" smtClean="0"/>
          </a:p>
        </p:txBody>
      </p:sp>
      <p:sp>
        <p:nvSpPr>
          <p:cNvPr id="39939" name="Zástupný symbol pro obsah 2"/>
          <p:cNvSpPr>
            <a:spLocks noGrp="1"/>
          </p:cNvSpPr>
          <p:nvPr>
            <p:ph idx="1"/>
          </p:nvPr>
        </p:nvSpPr>
        <p:spPr/>
        <p:txBody>
          <a:bodyPr/>
          <a:lstStyle/>
          <a:p>
            <a:r>
              <a:rPr lang="cs-CZ" altLang="cs-CZ" sz="1600" b="1" smtClean="0"/>
              <a:t>Více případů užití sdílí stejnou funkčnost. </a:t>
            </a:r>
            <a:r>
              <a:rPr lang="cs-CZ" altLang="cs-CZ" sz="1600" smtClean="0"/>
              <a:t>Společnou část případů užití můžeme v UML vyjmout do samostatného případu užití a ostatní případy užití se na něj budou odkazovat pomocí relace &lt;&lt;Include&gt;&gt;. Relace Include je speciálním typem závislosti mezi elementy – případ užití se společnou logikou je nazýván </a:t>
            </a:r>
            <a:r>
              <a:rPr lang="cs-CZ" altLang="cs-CZ" sz="1600" b="1" smtClean="0"/>
              <a:t>dodavatelský případ užití</a:t>
            </a:r>
            <a:r>
              <a:rPr lang="cs-CZ" altLang="cs-CZ" sz="1600" smtClean="0"/>
              <a:t> a případy, jež se na něj odkazují (a zahrnují jeho funkcionalitu), jsou </a:t>
            </a:r>
            <a:r>
              <a:rPr lang="cs-CZ" altLang="cs-CZ" sz="1600" b="1" smtClean="0"/>
              <a:t>klientské případy užití</a:t>
            </a:r>
            <a:r>
              <a:rPr lang="cs-CZ" altLang="cs-CZ" sz="1600" smtClean="0"/>
              <a:t>. Musí platit, že scénář dodavatelského případu užití je zahrnován do klientského případu užití </a:t>
            </a:r>
            <a:r>
              <a:rPr lang="cs-CZ" altLang="cs-CZ" sz="1600" b="1" smtClean="0"/>
              <a:t>povinně</a:t>
            </a:r>
            <a:r>
              <a:rPr lang="cs-CZ" altLang="cs-CZ" sz="1600" smtClean="0"/>
              <a:t> a </a:t>
            </a:r>
            <a:r>
              <a:rPr lang="cs-CZ" altLang="cs-CZ" sz="1600" b="1" smtClean="0"/>
              <a:t>vždy</a:t>
            </a:r>
            <a:r>
              <a:rPr lang="cs-CZ" altLang="cs-CZ" sz="1600" smtClean="0"/>
              <a:t>. Bez dodavatelského případu užití je klientský případ užití neúplný a nelze jej realizovat.</a:t>
            </a:r>
          </a:p>
          <a:p>
            <a:endParaRPr lang="cs-CZ" altLang="cs-CZ" sz="1600" smtClean="0"/>
          </a:p>
          <a:p>
            <a:r>
              <a:rPr lang="cs-CZ" altLang="cs-CZ" sz="1600" smtClean="0"/>
              <a:t>Dodavatelský případ užití může být samostatným případem užití, který mohou aktéři používat i samostatně, nebo může obsahovat pouhý fragment chování, jež nabývá významu jen ve spojení s chováním definovaném v klientském případu užití.</a:t>
            </a:r>
          </a:p>
          <a:p>
            <a:endParaRPr lang="cs-CZ" altLang="cs-CZ" sz="1600" smtClean="0"/>
          </a:p>
          <a:p>
            <a:r>
              <a:rPr lang="cs-CZ" altLang="cs-CZ" sz="1600" smtClean="0"/>
              <a:t>Ukázka na následujícím slidu:</a:t>
            </a:r>
          </a:p>
          <a:p>
            <a:endParaRPr lang="cs-CZ" altLang="cs-CZ" sz="1800" smtClean="0"/>
          </a:p>
          <a:p>
            <a:endParaRPr lang="cs-CZ" altLang="cs-CZ" sz="18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r>
              <a:rPr lang="cs-CZ" altLang="cs-CZ" sz="2800" b="1" smtClean="0"/>
              <a:t>Vkládání povinných případů užití</a:t>
            </a:r>
            <a:endParaRPr lang="cs-CZ" altLang="cs-CZ" sz="2800" smtClean="0"/>
          </a:p>
        </p:txBody>
      </p:sp>
      <p:pic>
        <p:nvPicPr>
          <p:cNvPr id="40963" name="Zástupný symbol pro obsah 3" descr="include.jpg"/>
          <p:cNvPicPr>
            <a:picLocks noGrp="1" noChangeAspect="1"/>
          </p:cNvPicPr>
          <p:nvPr>
            <p:ph idx="1"/>
          </p:nvPr>
        </p:nvPicPr>
        <p:blipFill>
          <a:blip r:embed="rId2" cstate="print"/>
          <a:srcRect/>
          <a:stretch>
            <a:fillRect/>
          </a:stretch>
        </p:blipFill>
        <p:spPr>
          <a:xfrm>
            <a:off x="1712913" y="1600200"/>
            <a:ext cx="5718175"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r>
              <a:rPr lang="cs-CZ" altLang="cs-CZ" smtClean="0"/>
              <a:t>Schéma školního IS</a:t>
            </a:r>
          </a:p>
        </p:txBody>
      </p:sp>
      <p:pic>
        <p:nvPicPr>
          <p:cNvPr id="5123" name="Picture 2"/>
          <p:cNvPicPr>
            <a:picLocks noGrp="1" noChangeAspect="1" noChangeArrowheads="1"/>
          </p:cNvPicPr>
          <p:nvPr>
            <p:ph idx="1"/>
          </p:nvPr>
        </p:nvPicPr>
        <p:blipFill>
          <a:blip r:embed="rId2" cstate="print"/>
          <a:srcRect/>
          <a:stretch>
            <a:fillRect/>
          </a:stretch>
        </p:blipFill>
        <p:spPr>
          <a:xfrm rot="5400000">
            <a:off x="1824037" y="506413"/>
            <a:ext cx="5599113" cy="8167688"/>
          </a:xfr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a:xfrm>
            <a:off x="457200" y="549275"/>
            <a:ext cx="8229600" cy="868363"/>
          </a:xfrm>
        </p:spPr>
        <p:txBody>
          <a:bodyPr/>
          <a:lstStyle/>
          <a:p>
            <a:r>
              <a:rPr lang="cs-CZ" altLang="cs-CZ" sz="2400" b="1" smtClean="0"/>
              <a:t>Vkládání nepovinných případů užití – relace &lt;&lt;Extend&gt;&gt;</a:t>
            </a:r>
            <a:r>
              <a:rPr lang="cs-CZ" altLang="cs-CZ" b="1" smtClean="0"/>
              <a:t/>
            </a:r>
            <a:br>
              <a:rPr lang="cs-CZ" altLang="cs-CZ" b="1" smtClean="0"/>
            </a:br>
            <a:endParaRPr lang="cs-CZ" altLang="cs-CZ" smtClean="0"/>
          </a:p>
        </p:txBody>
      </p:sp>
      <p:sp>
        <p:nvSpPr>
          <p:cNvPr id="41987" name="Zástupný symbol pro obsah 2"/>
          <p:cNvSpPr>
            <a:spLocks noGrp="1"/>
          </p:cNvSpPr>
          <p:nvPr>
            <p:ph idx="1"/>
          </p:nvPr>
        </p:nvSpPr>
        <p:spPr/>
        <p:txBody>
          <a:bodyPr/>
          <a:lstStyle/>
          <a:p>
            <a:r>
              <a:rPr lang="cs-CZ" altLang="cs-CZ" sz="1600" smtClean="0"/>
              <a:t>Relaci Extend použijeme pro vyjádření faktu, že případ užití může být </a:t>
            </a:r>
            <a:r>
              <a:rPr lang="cs-CZ" altLang="cs-CZ" sz="1600" b="1" smtClean="0"/>
              <a:t>nepovinně</a:t>
            </a:r>
            <a:r>
              <a:rPr lang="cs-CZ" altLang="cs-CZ" sz="1600" smtClean="0"/>
              <a:t> rozšířen o chování z jiného případu užití. </a:t>
            </a:r>
          </a:p>
          <a:p>
            <a:endParaRPr lang="cs-CZ" altLang="cs-CZ" sz="1600" smtClean="0"/>
          </a:p>
        </p:txBody>
      </p:sp>
      <p:pic>
        <p:nvPicPr>
          <p:cNvPr id="41988" name="Obrázek 3" descr="extend.jpg"/>
          <p:cNvPicPr>
            <a:picLocks noChangeAspect="1"/>
          </p:cNvPicPr>
          <p:nvPr/>
        </p:nvPicPr>
        <p:blipFill>
          <a:blip r:embed="rId2" cstate="print"/>
          <a:srcRect/>
          <a:stretch>
            <a:fillRect/>
          </a:stretch>
        </p:blipFill>
        <p:spPr bwMode="auto">
          <a:xfrm>
            <a:off x="1547813" y="2420938"/>
            <a:ext cx="5761037" cy="36036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r>
              <a:rPr lang="cs-CZ" altLang="cs-CZ" smtClean="0"/>
              <a:t>Diagram aktivit</a:t>
            </a:r>
          </a:p>
        </p:txBody>
      </p:sp>
      <p:sp>
        <p:nvSpPr>
          <p:cNvPr id="37891" name="Zástupný symbol pro obsah 2"/>
          <p:cNvSpPr>
            <a:spLocks noGrp="1"/>
          </p:cNvSpPr>
          <p:nvPr>
            <p:ph idx="1"/>
          </p:nvPr>
        </p:nvSpPr>
        <p:spPr/>
        <p:txBody>
          <a:bodyPr/>
          <a:lstStyle/>
          <a:p>
            <a:pPr marL="0" indent="0">
              <a:buFontTx/>
              <a:buNone/>
              <a:defRPr/>
            </a:pPr>
            <a:r>
              <a:rPr lang="cs-CZ" altLang="cs-CZ" dirty="0" smtClean="0"/>
              <a:t>Tvorba školního roku</a:t>
            </a:r>
          </a:p>
          <a:p>
            <a:pPr>
              <a:defRPr/>
            </a:pPr>
            <a:r>
              <a:rPr lang="cs-CZ" altLang="cs-CZ" sz="2000" dirty="0" smtClean="0"/>
              <a:t>Diagram aktivit se používá pro zaznačení procedurální logiky procesů.</a:t>
            </a:r>
          </a:p>
        </p:txBody>
      </p:sp>
      <p:pic>
        <p:nvPicPr>
          <p:cNvPr id="43012" name="Picture 2"/>
          <p:cNvPicPr>
            <a:picLocks noChangeAspect="1" noChangeArrowheads="1"/>
          </p:cNvPicPr>
          <p:nvPr/>
        </p:nvPicPr>
        <p:blipFill>
          <a:blip r:embed="rId2" cstate="print"/>
          <a:srcRect/>
          <a:stretch>
            <a:fillRect/>
          </a:stretch>
        </p:blipFill>
        <p:spPr bwMode="auto">
          <a:xfrm>
            <a:off x="1331913" y="3357563"/>
            <a:ext cx="6334125" cy="16668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p:txBody>
          <a:bodyPr/>
          <a:lstStyle/>
          <a:p>
            <a:r>
              <a:rPr lang="cs-CZ" altLang="cs-CZ" smtClean="0">
                <a:solidFill>
                  <a:srgbClr val="C00000"/>
                </a:solidFill>
              </a:rPr>
              <a:t>Webová prezentace školy</a:t>
            </a:r>
          </a:p>
        </p:txBody>
      </p:sp>
      <p:sp>
        <p:nvSpPr>
          <p:cNvPr id="44035" name="Zástupný symbol pro obsah 2"/>
          <p:cNvSpPr>
            <a:spLocks noGrp="1"/>
          </p:cNvSpPr>
          <p:nvPr>
            <p:ph idx="1"/>
          </p:nvPr>
        </p:nvSpPr>
        <p:spPr/>
        <p:txBody>
          <a:bodyPr/>
          <a:lstStyle/>
          <a:p>
            <a:pPr marL="0" indent="0">
              <a:buFontTx/>
              <a:buNone/>
            </a:pPr>
            <a:r>
              <a:rPr lang="cs-CZ" altLang="cs-CZ" sz="2800" smtClean="0"/>
              <a:t>Podle </a:t>
            </a:r>
            <a:r>
              <a:rPr lang="cs-CZ" altLang="cs-CZ" sz="2800" i="1" smtClean="0"/>
              <a:t>O. Neumajera </a:t>
            </a:r>
            <a:r>
              <a:rPr lang="cs-CZ" altLang="cs-CZ" sz="2800" smtClean="0"/>
              <a:t>si na začátku položme následující otázky:</a:t>
            </a:r>
          </a:p>
          <a:p>
            <a:pPr marL="0" indent="0">
              <a:buFontTx/>
              <a:buNone/>
            </a:pPr>
            <a:endParaRPr lang="cs-CZ" altLang="cs-CZ" sz="2800" smtClean="0"/>
          </a:p>
          <a:p>
            <a:pPr marL="0" indent="0">
              <a:buFontTx/>
              <a:buNone/>
            </a:pPr>
            <a:r>
              <a:rPr lang="cs-CZ" altLang="cs-CZ" sz="2400" smtClean="0"/>
              <a:t>Proč?			Hlavní cíl webu</a:t>
            </a:r>
          </a:p>
          <a:p>
            <a:pPr marL="0" indent="0">
              <a:buFontTx/>
              <a:buNone/>
            </a:pPr>
            <a:r>
              <a:rPr lang="cs-CZ" altLang="cs-CZ" sz="2400" smtClean="0"/>
              <a:t>Pro koho?		Cílová skupina</a:t>
            </a:r>
          </a:p>
          <a:p>
            <a:pPr marL="0" indent="0">
              <a:buFontTx/>
              <a:buNone/>
            </a:pPr>
            <a:r>
              <a:rPr lang="cs-CZ" altLang="cs-CZ" sz="2400" smtClean="0"/>
              <a:t>Co?			Obsah	</a:t>
            </a:r>
          </a:p>
          <a:p>
            <a:pPr marL="0" indent="0">
              <a:buFontTx/>
              <a:buNone/>
            </a:pPr>
            <a:r>
              <a:rPr lang="cs-CZ" altLang="cs-CZ" sz="2400" smtClean="0"/>
              <a:t>Jak?			Volba nástroje</a:t>
            </a:r>
          </a:p>
          <a:p>
            <a:pPr marL="0" indent="0">
              <a:buFontTx/>
              <a:buNone/>
            </a:pPr>
            <a:r>
              <a:rPr lang="cs-CZ" altLang="cs-CZ" sz="2400" smtClean="0"/>
              <a:t>Kde?			Webhosting, Serverhosting</a:t>
            </a:r>
          </a:p>
          <a:p>
            <a:pPr marL="0" indent="0">
              <a:buFontTx/>
              <a:buNone/>
            </a:pPr>
            <a:r>
              <a:rPr lang="cs-CZ" altLang="cs-CZ" sz="2400" smtClean="0"/>
              <a:t>Kdo?			Admin, Redakční rada</a:t>
            </a:r>
          </a:p>
          <a:p>
            <a:pPr marL="0" indent="0">
              <a:buFontTx/>
              <a:buNone/>
            </a:pPr>
            <a:r>
              <a:rPr lang="cs-CZ" altLang="cs-CZ" sz="2400" smtClean="0"/>
              <a:t>Kdy?			Jak a kdy začít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p:txBody>
          <a:bodyPr/>
          <a:lstStyle/>
          <a:p>
            <a:r>
              <a:rPr lang="cs-CZ" altLang="cs-CZ" smtClean="0"/>
              <a:t>Školní web</a:t>
            </a:r>
          </a:p>
        </p:txBody>
      </p:sp>
      <p:sp>
        <p:nvSpPr>
          <p:cNvPr id="45059" name="Zástupný symbol pro obsah 2"/>
          <p:cNvSpPr>
            <a:spLocks noGrp="1"/>
          </p:cNvSpPr>
          <p:nvPr>
            <p:ph idx="1"/>
          </p:nvPr>
        </p:nvSpPr>
        <p:spPr/>
        <p:txBody>
          <a:bodyPr/>
          <a:lstStyle/>
          <a:p>
            <a:pPr marL="0" indent="0">
              <a:buFontTx/>
              <a:buNone/>
            </a:pPr>
            <a:r>
              <a:rPr lang="cs-CZ" altLang="cs-CZ" sz="2400" smtClean="0">
                <a:solidFill>
                  <a:srgbClr val="C00000"/>
                </a:solidFill>
              </a:rPr>
              <a:t>Hlavním přínosem </a:t>
            </a:r>
            <a:r>
              <a:rPr lang="cs-CZ" altLang="cs-CZ" sz="2400" smtClean="0"/>
              <a:t>pro organizaci školského typu je hned několik okruhů informací, které lze touto metodou (www prezentací) realizovat a to:</a:t>
            </a:r>
          </a:p>
          <a:p>
            <a:pPr marL="0" indent="0">
              <a:buFontTx/>
              <a:buNone/>
            </a:pPr>
            <a:endParaRPr lang="cs-CZ" altLang="cs-CZ" sz="2400" smtClean="0"/>
          </a:p>
          <a:p>
            <a:pPr lvl="1"/>
            <a:r>
              <a:rPr lang="cs-CZ" altLang="cs-CZ" sz="1600" smtClean="0"/>
              <a:t>pro uchazeče o studium je to nabídka vzdělávání, nastínění možnosti uplatnění a představení oborů,</a:t>
            </a:r>
          </a:p>
          <a:p>
            <a:pPr lvl="1"/>
            <a:r>
              <a:rPr lang="cs-CZ" altLang="cs-CZ" sz="1600" smtClean="0"/>
              <a:t>pro žáky a jejich rodiče to jsou aktuální informace z proběhlých i připravovaných akcí, aktuální změny v jejich rozvrhových plánech, docházka, hodnocení, poskytování výukových materiálů apod.,</a:t>
            </a:r>
          </a:p>
          <a:p>
            <a:pPr lvl="1"/>
            <a:r>
              <a:rPr lang="cs-CZ" altLang="cs-CZ" sz="1600" smtClean="0"/>
              <a:t>pro zaměstnance např. přístup ke svým datům a poště, aktuální změny apod.</a:t>
            </a:r>
          </a:p>
          <a:p>
            <a:pPr lvl="1"/>
            <a:endParaRPr lang="cs-CZ" altLang="cs-CZ" sz="1600" smtClean="0"/>
          </a:p>
        </p:txBody>
      </p:sp>
      <p:pic>
        <p:nvPicPr>
          <p:cNvPr id="45060" name="Picture 2"/>
          <p:cNvPicPr>
            <a:picLocks noChangeAspect="1" noChangeArrowheads="1"/>
          </p:cNvPicPr>
          <p:nvPr/>
        </p:nvPicPr>
        <p:blipFill>
          <a:blip r:embed="rId2" cstate="print"/>
          <a:srcRect/>
          <a:stretch>
            <a:fillRect/>
          </a:stretch>
        </p:blipFill>
        <p:spPr bwMode="auto">
          <a:xfrm>
            <a:off x="3708400" y="5157788"/>
            <a:ext cx="2195513" cy="10541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p:txBody>
          <a:bodyPr/>
          <a:lstStyle/>
          <a:p>
            <a:r>
              <a:rPr lang="cs-CZ" altLang="cs-CZ" smtClean="0"/>
              <a:t>Obsahová část</a:t>
            </a:r>
          </a:p>
        </p:txBody>
      </p:sp>
      <p:sp>
        <p:nvSpPr>
          <p:cNvPr id="46083" name="Zástupný symbol pro obsah 2"/>
          <p:cNvSpPr>
            <a:spLocks noGrp="1"/>
          </p:cNvSpPr>
          <p:nvPr>
            <p:ph idx="1"/>
          </p:nvPr>
        </p:nvSpPr>
        <p:spPr/>
        <p:txBody>
          <a:bodyPr/>
          <a:lstStyle/>
          <a:p>
            <a:pPr marL="0" indent="0">
              <a:buFontTx/>
              <a:buNone/>
            </a:pPr>
            <a:r>
              <a:rPr lang="cs-CZ" altLang="cs-CZ" sz="2400" smtClean="0"/>
              <a:t>Při tvorbě či správě školního webu bychom neměli opomínat následující </a:t>
            </a:r>
            <a:r>
              <a:rPr lang="cs-CZ" altLang="cs-CZ" sz="2400" smtClean="0">
                <a:solidFill>
                  <a:srgbClr val="C00000"/>
                </a:solidFill>
              </a:rPr>
              <a:t>podstatné údaje</a:t>
            </a:r>
            <a:r>
              <a:rPr lang="cs-CZ" altLang="cs-CZ" sz="2400" smtClean="0"/>
              <a:t>:</a:t>
            </a:r>
          </a:p>
          <a:p>
            <a:pPr marL="0" indent="0">
              <a:buFontTx/>
              <a:buNone/>
            </a:pPr>
            <a:endParaRPr lang="cs-CZ" altLang="cs-CZ" sz="2000" smtClean="0"/>
          </a:p>
          <a:p>
            <a:pPr lvl="1"/>
            <a:r>
              <a:rPr lang="cs-CZ" altLang="cs-CZ" sz="1600" smtClean="0"/>
              <a:t>Zveřejnění úplného názvu, základních kontaktů, typu a zaměření školy,</a:t>
            </a:r>
          </a:p>
          <a:p>
            <a:pPr lvl="1"/>
            <a:endParaRPr lang="cs-CZ" altLang="cs-CZ" sz="1600" smtClean="0"/>
          </a:p>
          <a:p>
            <a:pPr lvl="1"/>
            <a:r>
              <a:rPr lang="cs-CZ" altLang="cs-CZ" sz="1600" smtClean="0"/>
              <a:t>zveřejnění organizace chodu školy (informace o vnitřním provozu školy - tedy například harmonogram školního roku, úřední hodiny, rozvrhy, zvonění, provoz jídelen, jídelníček, provoz družin apod., případně i přehledný harmonogram akcí, které škola pořádá),</a:t>
            </a:r>
          </a:p>
          <a:p>
            <a:pPr lvl="1"/>
            <a:endParaRPr lang="cs-CZ" altLang="cs-CZ" sz="1600" smtClean="0"/>
          </a:p>
          <a:p>
            <a:pPr lvl="1"/>
            <a:r>
              <a:rPr lang="cs-CZ" altLang="cs-CZ" sz="1600" smtClean="0"/>
              <a:t>zveřejnění elektronické verze základních dokumentů (školní vzdělávací program, školní řád apod.), popřípadě dalších dokumentů (výroční zprávy, inspekční zprávy, zprávy o autoevaluaci, rozpočet školy, plány a vize školy apod.).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lstStyle/>
          <a:p>
            <a:r>
              <a:rPr lang="cs-CZ" altLang="cs-CZ" smtClean="0"/>
              <a:t>Komunikační kanály</a:t>
            </a:r>
          </a:p>
        </p:txBody>
      </p:sp>
      <p:sp>
        <p:nvSpPr>
          <p:cNvPr id="3" name="Zástupný symbol pro obsah 2"/>
          <p:cNvSpPr>
            <a:spLocks noGrp="1"/>
          </p:cNvSpPr>
          <p:nvPr>
            <p:ph idx="1"/>
          </p:nvPr>
        </p:nvSpPr>
        <p:spPr/>
        <p:txBody>
          <a:bodyPr/>
          <a:lstStyle/>
          <a:p>
            <a:pPr marL="0" indent="0">
              <a:buFontTx/>
              <a:buNone/>
              <a:defRPr/>
            </a:pPr>
            <a:r>
              <a:rPr lang="cs-CZ" sz="2000" dirty="0"/>
              <a:t>Podstatnou částí </a:t>
            </a:r>
            <a:r>
              <a:rPr lang="cs-CZ" sz="2000" dirty="0" smtClean="0"/>
              <a:t>dnešního školního webu je využití </a:t>
            </a:r>
            <a:r>
              <a:rPr lang="cs-CZ" sz="2000" dirty="0"/>
              <a:t>prezentace školy jako </a:t>
            </a:r>
            <a:r>
              <a:rPr lang="cs-CZ" sz="2000" dirty="0">
                <a:solidFill>
                  <a:srgbClr val="C00000"/>
                </a:solidFill>
              </a:rPr>
              <a:t>komunikačního kanálu </a:t>
            </a:r>
            <a:r>
              <a:rPr lang="cs-CZ" sz="2000" dirty="0"/>
              <a:t>mezi školou a rodiči. S</a:t>
            </a:r>
            <a:r>
              <a:rPr lang="cs-CZ" sz="2000" dirty="0" smtClean="0"/>
              <a:t>měr komunikace rozdělujeme </a:t>
            </a:r>
            <a:r>
              <a:rPr lang="cs-CZ" sz="2000" dirty="0"/>
              <a:t>do několika případů</a:t>
            </a:r>
            <a:r>
              <a:rPr lang="cs-CZ" sz="2000" dirty="0" smtClean="0"/>
              <a:t>:</a:t>
            </a:r>
          </a:p>
          <a:p>
            <a:pPr marL="0" indent="0">
              <a:buFontTx/>
              <a:buNone/>
              <a:defRPr/>
            </a:pPr>
            <a:endParaRPr lang="cs-CZ" sz="2000" dirty="0"/>
          </a:p>
          <a:p>
            <a:pPr>
              <a:defRPr/>
            </a:pPr>
            <a:r>
              <a:rPr lang="cs-CZ" sz="1600" dirty="0"/>
              <a:t>Typ </a:t>
            </a:r>
            <a:r>
              <a:rPr lang="cs-CZ" sz="1600" b="1" dirty="0"/>
              <a:t>uzavřený</a:t>
            </a:r>
            <a:r>
              <a:rPr lang="cs-CZ" sz="1600" dirty="0"/>
              <a:t>, kdy nelze nikoho kontaktovat, na stránkách není obsažen žádný e-mail, telefonní číslo ani jméno kontaktní osoby ve škole či odkaz na ni,</a:t>
            </a:r>
          </a:p>
          <a:p>
            <a:pPr>
              <a:defRPr/>
            </a:pPr>
            <a:r>
              <a:rPr lang="cs-CZ" sz="1600" dirty="0"/>
              <a:t>typ </a:t>
            </a:r>
            <a:r>
              <a:rPr lang="cs-CZ" sz="1600" b="1" dirty="0"/>
              <a:t>omezený</a:t>
            </a:r>
            <a:r>
              <a:rPr lang="cs-CZ" sz="1600" dirty="0"/>
              <a:t>, kdy je na webu umístěn e-mail a telefonní číslo na školu jako takovou, popřípadě na ředitele školy,</a:t>
            </a:r>
          </a:p>
          <a:p>
            <a:pPr>
              <a:defRPr/>
            </a:pPr>
            <a:r>
              <a:rPr lang="cs-CZ" sz="1600" dirty="0"/>
              <a:t>typ </a:t>
            </a:r>
            <a:r>
              <a:rPr lang="cs-CZ" sz="1600" b="1" dirty="0"/>
              <a:t>adresný</a:t>
            </a:r>
            <a:r>
              <a:rPr lang="cs-CZ" sz="1600" dirty="0"/>
              <a:t>, který komukoliv umožňuje kontaktovat přímo téměř všechny zaměstnance na dané škole,</a:t>
            </a:r>
          </a:p>
          <a:p>
            <a:pPr>
              <a:defRPr/>
            </a:pPr>
            <a:r>
              <a:rPr lang="cs-CZ" sz="1600" dirty="0"/>
              <a:t>typ </a:t>
            </a:r>
            <a:r>
              <a:rPr lang="cs-CZ" sz="1600" b="1" dirty="0"/>
              <a:t>interaktivní</a:t>
            </a:r>
            <a:r>
              <a:rPr lang="cs-CZ" sz="1600" dirty="0"/>
              <a:t>, kdy může uživatel komunikovat se školou přímo na webových stránkách a tamtéž se může dočkat i odpovědi (Návštěvní knihy, komentáře apod.) či přes sociální sítě (</a:t>
            </a:r>
            <a:r>
              <a:rPr lang="cs-CZ" sz="1600" dirty="0" err="1"/>
              <a:t>Facebook</a:t>
            </a:r>
            <a:r>
              <a:rPr lang="cs-CZ" sz="1600" dirty="0"/>
              <a:t>, </a:t>
            </a:r>
            <a:r>
              <a:rPr lang="cs-CZ" sz="1600" dirty="0" err="1"/>
              <a:t>Twitter</a:t>
            </a:r>
            <a:r>
              <a:rPr lang="cs-CZ" sz="1600" dirty="0"/>
              <a:t>, Google+), jestli s nimi má škola web propojen.</a:t>
            </a:r>
          </a:p>
          <a:p>
            <a:pPr marL="0" indent="0">
              <a:buFontTx/>
              <a:buNone/>
              <a:defRPr/>
            </a:pPr>
            <a:endParaRPr lang="cs-CZ"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r>
              <a:rPr lang="cs-CZ" altLang="cs-CZ" smtClean="0"/>
              <a:t>Technologie</a:t>
            </a:r>
          </a:p>
        </p:txBody>
      </p:sp>
      <p:sp>
        <p:nvSpPr>
          <p:cNvPr id="48131" name="Zástupný symbol pro obsah 2"/>
          <p:cNvSpPr>
            <a:spLocks noGrp="1"/>
          </p:cNvSpPr>
          <p:nvPr>
            <p:ph idx="1"/>
          </p:nvPr>
        </p:nvSpPr>
        <p:spPr/>
        <p:txBody>
          <a:bodyPr/>
          <a:lstStyle/>
          <a:p>
            <a:pPr marL="0" indent="0">
              <a:buFontTx/>
              <a:buNone/>
            </a:pPr>
            <a:r>
              <a:rPr lang="cs-CZ" altLang="cs-CZ" sz="2400" smtClean="0">
                <a:solidFill>
                  <a:srgbClr val="C00000"/>
                </a:solidFill>
              </a:rPr>
              <a:t>Statické weby</a:t>
            </a:r>
          </a:p>
          <a:p>
            <a:pPr marL="0" indent="0">
              <a:buFontTx/>
              <a:buNone/>
            </a:pPr>
            <a:r>
              <a:rPr lang="cs-CZ" altLang="cs-CZ" sz="1800" smtClean="0"/>
              <a:t>Statický web se vyznačuje tím, že stránky, které jeho tvůrce vytvořil, jsou umístěny na webovém serveru a jsou uživateli zobrazeny ve webovém prohlížeči. Webový server je tak v podstatě pouze skladiště stránek.</a:t>
            </a:r>
          </a:p>
          <a:p>
            <a:pPr marL="0" indent="0">
              <a:buFontTx/>
              <a:buNone/>
            </a:pPr>
            <a:endParaRPr lang="cs-CZ" altLang="cs-CZ" sz="1800" smtClean="0"/>
          </a:p>
          <a:p>
            <a:pPr marL="0" indent="0">
              <a:buFontTx/>
              <a:buNone/>
            </a:pPr>
            <a:r>
              <a:rPr lang="cs-CZ" altLang="cs-CZ" sz="1800" b="1" smtClean="0"/>
              <a:t>Pojmy:</a:t>
            </a:r>
          </a:p>
          <a:p>
            <a:pPr marL="0" indent="0">
              <a:buFontTx/>
              <a:buNone/>
            </a:pPr>
            <a:r>
              <a:rPr lang="cs-CZ" altLang="cs-CZ" sz="1800" smtClean="0"/>
              <a:t>HTTP, FTP, URL, DNS,</a:t>
            </a:r>
          </a:p>
          <a:p>
            <a:pPr marL="0" indent="0">
              <a:buFontTx/>
              <a:buNone/>
            </a:pPr>
            <a:r>
              <a:rPr lang="cs-CZ" altLang="cs-CZ" sz="1800" smtClean="0"/>
              <a:t>IP, HTML, CSS, </a:t>
            </a:r>
          </a:p>
          <a:p>
            <a:pPr marL="0" indent="0">
              <a:buFontTx/>
              <a:buNone/>
            </a:pPr>
            <a:r>
              <a:rPr lang="cs-CZ" altLang="cs-CZ" sz="1800" smtClean="0"/>
              <a:t>WYSIWYG, Browser,</a:t>
            </a:r>
          </a:p>
          <a:p>
            <a:pPr marL="0" indent="0">
              <a:buFontTx/>
              <a:buNone/>
            </a:pPr>
            <a:r>
              <a:rPr lang="cs-CZ" altLang="cs-CZ" sz="1800" smtClean="0"/>
              <a:t>SEO</a:t>
            </a:r>
          </a:p>
          <a:p>
            <a:pPr marL="0" indent="0">
              <a:buFontTx/>
              <a:buNone/>
            </a:pPr>
            <a:r>
              <a:rPr lang="cs-CZ" altLang="cs-CZ" sz="1800" smtClean="0"/>
              <a:t> </a:t>
            </a:r>
          </a:p>
          <a:p>
            <a:pPr marL="0" indent="0">
              <a:buFontTx/>
              <a:buNone/>
            </a:pPr>
            <a:endParaRPr lang="cs-CZ" altLang="cs-CZ" sz="1800" smtClean="0">
              <a:solidFill>
                <a:srgbClr val="0070C0"/>
              </a:solidFill>
            </a:endParaRPr>
          </a:p>
        </p:txBody>
      </p:sp>
      <p:pic>
        <p:nvPicPr>
          <p:cNvPr id="48132" name="Obrázek 3" descr="schematické znázornění koncepce staticky vytvořených WWW stránek"/>
          <p:cNvPicPr>
            <a:picLocks noChangeAspect="1" noChangeArrowheads="1"/>
          </p:cNvPicPr>
          <p:nvPr/>
        </p:nvPicPr>
        <p:blipFill>
          <a:blip r:embed="rId2" cstate="print"/>
          <a:srcRect/>
          <a:stretch>
            <a:fillRect/>
          </a:stretch>
        </p:blipFill>
        <p:spPr bwMode="auto">
          <a:xfrm>
            <a:off x="3059113" y="3213100"/>
            <a:ext cx="5697537" cy="291941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p:txBody>
          <a:bodyPr/>
          <a:lstStyle/>
          <a:p>
            <a:r>
              <a:rPr lang="cs-CZ" altLang="cs-CZ" smtClean="0"/>
              <a:t>Technologie</a:t>
            </a:r>
          </a:p>
        </p:txBody>
      </p:sp>
      <p:sp>
        <p:nvSpPr>
          <p:cNvPr id="49155" name="Zástupný symbol pro obsah 2"/>
          <p:cNvSpPr>
            <a:spLocks noGrp="1"/>
          </p:cNvSpPr>
          <p:nvPr>
            <p:ph idx="1"/>
          </p:nvPr>
        </p:nvSpPr>
        <p:spPr/>
        <p:txBody>
          <a:bodyPr/>
          <a:lstStyle/>
          <a:p>
            <a:pPr marL="0" indent="0">
              <a:buFontTx/>
              <a:buNone/>
            </a:pPr>
            <a:r>
              <a:rPr lang="cs-CZ" altLang="cs-CZ" sz="2400" smtClean="0">
                <a:solidFill>
                  <a:srgbClr val="C00000"/>
                </a:solidFill>
              </a:rPr>
              <a:t>Dynamické weby</a:t>
            </a:r>
          </a:p>
          <a:p>
            <a:pPr marL="0" indent="0">
              <a:buFontTx/>
              <a:buNone/>
            </a:pPr>
            <a:r>
              <a:rPr lang="cs-CZ" altLang="cs-CZ" sz="1800" smtClean="0"/>
              <a:t>Dynamické weby jsou tvořeny až na základě požadavku odeslaného klientem, který je chce zobrazit. Stránka je tak sestavena z komponent, které se nachází na různých místech (např. na databázovém serveru) a teprve poté je stránka odeslána klientovi. </a:t>
            </a:r>
          </a:p>
          <a:p>
            <a:pPr marL="0" indent="0">
              <a:buFontTx/>
              <a:buNone/>
            </a:pPr>
            <a:endParaRPr lang="cs-CZ" altLang="cs-CZ" sz="2400" smtClean="0">
              <a:solidFill>
                <a:srgbClr val="C00000"/>
              </a:solidFill>
            </a:endParaRPr>
          </a:p>
        </p:txBody>
      </p:sp>
      <p:pic>
        <p:nvPicPr>
          <p:cNvPr id="49156" name="Obrázek 3" descr="schematické znázornění koncepce dynamicky generovaných WWW stránek"/>
          <p:cNvPicPr>
            <a:picLocks noChangeAspect="1" noChangeArrowheads="1"/>
          </p:cNvPicPr>
          <p:nvPr/>
        </p:nvPicPr>
        <p:blipFill>
          <a:blip r:embed="rId2" cstate="print"/>
          <a:srcRect/>
          <a:stretch>
            <a:fillRect/>
          </a:stretch>
        </p:blipFill>
        <p:spPr bwMode="auto">
          <a:xfrm>
            <a:off x="1244600" y="3429000"/>
            <a:ext cx="6788150" cy="301783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5364163" y="2276475"/>
            <a:ext cx="3352800" cy="3352800"/>
          </a:xfrm>
          <a:prstGeom prst="rect">
            <a:avLst/>
          </a:prstGeom>
          <a:noFill/>
          <a:ln w="9525">
            <a:noFill/>
            <a:miter lim="800000"/>
            <a:headEnd/>
            <a:tailEnd/>
          </a:ln>
        </p:spPr>
      </p:pic>
      <p:sp>
        <p:nvSpPr>
          <p:cNvPr id="50179" name="Nadpis 1"/>
          <p:cNvSpPr>
            <a:spLocks noGrp="1"/>
          </p:cNvSpPr>
          <p:nvPr>
            <p:ph type="title"/>
          </p:nvPr>
        </p:nvSpPr>
        <p:spPr/>
        <p:txBody>
          <a:bodyPr/>
          <a:lstStyle/>
          <a:p>
            <a:r>
              <a:rPr lang="cs-CZ" altLang="cs-CZ" smtClean="0"/>
              <a:t>Technologie</a:t>
            </a:r>
          </a:p>
        </p:txBody>
      </p:sp>
      <p:sp>
        <p:nvSpPr>
          <p:cNvPr id="50180" name="Zástupný symbol pro obsah 2"/>
          <p:cNvSpPr>
            <a:spLocks noGrp="1"/>
          </p:cNvSpPr>
          <p:nvPr>
            <p:ph idx="1"/>
          </p:nvPr>
        </p:nvSpPr>
        <p:spPr/>
        <p:txBody>
          <a:bodyPr/>
          <a:lstStyle/>
          <a:p>
            <a:pPr marL="0" indent="0" algn="ctr">
              <a:buFontTx/>
              <a:buNone/>
            </a:pPr>
            <a:r>
              <a:rPr lang="cs-CZ" altLang="cs-CZ" smtClean="0">
                <a:solidFill>
                  <a:srgbClr val="C00000"/>
                </a:solidFill>
              </a:rPr>
              <a:t>Statické x Dynamické </a:t>
            </a:r>
            <a:r>
              <a:rPr lang="cs-CZ" altLang="cs-CZ" smtClean="0"/>
              <a:t>weby</a:t>
            </a:r>
          </a:p>
          <a:p>
            <a:pPr marL="0" indent="0" algn="ctr">
              <a:buFontTx/>
              <a:buNone/>
            </a:pPr>
            <a:endParaRPr lang="cs-CZ" altLang="cs-CZ" smtClean="0"/>
          </a:p>
          <a:p>
            <a:pPr lvl="4"/>
            <a:r>
              <a:rPr lang="cs-CZ" altLang="cs-CZ" sz="1600" smtClean="0"/>
              <a:t>Výhody</a:t>
            </a:r>
          </a:p>
          <a:p>
            <a:pPr lvl="4"/>
            <a:r>
              <a:rPr lang="cs-CZ" altLang="cs-CZ" sz="1600" smtClean="0"/>
              <a:t>Nevýhody</a:t>
            </a:r>
          </a:p>
          <a:p>
            <a:pPr lvl="4"/>
            <a:r>
              <a:rPr lang="cs-CZ" altLang="cs-CZ" sz="1600" smtClean="0"/>
              <a:t>Finanční náročnost</a:t>
            </a:r>
          </a:p>
          <a:p>
            <a:pPr lvl="4"/>
            <a:r>
              <a:rPr lang="cs-CZ" altLang="cs-CZ" sz="1600" smtClean="0"/>
              <a:t>Potřebné znalosti a dovednosti</a:t>
            </a:r>
          </a:p>
          <a:p>
            <a:pPr lvl="4"/>
            <a:r>
              <a:rPr lang="cs-CZ" altLang="cs-CZ" sz="1600" smtClean="0"/>
              <a:t>Čas a prostor</a:t>
            </a:r>
          </a:p>
          <a:p>
            <a:pPr lvl="4"/>
            <a:r>
              <a:rPr lang="cs-CZ" altLang="cs-CZ" sz="1600" smtClean="0"/>
              <a:t>Administrace, Rozvoj</a:t>
            </a:r>
          </a:p>
          <a:p>
            <a:pPr lvl="4"/>
            <a:r>
              <a:rPr lang="cs-CZ" altLang="cs-CZ" sz="1600" smtClean="0"/>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p:cNvSpPr>
            <a:spLocks noGrp="1"/>
          </p:cNvSpPr>
          <p:nvPr>
            <p:ph type="title"/>
          </p:nvPr>
        </p:nvSpPr>
        <p:spPr/>
        <p:txBody>
          <a:bodyPr/>
          <a:lstStyle/>
          <a:p>
            <a:r>
              <a:rPr lang="cs-CZ" altLang="cs-CZ" smtClean="0"/>
              <a:t>CMS</a:t>
            </a:r>
          </a:p>
        </p:txBody>
      </p:sp>
      <p:sp>
        <p:nvSpPr>
          <p:cNvPr id="3" name="Zástupný symbol pro obsah 2"/>
          <p:cNvSpPr>
            <a:spLocks noGrp="1"/>
          </p:cNvSpPr>
          <p:nvPr>
            <p:ph idx="1"/>
          </p:nvPr>
        </p:nvSpPr>
        <p:spPr/>
        <p:txBody>
          <a:bodyPr/>
          <a:lstStyle/>
          <a:p>
            <a:pPr marL="0" indent="0">
              <a:buFontTx/>
              <a:buNone/>
              <a:defRPr/>
            </a:pPr>
            <a:r>
              <a:rPr lang="cs-CZ" dirty="0" smtClean="0"/>
              <a:t>Co je to </a:t>
            </a:r>
            <a:r>
              <a:rPr lang="cs-CZ" b="1" dirty="0" smtClean="0">
                <a:solidFill>
                  <a:srgbClr val="C00000"/>
                </a:solidFill>
              </a:rPr>
              <a:t>CMS</a:t>
            </a:r>
            <a:r>
              <a:rPr lang="cs-CZ" dirty="0" smtClean="0"/>
              <a:t>:</a:t>
            </a:r>
          </a:p>
          <a:p>
            <a:pPr>
              <a:defRPr/>
            </a:pPr>
            <a:r>
              <a:rPr lang="cs-CZ" sz="2000" dirty="0"/>
              <a:t>software, nejčastěji webový, který umožňuje jednoduchým způsobem publikovat informace na internetu. </a:t>
            </a:r>
            <a:r>
              <a:rPr lang="cs-CZ" sz="2000" dirty="0" smtClean="0"/>
              <a:t>Jedná </a:t>
            </a:r>
            <a:r>
              <a:rPr lang="cs-CZ" sz="2000" dirty="0"/>
              <a:t>se </a:t>
            </a:r>
            <a:r>
              <a:rPr lang="cs-CZ" sz="2000" dirty="0" smtClean="0"/>
              <a:t>o </a:t>
            </a:r>
            <a:r>
              <a:rPr lang="cs-CZ" sz="2000" dirty="0"/>
              <a:t>program pro správu a tvorbu </a:t>
            </a:r>
            <a:r>
              <a:rPr lang="cs-CZ" sz="2000" dirty="0" smtClean="0"/>
              <a:t>(obsahu) webových </a:t>
            </a:r>
            <a:r>
              <a:rPr lang="cs-CZ" sz="2000" dirty="0"/>
              <a:t>stránek. Pro CMS systémy se používá i označení </a:t>
            </a:r>
            <a:r>
              <a:rPr lang="cs-CZ" sz="2000" i="1" dirty="0"/>
              <a:t>redakční</a:t>
            </a:r>
            <a:r>
              <a:rPr lang="cs-CZ" sz="2000" dirty="0"/>
              <a:t> či </a:t>
            </a:r>
            <a:r>
              <a:rPr lang="cs-CZ" sz="2000" i="1" dirty="0"/>
              <a:t>publikační</a:t>
            </a:r>
            <a:r>
              <a:rPr lang="cs-CZ" sz="2000" dirty="0"/>
              <a:t> systémy</a:t>
            </a:r>
            <a:r>
              <a:rPr lang="cs-CZ" sz="2000" dirty="0" smtClean="0"/>
              <a:t>.</a:t>
            </a:r>
          </a:p>
          <a:p>
            <a:pPr>
              <a:defRPr/>
            </a:pPr>
            <a:endParaRPr lang="cs-CZ" sz="2000" dirty="0"/>
          </a:p>
          <a:p>
            <a:pPr marL="0" indent="0">
              <a:buFontTx/>
              <a:buNone/>
              <a:defRPr/>
            </a:pPr>
            <a:r>
              <a:rPr lang="cs-CZ" sz="2000" dirty="0" smtClean="0">
                <a:solidFill>
                  <a:srgbClr val="C00000"/>
                </a:solidFill>
              </a:rPr>
              <a:t>Hlavní výhody:</a:t>
            </a:r>
          </a:p>
          <a:p>
            <a:pPr marL="0" indent="0">
              <a:buFontTx/>
              <a:buNone/>
              <a:defRPr/>
            </a:pPr>
            <a:r>
              <a:rPr lang="cs-CZ" sz="1400" b="1" dirty="0"/>
              <a:t>Pro tvorbu webových stránek prostřednictvím CMS systémů nepotřebuje uživatel znát programovací jazyky (X)HTML, PHP, </a:t>
            </a:r>
            <a:r>
              <a:rPr lang="cs-CZ" sz="1400" b="1" dirty="0" err="1"/>
              <a:t>JavaScript</a:t>
            </a:r>
            <a:r>
              <a:rPr lang="cs-CZ" sz="1400" b="1" dirty="0"/>
              <a:t> či jiné platformy. </a:t>
            </a:r>
            <a:endParaRPr lang="cs-CZ" sz="1400" b="1" dirty="0" smtClean="0"/>
          </a:p>
          <a:p>
            <a:pPr marL="0" indent="0">
              <a:buFontTx/>
              <a:buNone/>
              <a:defRPr/>
            </a:pPr>
            <a:endParaRPr lang="cs-CZ" sz="1400" b="1" dirty="0"/>
          </a:p>
          <a:p>
            <a:pPr marL="0" indent="0">
              <a:buFontTx/>
              <a:buNone/>
              <a:defRPr/>
            </a:pPr>
            <a:r>
              <a:rPr lang="cs-CZ" sz="1400" dirty="0" smtClean="0"/>
              <a:t>Redakční </a:t>
            </a:r>
            <a:r>
              <a:rPr lang="cs-CZ" sz="1400" dirty="0"/>
              <a:t>systémy jsou totiž uzpůsobeny i laické veřejnosti, jelikož webové stránky upraví do příslušné a publikovatelné formy. Uživatelé pak mohou jednoduše nejčastěji s pomocí jednoduchého online WYSIWYG editoru vytvářet a spravovat jednotlivé stránky a informace, publikovat nové články, přidávat nové kategorie a různé další sekce, spravovat komentáře, apod. Avšak alespoň základní znalost výše zmíněných programovacích jazyků je pro administrátora vždy výhodou. </a:t>
            </a:r>
          </a:p>
          <a:p>
            <a:pPr marL="0" indent="0">
              <a:buFontTx/>
              <a:buNone/>
              <a:defRPr/>
            </a:pPr>
            <a:endParaRPr lang="cs-CZ"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r>
              <a:rPr lang="cs-CZ" altLang="cs-CZ" smtClean="0"/>
              <a:t>Nejpoužívanější školní IS</a:t>
            </a:r>
          </a:p>
        </p:txBody>
      </p:sp>
      <p:sp>
        <p:nvSpPr>
          <p:cNvPr id="3" name="Zástupný symbol pro obsah 2"/>
          <p:cNvSpPr>
            <a:spLocks noGrp="1"/>
          </p:cNvSpPr>
          <p:nvPr>
            <p:ph idx="1"/>
          </p:nvPr>
        </p:nvSpPr>
        <p:spPr>
          <a:xfrm>
            <a:off x="457200" y="2205038"/>
            <a:ext cx="8229600" cy="3921125"/>
          </a:xfrm>
        </p:spPr>
        <p:txBody>
          <a:bodyPr/>
          <a:lstStyle/>
          <a:p>
            <a:pPr>
              <a:defRPr/>
            </a:pPr>
            <a:r>
              <a:rPr lang="cs-CZ" dirty="0" smtClean="0"/>
              <a:t>Bakaláři			</a:t>
            </a:r>
            <a:r>
              <a:rPr lang="cs-CZ" dirty="0" smtClean="0">
                <a:hlinkClick r:id="rId2"/>
              </a:rPr>
              <a:t>www.bakalari.cz</a:t>
            </a:r>
            <a:endParaRPr lang="cs-CZ" dirty="0" smtClean="0"/>
          </a:p>
          <a:p>
            <a:pPr>
              <a:defRPr/>
            </a:pPr>
            <a:r>
              <a:rPr lang="cs-CZ" dirty="0" smtClean="0"/>
              <a:t>SAS			</a:t>
            </a:r>
            <a:r>
              <a:rPr lang="cs-CZ" dirty="0" smtClean="0">
                <a:hlinkClick r:id="rId3"/>
              </a:rPr>
              <a:t>www.mp-soft.cz</a:t>
            </a:r>
            <a:endParaRPr lang="cs-CZ" dirty="0" smtClean="0"/>
          </a:p>
          <a:p>
            <a:pPr>
              <a:defRPr/>
            </a:pPr>
            <a:r>
              <a:rPr lang="cs-CZ" dirty="0" smtClean="0"/>
              <a:t>Škola OnLine	</a:t>
            </a:r>
            <a:r>
              <a:rPr lang="cs-CZ" dirty="0" smtClean="0">
                <a:hlinkClick r:id="rId4"/>
              </a:rPr>
              <a:t>www.skolaonline.cz</a:t>
            </a:r>
            <a:endParaRPr lang="cs-CZ" dirty="0" smtClean="0"/>
          </a:p>
          <a:p>
            <a:pPr>
              <a:defRPr/>
            </a:pPr>
            <a:r>
              <a:rPr lang="cs-CZ" dirty="0" err="1" smtClean="0"/>
              <a:t>Gaudeamus</a:t>
            </a:r>
            <a:r>
              <a:rPr lang="cs-CZ" dirty="0" smtClean="0"/>
              <a:t> **	</a:t>
            </a:r>
            <a:r>
              <a:rPr lang="cs-CZ" dirty="0" smtClean="0">
                <a:hlinkClick r:id="rId5"/>
              </a:rPr>
              <a:t>www.isgaudeamus.cz</a:t>
            </a:r>
            <a:endParaRPr lang="cs-CZ" dirty="0" smtClean="0"/>
          </a:p>
          <a:p>
            <a:pPr>
              <a:defRPr/>
            </a:pPr>
            <a:r>
              <a:rPr lang="cs-CZ" dirty="0" err="1" smtClean="0"/>
              <a:t>iŠkola</a:t>
            </a:r>
            <a:r>
              <a:rPr lang="cs-CZ" dirty="0" smtClean="0"/>
              <a:t>			</a:t>
            </a:r>
            <a:r>
              <a:rPr lang="cs-CZ" dirty="0" smtClean="0">
                <a:hlinkClick r:id="rId6"/>
              </a:rPr>
              <a:t>www.iskola.cz</a:t>
            </a:r>
            <a:endParaRPr lang="cs-CZ" dirty="0" smtClean="0"/>
          </a:p>
          <a:p>
            <a:pPr marL="0" indent="0">
              <a:buFontTx/>
              <a:buNone/>
              <a:defRPr/>
            </a:pPr>
            <a:endParaRPr lang="cs-CZ" dirty="0" smtClean="0"/>
          </a:p>
          <a:p>
            <a:pPr marL="0" indent="0">
              <a:buFontTx/>
              <a:buNone/>
              <a:defRPr/>
            </a:pPr>
            <a:r>
              <a:rPr lang="cs-CZ" sz="2000" dirty="0" smtClean="0"/>
              <a:t>** Pozastavena registrace nových instancí IS</a:t>
            </a:r>
            <a:endParaRPr lang="cs-CZ"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p:cNvSpPr>
            <a:spLocks noGrp="1"/>
          </p:cNvSpPr>
          <p:nvPr>
            <p:ph type="title"/>
          </p:nvPr>
        </p:nvSpPr>
        <p:spPr/>
        <p:txBody>
          <a:bodyPr/>
          <a:lstStyle/>
          <a:p>
            <a:r>
              <a:rPr lang="cs-CZ" altLang="cs-CZ" smtClean="0"/>
              <a:t>CMS funkce</a:t>
            </a:r>
          </a:p>
        </p:txBody>
      </p:sp>
      <p:sp>
        <p:nvSpPr>
          <p:cNvPr id="52227" name="Zástupný symbol pro obsah 2"/>
          <p:cNvSpPr>
            <a:spLocks noGrp="1"/>
          </p:cNvSpPr>
          <p:nvPr>
            <p:ph idx="1"/>
          </p:nvPr>
        </p:nvSpPr>
        <p:spPr/>
        <p:txBody>
          <a:bodyPr/>
          <a:lstStyle/>
          <a:p>
            <a:pPr marL="0" indent="0">
              <a:buFontTx/>
              <a:buNone/>
            </a:pPr>
            <a:r>
              <a:rPr lang="cs-CZ" altLang="cs-CZ" sz="1400" smtClean="0"/>
              <a:t>Každý redakční systém se dělí na dvě části – </a:t>
            </a:r>
            <a:r>
              <a:rPr lang="cs-CZ" altLang="cs-CZ" sz="1400" smtClean="0">
                <a:solidFill>
                  <a:srgbClr val="00B050"/>
                </a:solidFill>
              </a:rPr>
              <a:t>administrátorskou</a:t>
            </a:r>
            <a:r>
              <a:rPr lang="cs-CZ" altLang="cs-CZ" sz="1400" smtClean="0"/>
              <a:t> a </a:t>
            </a:r>
            <a:r>
              <a:rPr lang="cs-CZ" altLang="cs-CZ" sz="1400" smtClean="0">
                <a:solidFill>
                  <a:srgbClr val="C00000"/>
                </a:solidFill>
              </a:rPr>
              <a:t>uživatelskou</a:t>
            </a:r>
            <a:r>
              <a:rPr lang="cs-CZ" altLang="cs-CZ" sz="1400" smtClean="0"/>
              <a:t>. Do administrátorské části má přístup vlastník webových stránek a další redaktoři a webmasteři na základě uživatelských oprávnění a s tím spojených přístupových práv. Mezi základní administrátorské funkce patří:</a:t>
            </a:r>
          </a:p>
          <a:p>
            <a:pPr marL="0" indent="0">
              <a:buFontTx/>
              <a:buNone/>
            </a:pPr>
            <a:endParaRPr lang="cs-CZ" altLang="cs-CZ" sz="1400" smtClean="0"/>
          </a:p>
          <a:p>
            <a:pPr lvl="1"/>
            <a:r>
              <a:rPr lang="cs-CZ" altLang="cs-CZ" sz="1200" smtClean="0"/>
              <a:t>Tvorba, publikace a následná editace jednotlivých webových stránek a dokumentů s využitím online WYSIWYG editoru pro snadné formátování textu a obsahu stránky,</a:t>
            </a:r>
          </a:p>
          <a:p>
            <a:pPr lvl="1"/>
            <a:r>
              <a:rPr lang="cs-CZ" altLang="cs-CZ" sz="1200" smtClean="0"/>
              <a:t>tvorba, publikace a následná editace jednotlivých článků, příspěvků a aktualit s využitím online WYSIWYG editoru pro snadné formátování textu a obsahu příspěvku,</a:t>
            </a:r>
          </a:p>
          <a:p>
            <a:pPr lvl="1"/>
            <a:r>
              <a:rPr lang="cs-CZ" altLang="cs-CZ" sz="1200" smtClean="0"/>
              <a:t>správa designu webu, často s využitím volně šiřitelných či vlastních XHTML a CSS šablon,</a:t>
            </a:r>
          </a:p>
          <a:p>
            <a:pPr lvl="1"/>
            <a:r>
              <a:rPr lang="cs-CZ" altLang="cs-CZ" sz="1200" smtClean="0"/>
              <a:t>správa komentářů či jiného typu diskuzí,</a:t>
            </a:r>
          </a:p>
          <a:p>
            <a:pPr lvl="1"/>
            <a:r>
              <a:rPr lang="cs-CZ" altLang="cs-CZ" sz="1200" smtClean="0"/>
              <a:t>správa uživatelů, různé možnosti nastavení uživatelských oprávnění a přístupových práv,</a:t>
            </a:r>
          </a:p>
          <a:p>
            <a:pPr lvl="1"/>
            <a:r>
              <a:rPr lang="cs-CZ" altLang="cs-CZ" sz="1200" smtClean="0"/>
              <a:t>správa dokumentů a řízení k jejich přístupu právě prostřednictvím přístupových práv,</a:t>
            </a:r>
          </a:p>
          <a:p>
            <a:pPr lvl="1"/>
            <a:r>
              <a:rPr lang="cs-CZ" altLang="cs-CZ" sz="1200" smtClean="0"/>
              <a:t>správa galerií, obrázků a dalších médií,</a:t>
            </a:r>
          </a:p>
          <a:p>
            <a:pPr lvl="1"/>
            <a:r>
              <a:rPr lang="cs-CZ" altLang="cs-CZ" sz="1200" smtClean="0"/>
              <a:t>různé další funkce, jež se do daného redakčního systému instalují často formou modulů a pluginů, např. kalendářní funkce, statistika přístupů, antispamové pluginy, cachovací pluginy pro velmi navštěvované a vytížené weby, fotogalerie, internetové obchody, apod. </a:t>
            </a:r>
          </a:p>
          <a:p>
            <a:pPr lvl="1"/>
            <a:endParaRPr lang="cs-CZ" altLang="cs-CZ" sz="1200" smtClean="0"/>
          </a:p>
          <a:p>
            <a:pPr marL="0" indent="0">
              <a:buFontTx/>
              <a:buNone/>
            </a:pPr>
            <a:r>
              <a:rPr lang="cs-CZ" altLang="cs-CZ" sz="1400" smtClean="0">
                <a:solidFill>
                  <a:srgbClr val="C00000"/>
                </a:solidFill>
              </a:rPr>
              <a:t>Uživatelská část </a:t>
            </a:r>
            <a:r>
              <a:rPr lang="cs-CZ" altLang="cs-CZ" sz="1400" smtClean="0"/>
              <a:t>je určena pro návštěvníky webu, takže k ní má přístup prakticky kdokoliv. Laický návštěvník tak nepozná, že jsou webové stránky, na nichž se právě nachází, vytvořeny pomocí redakčního systému.</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p:cNvSpPr>
            <a:spLocks noGrp="1"/>
          </p:cNvSpPr>
          <p:nvPr>
            <p:ph type="title"/>
          </p:nvPr>
        </p:nvSpPr>
        <p:spPr/>
        <p:txBody>
          <a:bodyPr/>
          <a:lstStyle/>
          <a:p>
            <a:r>
              <a:rPr lang="cs-CZ" altLang="cs-CZ" smtClean="0"/>
              <a:t>CMS výhody</a:t>
            </a:r>
          </a:p>
        </p:txBody>
      </p:sp>
      <p:sp>
        <p:nvSpPr>
          <p:cNvPr id="53251" name="Zástupný symbol pro obsah 2"/>
          <p:cNvSpPr>
            <a:spLocks noGrp="1"/>
          </p:cNvSpPr>
          <p:nvPr>
            <p:ph idx="1"/>
          </p:nvPr>
        </p:nvSpPr>
        <p:spPr/>
        <p:txBody>
          <a:bodyPr/>
          <a:lstStyle/>
          <a:p>
            <a:r>
              <a:rPr lang="cs-CZ" altLang="cs-CZ" sz="1400" smtClean="0"/>
              <a:t>Značnou automatičnost a efektivnost práce s daty, </a:t>
            </a:r>
          </a:p>
          <a:p>
            <a:r>
              <a:rPr lang="cs-CZ" altLang="cs-CZ" sz="1400" smtClean="0"/>
              <a:t>nezávislost ve smyslu použití operačního systému a webového prohlížeče uživatele, jelikož přístup k redakčnímu systému máme kdykoliv a odkudkoliv s internetovým připojením,</a:t>
            </a:r>
          </a:p>
          <a:p>
            <a:r>
              <a:rPr lang="cs-CZ" altLang="cs-CZ" sz="1400" smtClean="0"/>
              <a:t>uživatelé nejsou závislí na specializované tvůrce internetových stránek, stránky si sami vytvoří a spravují,</a:t>
            </a:r>
          </a:p>
          <a:p>
            <a:r>
              <a:rPr lang="cs-CZ" altLang="cs-CZ" sz="1400" smtClean="0"/>
              <a:t>jednoduché ovládání celého redakčního systému většinou s nenáročnou a příjemnou administrací,</a:t>
            </a:r>
          </a:p>
          <a:p>
            <a:r>
              <a:rPr lang="cs-CZ" altLang="cs-CZ" sz="1400" smtClean="0"/>
              <a:t>velmi jednoduchou správu webu s využitím online WYSIWYG editoru, díky kterému má uživatel možnost s jednotlivými stránkami a příspěvky pracovat jako ve standardním textovém editoru, které jsou obsaženy například v kancelářských balících typu MS Office či OpenOffice,</a:t>
            </a:r>
          </a:p>
          <a:p>
            <a:r>
              <a:rPr lang="cs-CZ" altLang="cs-CZ" sz="1400" smtClean="0"/>
              <a:t>velmi velký rozsah funkčnosti CMS systémů ať už v samotném redakčním systému nebo formou doinstalování různých modulů a pluginů a dalších dodatečných programů,</a:t>
            </a:r>
          </a:p>
          <a:p>
            <a:r>
              <a:rPr lang="cs-CZ" altLang="cs-CZ" sz="1400" smtClean="0"/>
              <a:t>výstupem je validní XHTML kód webových stránek podle konsorcia W3C (pokud však sami nějak nestandardně neupravujeme kód),</a:t>
            </a:r>
          </a:p>
          <a:p>
            <a:r>
              <a:rPr lang="cs-CZ" altLang="cs-CZ" sz="1400" smtClean="0"/>
              <a:t>nenáročnost na softwarové vybavení webového serveru, kde máme stránky s redakčním systémem nainstalovány, jelikož v dnešní době již téměř každý webový server redakční systémy podporuje,</a:t>
            </a:r>
          </a:p>
          <a:p>
            <a:r>
              <a:rPr lang="cs-CZ" altLang="cs-CZ" sz="1400" smtClean="0"/>
              <a:t>u volně distribuovaných systémů žádné pořizovací náklady, poněvadž jsou zdarma.</a:t>
            </a:r>
          </a:p>
          <a:p>
            <a:r>
              <a:rPr lang="cs-CZ" altLang="cs-CZ" sz="1400" b="1" smtClean="0">
                <a:solidFill>
                  <a:srgbClr val="C00000"/>
                </a:solidFill>
              </a:rPr>
              <a:t>Nevýhody??</a:t>
            </a:r>
          </a:p>
          <a:p>
            <a:endParaRPr lang="cs-CZ" altLang="cs-CZ"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p:cNvSpPr>
          <p:nvPr>
            <p:ph type="title"/>
          </p:nvPr>
        </p:nvSpPr>
        <p:spPr/>
        <p:txBody>
          <a:bodyPr/>
          <a:lstStyle/>
          <a:p>
            <a:r>
              <a:rPr lang="cs-CZ" altLang="cs-CZ" smtClean="0">
                <a:solidFill>
                  <a:srgbClr val="00B0F0"/>
                </a:solidFill>
              </a:rPr>
              <a:t>Free</a:t>
            </a:r>
            <a:r>
              <a:rPr lang="cs-CZ" altLang="cs-CZ" smtClean="0"/>
              <a:t> CMS pro </a:t>
            </a:r>
            <a:r>
              <a:rPr lang="cs-CZ" altLang="cs-CZ" smtClean="0">
                <a:solidFill>
                  <a:srgbClr val="C00000"/>
                </a:solidFill>
              </a:rPr>
              <a:t>školní web</a:t>
            </a:r>
          </a:p>
        </p:txBody>
      </p:sp>
      <p:pic>
        <p:nvPicPr>
          <p:cNvPr id="54275" name="Picture 2"/>
          <p:cNvPicPr>
            <a:picLocks noChangeAspect="1" noChangeArrowheads="1"/>
          </p:cNvPicPr>
          <p:nvPr/>
        </p:nvPicPr>
        <p:blipFill>
          <a:blip r:embed="rId2" cstate="print"/>
          <a:srcRect/>
          <a:stretch>
            <a:fillRect/>
          </a:stretch>
        </p:blipFill>
        <p:spPr bwMode="auto">
          <a:xfrm>
            <a:off x="2627313" y="1773238"/>
            <a:ext cx="3949700" cy="394811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p:txBody>
          <a:bodyPr/>
          <a:lstStyle/>
          <a:p>
            <a:r>
              <a:rPr lang="cs-CZ" altLang="cs-CZ" smtClean="0">
                <a:solidFill>
                  <a:srgbClr val="C00000"/>
                </a:solidFill>
              </a:rPr>
              <a:t>Otázky při výběru</a:t>
            </a:r>
          </a:p>
        </p:txBody>
      </p:sp>
      <p:sp>
        <p:nvSpPr>
          <p:cNvPr id="55299" name="Zástupný symbol pro obsah 2"/>
          <p:cNvSpPr>
            <a:spLocks noGrp="1"/>
          </p:cNvSpPr>
          <p:nvPr>
            <p:ph idx="1"/>
          </p:nvPr>
        </p:nvSpPr>
        <p:spPr/>
        <p:txBody>
          <a:bodyPr/>
          <a:lstStyle/>
          <a:p>
            <a:r>
              <a:rPr lang="cs-CZ" altLang="cs-CZ" sz="1600" smtClean="0"/>
              <a:t>Je k dispozici česká lokalizace pro daný redakční systém?</a:t>
            </a:r>
          </a:p>
          <a:p>
            <a:r>
              <a:rPr lang="cs-CZ" altLang="cs-CZ" sz="1600" smtClean="0"/>
              <a:t>Bude instalace a správa daného redakčního systému jednoduchá a nenáročná?</a:t>
            </a:r>
          </a:p>
          <a:p>
            <a:r>
              <a:rPr lang="cs-CZ" altLang="cs-CZ" sz="1600" smtClean="0"/>
              <a:t>Mohu do něj doinstalovat doplňující moduly a pluginy?</a:t>
            </a:r>
          </a:p>
          <a:p>
            <a:r>
              <a:rPr lang="cs-CZ" altLang="cs-CZ" sz="1600" smtClean="0"/>
              <a:t>Existují knihy a manuály v češtině o daném redakčním systému?</a:t>
            </a:r>
          </a:p>
          <a:p>
            <a:r>
              <a:rPr lang="cs-CZ" altLang="cs-CZ" sz="1600" smtClean="0"/>
              <a:t>Existuje česká komunita okolo daného redakčního systému?</a:t>
            </a:r>
          </a:p>
          <a:p>
            <a:r>
              <a:rPr lang="cs-CZ" altLang="cs-CZ" sz="1600" smtClean="0"/>
              <a:t>Používá se daný redakční systém na školních webech v České republice?</a:t>
            </a:r>
          </a:p>
          <a:p>
            <a:r>
              <a:rPr lang="cs-CZ" altLang="cs-CZ" sz="1600" smtClean="0"/>
              <a:t>Lze v něm jednoduše školní webové stránky spravovat?</a:t>
            </a:r>
          </a:p>
          <a:p>
            <a:endParaRPr lang="cs-CZ" altLang="cs-CZ" sz="1600" smtClean="0"/>
          </a:p>
          <a:p>
            <a:endParaRPr lang="cs-CZ" altLang="cs-CZ" sz="1600" smtClean="0"/>
          </a:p>
        </p:txBody>
      </p:sp>
      <p:pic>
        <p:nvPicPr>
          <p:cNvPr id="55300" name="Picture 2"/>
          <p:cNvPicPr>
            <a:picLocks noChangeAspect="1" noChangeArrowheads="1"/>
          </p:cNvPicPr>
          <p:nvPr/>
        </p:nvPicPr>
        <p:blipFill>
          <a:blip r:embed="rId2" cstate="print"/>
          <a:srcRect/>
          <a:stretch>
            <a:fillRect/>
          </a:stretch>
        </p:blipFill>
        <p:spPr bwMode="auto">
          <a:xfrm>
            <a:off x="1338263" y="3716338"/>
            <a:ext cx="6477000" cy="29432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p:cNvSpPr>
          <p:nvPr>
            <p:ph type="title"/>
          </p:nvPr>
        </p:nvSpPr>
        <p:spPr/>
        <p:txBody>
          <a:bodyPr/>
          <a:lstStyle/>
          <a:p>
            <a:r>
              <a:rPr lang="cs-CZ" altLang="cs-CZ" smtClean="0"/>
              <a:t>4 ukázky</a:t>
            </a:r>
          </a:p>
        </p:txBody>
      </p:sp>
      <p:sp>
        <p:nvSpPr>
          <p:cNvPr id="56323" name="Zástupný symbol pro obsah 2"/>
          <p:cNvSpPr>
            <a:spLocks noGrp="1"/>
          </p:cNvSpPr>
          <p:nvPr>
            <p:ph idx="1"/>
          </p:nvPr>
        </p:nvSpPr>
        <p:spPr/>
        <p:txBody>
          <a:bodyPr/>
          <a:lstStyle/>
          <a:p>
            <a:pPr marL="0" indent="0">
              <a:buFontTx/>
              <a:buNone/>
            </a:pPr>
            <a:r>
              <a:rPr lang="cs-CZ" altLang="cs-CZ" sz="2800" smtClean="0"/>
              <a:t>Na závěr této prezentace si představíme 4 free CMS systémy, které se již s úspěchem využívají i pro účely </a:t>
            </a:r>
            <a:r>
              <a:rPr lang="cs-CZ" altLang="cs-CZ" sz="2800" smtClean="0">
                <a:solidFill>
                  <a:srgbClr val="C00000"/>
                </a:solidFill>
              </a:rPr>
              <a:t>školních webů. </a:t>
            </a:r>
            <a:r>
              <a:rPr lang="cs-CZ" altLang="cs-CZ" sz="2800" smtClean="0"/>
              <a:t>Hodnocení výhod z hlediska školní praxe zpracoval ve své bakalářské práce pod vedením autora David Hromada:</a:t>
            </a:r>
          </a:p>
          <a:p>
            <a:pPr marL="0" indent="0">
              <a:buFontTx/>
              <a:buNone/>
            </a:pPr>
            <a:endParaRPr lang="cs-CZ" altLang="cs-CZ" sz="2800" smtClean="0"/>
          </a:p>
          <a:p>
            <a:pPr lvl="1"/>
            <a:r>
              <a:rPr lang="cs-CZ" altLang="cs-CZ" sz="2400" smtClean="0"/>
              <a:t>CMS Made Simple</a:t>
            </a:r>
          </a:p>
          <a:p>
            <a:pPr lvl="1"/>
            <a:r>
              <a:rPr lang="cs-CZ" altLang="cs-CZ" sz="2400" smtClean="0"/>
              <a:t>Drupal</a:t>
            </a:r>
          </a:p>
          <a:p>
            <a:pPr lvl="1"/>
            <a:r>
              <a:rPr lang="cs-CZ" altLang="cs-CZ" sz="2400" smtClean="0"/>
              <a:t>Joomla!</a:t>
            </a:r>
          </a:p>
          <a:p>
            <a:pPr lvl="1"/>
            <a:r>
              <a:rPr lang="cs-CZ" altLang="cs-CZ" sz="2400" smtClean="0"/>
              <a:t>Wordpress</a:t>
            </a:r>
          </a:p>
          <a:p>
            <a:pPr marL="0" indent="0">
              <a:buFontTx/>
              <a:buNone/>
            </a:pPr>
            <a:endParaRPr lang="cs-CZ" altLang="cs-CZ"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p:txBody>
          <a:bodyPr/>
          <a:lstStyle/>
          <a:p>
            <a:r>
              <a:rPr lang="cs-CZ" altLang="cs-CZ" smtClean="0"/>
              <a:t>CMS Made Simple</a:t>
            </a:r>
          </a:p>
        </p:txBody>
      </p:sp>
      <p:sp>
        <p:nvSpPr>
          <p:cNvPr id="3" name="Zástupný symbol pro obsah 2"/>
          <p:cNvSpPr>
            <a:spLocks noGrp="1"/>
          </p:cNvSpPr>
          <p:nvPr>
            <p:ph idx="1"/>
          </p:nvPr>
        </p:nvSpPr>
        <p:spPr/>
        <p:txBody>
          <a:bodyPr/>
          <a:lstStyle/>
          <a:p>
            <a:pPr marL="0" indent="0">
              <a:buFontTx/>
              <a:buNone/>
              <a:defRPr/>
            </a:pPr>
            <a:r>
              <a:rPr lang="cs-CZ" sz="1400" b="1" i="1" dirty="0" smtClean="0"/>
              <a:t>Oficiální </a:t>
            </a:r>
            <a:r>
              <a:rPr lang="cs-CZ" sz="1400" b="1" i="1" dirty="0"/>
              <a:t>stránky: </a:t>
            </a:r>
            <a:r>
              <a:rPr lang="cs-CZ" sz="1400" dirty="0">
                <a:hlinkClick r:id="rId2"/>
              </a:rPr>
              <a:t>http://</a:t>
            </a:r>
            <a:r>
              <a:rPr lang="cs-CZ" sz="1400" dirty="0" smtClean="0">
                <a:hlinkClick r:id="rId2"/>
              </a:rPr>
              <a:t>www.cmsmadesimple.org</a:t>
            </a:r>
            <a:endParaRPr lang="cs-CZ" sz="1400" dirty="0"/>
          </a:p>
          <a:p>
            <a:pPr marL="0" indent="0">
              <a:buFontTx/>
              <a:buNone/>
              <a:defRPr/>
            </a:pPr>
            <a:r>
              <a:rPr lang="cs-CZ" sz="1400" b="1" i="1" dirty="0"/>
              <a:t>České stránky: </a:t>
            </a:r>
            <a:r>
              <a:rPr lang="cs-CZ" sz="1400" dirty="0">
                <a:hlinkClick r:id="rId3"/>
              </a:rPr>
              <a:t>http://</a:t>
            </a:r>
            <a:r>
              <a:rPr lang="cs-CZ" sz="1400" dirty="0" smtClean="0">
                <a:hlinkClick r:id="rId3"/>
              </a:rPr>
              <a:t>www.cmsmadesimple.cz</a:t>
            </a:r>
            <a:endParaRPr lang="cs-CZ" sz="1400" dirty="0" smtClean="0"/>
          </a:p>
          <a:p>
            <a:pPr marL="0" indent="0">
              <a:buFontTx/>
              <a:buNone/>
              <a:defRPr/>
            </a:pPr>
            <a:endParaRPr lang="cs-CZ" sz="1400" dirty="0"/>
          </a:p>
          <a:p>
            <a:pPr marL="0" indent="0">
              <a:buFontTx/>
              <a:buNone/>
              <a:defRPr/>
            </a:pPr>
            <a:r>
              <a:rPr lang="cs-CZ" sz="1400" b="1" i="1" dirty="0"/>
              <a:t>Systémové požadavky na aktuální verzi:</a:t>
            </a:r>
            <a:r>
              <a:rPr lang="cs-CZ" sz="1400" dirty="0"/>
              <a:t> PHP 5.2.12 nebo vyšší, </a:t>
            </a:r>
            <a:r>
              <a:rPr lang="cs-CZ" sz="1400" dirty="0" err="1"/>
              <a:t>MySQL</a:t>
            </a:r>
            <a:r>
              <a:rPr lang="cs-CZ" sz="1400" dirty="0"/>
              <a:t> 4.1 nebo vyšší či </a:t>
            </a:r>
            <a:r>
              <a:rPr lang="cs-CZ" sz="1400" dirty="0" err="1"/>
              <a:t>PostgreSQL</a:t>
            </a:r>
            <a:r>
              <a:rPr lang="cs-CZ" sz="1400" dirty="0"/>
              <a:t> 7.0 nebo vyšší, webserver </a:t>
            </a:r>
            <a:r>
              <a:rPr lang="cs-CZ" sz="1400" dirty="0" err="1"/>
              <a:t>Apache</a:t>
            </a:r>
            <a:r>
              <a:rPr lang="cs-CZ" sz="1400" dirty="0"/>
              <a:t> </a:t>
            </a:r>
          </a:p>
          <a:p>
            <a:pPr marL="0" indent="0">
              <a:buFontTx/>
              <a:buNone/>
              <a:defRPr/>
            </a:pPr>
            <a:endParaRPr lang="cs-CZ" sz="1400" b="1" i="1" dirty="0" smtClean="0"/>
          </a:p>
          <a:p>
            <a:pPr marL="0" indent="0">
              <a:buFontTx/>
              <a:buNone/>
              <a:defRPr/>
            </a:pPr>
            <a:r>
              <a:rPr lang="cs-CZ" sz="1400" dirty="0" smtClean="0"/>
              <a:t>Jedná </a:t>
            </a:r>
            <a:r>
              <a:rPr lang="cs-CZ" sz="1400" dirty="0"/>
              <a:t>se o redakční systém pro menší až středně velké weby. Vyvíjí jej lidé z celého světa - Ted </a:t>
            </a:r>
            <a:r>
              <a:rPr lang="cs-CZ" sz="1400" dirty="0" err="1"/>
              <a:t>Kulp</a:t>
            </a:r>
            <a:r>
              <a:rPr lang="cs-CZ" sz="1400" dirty="0"/>
              <a:t> a </a:t>
            </a:r>
            <a:r>
              <a:rPr lang="cs-CZ" sz="1400" dirty="0" err="1"/>
              <a:t>Jeff</a:t>
            </a:r>
            <a:r>
              <a:rPr lang="cs-CZ" sz="1400" dirty="0"/>
              <a:t> </a:t>
            </a:r>
            <a:r>
              <a:rPr lang="cs-CZ" sz="1400" dirty="0" err="1"/>
              <a:t>Boch</a:t>
            </a:r>
            <a:r>
              <a:rPr lang="cs-CZ" sz="1400" dirty="0"/>
              <a:t> z USA, Robert </a:t>
            </a:r>
            <a:r>
              <a:rPr lang="cs-CZ" sz="1400" dirty="0" err="1"/>
              <a:t>Campbell</a:t>
            </a:r>
            <a:r>
              <a:rPr lang="cs-CZ" sz="1400" dirty="0"/>
              <a:t> z Kanady, </a:t>
            </a:r>
            <a:r>
              <a:rPr lang="cs-CZ" sz="1400" dirty="0" err="1"/>
              <a:t>Morten</a:t>
            </a:r>
            <a:r>
              <a:rPr lang="cs-CZ" sz="1400" dirty="0"/>
              <a:t> </a:t>
            </a:r>
            <a:r>
              <a:rPr lang="cs-CZ" sz="1400" dirty="0" err="1"/>
              <a:t>Poulsen</a:t>
            </a:r>
            <a:r>
              <a:rPr lang="cs-CZ" sz="1400" dirty="0"/>
              <a:t> z Dánska či </a:t>
            </a:r>
            <a:r>
              <a:rPr lang="cs-CZ" sz="1400" dirty="0" err="1"/>
              <a:t>Tapio</a:t>
            </a:r>
            <a:r>
              <a:rPr lang="cs-CZ" sz="1400" dirty="0"/>
              <a:t> </a:t>
            </a:r>
            <a:r>
              <a:rPr lang="cs-CZ" sz="1400" dirty="0" err="1"/>
              <a:t>Löytty</a:t>
            </a:r>
            <a:r>
              <a:rPr lang="cs-CZ" sz="1400" dirty="0"/>
              <a:t> z Finska. Počátky vývoje se datují ke konci roku 2006. Dnes je CMS Made </a:t>
            </a:r>
            <a:r>
              <a:rPr lang="cs-CZ" sz="1400" dirty="0" err="1"/>
              <a:t>Simple</a:t>
            </a:r>
            <a:r>
              <a:rPr lang="cs-CZ" sz="1400" dirty="0"/>
              <a:t> jedním z nejúspěšnějších volně distribuovaných redakčních systémů. </a:t>
            </a:r>
          </a:p>
          <a:p>
            <a:pPr marL="0" indent="0">
              <a:buFontTx/>
              <a:buNone/>
              <a:defRPr/>
            </a:pPr>
            <a:endParaRPr lang="cs-CZ" sz="1400" b="1" i="1" dirty="0" smtClean="0"/>
          </a:p>
          <a:p>
            <a:pPr marL="0" indent="0">
              <a:buFontTx/>
              <a:buNone/>
              <a:defRPr/>
            </a:pPr>
            <a:r>
              <a:rPr lang="cs-CZ" sz="1400" b="1" i="1" dirty="0" smtClean="0"/>
              <a:t>Výhody </a:t>
            </a:r>
            <a:r>
              <a:rPr lang="cs-CZ" sz="1400" b="1" i="1" dirty="0"/>
              <a:t>/ nevýhody pro školní praxi: </a:t>
            </a:r>
            <a:r>
              <a:rPr lang="cs-CZ" sz="1400" dirty="0"/>
              <a:t>Administrace tohoto redakčního systému je velmi jednoduchá a intuitivní, vše se dá lehce nastavit a upravit – ať už se jedná o jednotlivé webové stránky, novinky či šablony webu. Pro vytvořené skupiny můžeme individuálně nastavit přístupová redakční práva, což je pro školní stránky, kde může mít do administrace přístup více uživatelů, obrovskou výhodou. Redakční systém lze také rozšířit pomocí různých modulů a </a:t>
            </a:r>
            <a:r>
              <a:rPr lang="cs-CZ" sz="1400" dirty="0" err="1"/>
              <a:t>pluginů</a:t>
            </a:r>
            <a:r>
              <a:rPr lang="cs-CZ" sz="1400" dirty="0"/>
              <a:t>. Vše lze editovat i ve WYSIWYG editoru, takže učitelé spravující stránky nemusí znát jazyk HTML. Pro školní praxi v České republice se jedná o velmi vhodný systém.</a:t>
            </a:r>
          </a:p>
          <a:p>
            <a:pPr>
              <a:defRPr/>
            </a:pPr>
            <a:endParaRPr lang="cs-CZ" dirty="0"/>
          </a:p>
        </p:txBody>
      </p:sp>
      <p:pic>
        <p:nvPicPr>
          <p:cNvPr id="57348" name="Picture 2"/>
          <p:cNvPicPr>
            <a:picLocks noChangeAspect="1" noChangeArrowheads="1"/>
          </p:cNvPicPr>
          <p:nvPr/>
        </p:nvPicPr>
        <p:blipFill>
          <a:blip r:embed="rId4" cstate="print"/>
          <a:srcRect/>
          <a:stretch>
            <a:fillRect/>
          </a:stretch>
        </p:blipFill>
        <p:spPr bwMode="auto">
          <a:xfrm>
            <a:off x="6227763" y="1268413"/>
            <a:ext cx="1666875" cy="9525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p:cNvSpPr>
          <p:nvPr>
            <p:ph type="title"/>
          </p:nvPr>
        </p:nvSpPr>
        <p:spPr/>
        <p:txBody>
          <a:bodyPr/>
          <a:lstStyle/>
          <a:p>
            <a:r>
              <a:rPr lang="cs-CZ" altLang="cs-CZ" smtClean="0"/>
              <a:t>Drupal</a:t>
            </a:r>
          </a:p>
        </p:txBody>
      </p:sp>
      <p:sp>
        <p:nvSpPr>
          <p:cNvPr id="58371" name="Zástupný symbol pro obsah 2"/>
          <p:cNvSpPr>
            <a:spLocks noGrp="1"/>
          </p:cNvSpPr>
          <p:nvPr>
            <p:ph idx="1"/>
          </p:nvPr>
        </p:nvSpPr>
        <p:spPr/>
        <p:txBody>
          <a:bodyPr/>
          <a:lstStyle/>
          <a:p>
            <a:pPr marL="0" indent="0">
              <a:buFontTx/>
              <a:buNone/>
            </a:pPr>
            <a:r>
              <a:rPr lang="cs-CZ" altLang="cs-CZ" sz="1400" b="1" i="1" smtClean="0"/>
              <a:t>Oficiální stránky: </a:t>
            </a:r>
            <a:r>
              <a:rPr lang="cs-CZ" altLang="cs-CZ" sz="1400" smtClean="0">
                <a:hlinkClick r:id="rId2"/>
              </a:rPr>
              <a:t>http://www.drupal.org</a:t>
            </a:r>
            <a:endParaRPr lang="cs-CZ" altLang="cs-CZ" sz="1400" smtClean="0"/>
          </a:p>
          <a:p>
            <a:pPr marL="0" indent="0">
              <a:buFontTx/>
              <a:buNone/>
            </a:pPr>
            <a:r>
              <a:rPr lang="cs-CZ" altLang="cs-CZ" sz="1400" b="1" i="1" smtClean="0"/>
              <a:t>České stránky: </a:t>
            </a:r>
            <a:r>
              <a:rPr lang="cs-CZ" altLang="cs-CZ" sz="1400" smtClean="0">
                <a:hlinkClick r:id="rId3"/>
              </a:rPr>
              <a:t>http://www.drupal.cz</a:t>
            </a:r>
            <a:endParaRPr lang="cs-CZ" altLang="cs-CZ" sz="1400" smtClean="0"/>
          </a:p>
          <a:p>
            <a:pPr marL="0" indent="0">
              <a:buFontTx/>
              <a:buNone/>
            </a:pPr>
            <a:endParaRPr lang="cs-CZ" altLang="cs-CZ" sz="1400" smtClean="0"/>
          </a:p>
          <a:p>
            <a:pPr marL="0" indent="0">
              <a:buFontTx/>
              <a:buNone/>
            </a:pPr>
            <a:r>
              <a:rPr lang="cs-CZ" altLang="cs-CZ" sz="1400" b="1" i="1" smtClean="0"/>
              <a:t>Systémové požadavky na aktuální verzi:</a:t>
            </a:r>
            <a:r>
              <a:rPr lang="cs-CZ" altLang="cs-CZ" sz="1400" smtClean="0"/>
              <a:t> PHP 5.2.5 nebo vyšší, MySQL 5.0.15 nebo vyšší či PostgreSQL 8.3 nebo vyšší, webserver Apache 1.3 nebo vyšší či Microsoft IIS </a:t>
            </a:r>
          </a:p>
          <a:p>
            <a:pPr marL="0" indent="0">
              <a:buFontTx/>
              <a:buNone/>
            </a:pPr>
            <a:endParaRPr lang="cs-CZ" altLang="cs-CZ" sz="1400" smtClean="0"/>
          </a:p>
          <a:p>
            <a:pPr marL="0" indent="0">
              <a:buFontTx/>
              <a:buNone/>
            </a:pPr>
            <a:r>
              <a:rPr lang="cs-CZ" altLang="cs-CZ" sz="1400" smtClean="0"/>
              <a:t>Drupal začal vyvíjet už v roce 2000 belgický programátor Dries Buytaert a 15. ledna 2001 vydal verzi 1.0. Poptávka po tomto redakčním systému rostla zejména po roce 2003, kdy v něm byl vytvořen web amerického kandidáta na prezidenta Howarda Deana. Komunita okolo Drupalu se začala rychle rozrůstat, a tak je Drupal v dnešní době jedním z nejúspěšnějších redakčních systémů ve světě, který nyní využívají stovky tisíc webmasterů.  Pro jeho komplexnost se využívá se zejména na velkých webech.</a:t>
            </a:r>
          </a:p>
          <a:p>
            <a:pPr marL="0" indent="0">
              <a:buFontTx/>
              <a:buNone/>
            </a:pPr>
            <a:endParaRPr lang="cs-CZ" altLang="cs-CZ" sz="1400" smtClean="0"/>
          </a:p>
          <a:p>
            <a:pPr marL="0" indent="0">
              <a:buFontTx/>
              <a:buNone/>
            </a:pPr>
            <a:r>
              <a:rPr lang="cs-CZ" altLang="cs-CZ" sz="1400" b="1" i="1" smtClean="0"/>
              <a:t>Výhody / nevýhody pro školní praxi: </a:t>
            </a:r>
            <a:r>
              <a:rPr lang="cs-CZ" altLang="cs-CZ" sz="1400" smtClean="0"/>
              <a:t>Drupal je velmi robustním systémem a administrace, je tedy o mnoho složitější než u některých jiných CMS systémů. Výhodou ale je, že do něj lze také doinstalovat různé další moduly a pluginy. Dalším plusem jsou celkem dobře vyřešená přístupová a redakční práva. Jeho komplexnost a robustnost je ale dle mého mínění pro školní web spíše nevýhodou. Navíc jakákoliv úprava nastavení je pro nováčka naprostá katastrofa a to, co jde jinde udělat dvěma kliky, v Drupalu trvá dlouho a je zbytečně komplikované. Z těchto důvodů bychom sáhli po jiném redakčním systému.</a:t>
            </a:r>
          </a:p>
        </p:txBody>
      </p:sp>
      <p:pic>
        <p:nvPicPr>
          <p:cNvPr id="58372" name="Picture 2"/>
          <p:cNvPicPr>
            <a:picLocks noChangeAspect="1" noChangeArrowheads="1"/>
          </p:cNvPicPr>
          <p:nvPr/>
        </p:nvPicPr>
        <p:blipFill>
          <a:blip r:embed="rId4" cstate="print"/>
          <a:srcRect/>
          <a:stretch>
            <a:fillRect/>
          </a:stretch>
        </p:blipFill>
        <p:spPr bwMode="auto">
          <a:xfrm>
            <a:off x="7164388" y="1268413"/>
            <a:ext cx="941387" cy="10795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p:cNvSpPr>
          <p:nvPr>
            <p:ph type="title"/>
          </p:nvPr>
        </p:nvSpPr>
        <p:spPr/>
        <p:txBody>
          <a:bodyPr/>
          <a:lstStyle/>
          <a:p>
            <a:r>
              <a:rPr lang="cs-CZ" altLang="cs-CZ" smtClean="0"/>
              <a:t>Joomla!</a:t>
            </a:r>
          </a:p>
        </p:txBody>
      </p:sp>
      <p:sp>
        <p:nvSpPr>
          <p:cNvPr id="59395" name="Zástupný symbol pro obsah 2"/>
          <p:cNvSpPr>
            <a:spLocks noGrp="1"/>
          </p:cNvSpPr>
          <p:nvPr>
            <p:ph idx="1"/>
          </p:nvPr>
        </p:nvSpPr>
        <p:spPr/>
        <p:txBody>
          <a:bodyPr/>
          <a:lstStyle/>
          <a:p>
            <a:pPr marL="0" indent="0">
              <a:buFontTx/>
              <a:buNone/>
            </a:pPr>
            <a:r>
              <a:rPr lang="cs-CZ" altLang="cs-CZ" sz="1400" b="1" i="1" smtClean="0"/>
              <a:t>Oficiální stránky: </a:t>
            </a:r>
            <a:r>
              <a:rPr lang="cs-CZ" altLang="cs-CZ" sz="1400" smtClean="0">
                <a:hlinkClick r:id="rId2"/>
              </a:rPr>
              <a:t>http://www.joomla.org</a:t>
            </a:r>
            <a:endParaRPr lang="cs-CZ" altLang="cs-CZ" sz="1400" smtClean="0"/>
          </a:p>
          <a:p>
            <a:pPr marL="0" indent="0">
              <a:buFontTx/>
              <a:buNone/>
            </a:pPr>
            <a:r>
              <a:rPr lang="cs-CZ" altLang="cs-CZ" sz="1400" b="1" i="1" smtClean="0"/>
              <a:t>České stránky: </a:t>
            </a:r>
            <a:r>
              <a:rPr lang="cs-CZ" altLang="cs-CZ" sz="1400" smtClean="0">
                <a:hlinkClick r:id="rId3"/>
              </a:rPr>
              <a:t>http://www.joomlaportal.cz</a:t>
            </a:r>
            <a:endParaRPr lang="cs-CZ" altLang="cs-CZ" sz="1400" smtClean="0"/>
          </a:p>
          <a:p>
            <a:pPr marL="0" indent="0">
              <a:buFontTx/>
              <a:buNone/>
            </a:pPr>
            <a:endParaRPr lang="cs-CZ" altLang="cs-CZ" sz="1400" smtClean="0"/>
          </a:p>
          <a:p>
            <a:pPr marL="0" indent="0">
              <a:buFontTx/>
              <a:buNone/>
            </a:pPr>
            <a:r>
              <a:rPr lang="cs-CZ" altLang="cs-CZ" sz="1400" b="1" i="1" smtClean="0"/>
              <a:t>Systémové požadavky na aktuální verzi:</a:t>
            </a:r>
            <a:r>
              <a:rPr lang="cs-CZ" altLang="cs-CZ" sz="1400" smtClean="0"/>
              <a:t> PHP 5.3 nebo vyšší, MySQL 5.0.4 nebo vyšší, webserver Apache 2.X nebo vyšší či Microsoft IIS (9)</a:t>
            </a:r>
          </a:p>
          <a:p>
            <a:pPr marL="0" indent="0">
              <a:buFontTx/>
              <a:buNone/>
            </a:pPr>
            <a:endParaRPr lang="cs-CZ" altLang="cs-CZ" sz="1400" smtClean="0"/>
          </a:p>
          <a:p>
            <a:pPr marL="0" indent="0">
              <a:buFontTx/>
              <a:buNone/>
            </a:pPr>
            <a:r>
              <a:rPr lang="cs-CZ" altLang="cs-CZ" sz="1400" smtClean="0"/>
              <a:t>První verze Joomly byla vydána 16. září 2005. Na začátku ledna 2008 byla vydána verze 1.5 a od té doby se Joomla postupně stávala dalším z nejúspěšnějších redakčních systémů ve světě. Tento CMS systém je naprogramován v jazyce PHP a pro ukládání dat využívá databáze MySQL či MS SQL (od verze 2.5). Do března 2012 bylo staženo více než 30 miliónů instalací – jedná se tak o druhý nejčastěji stahovaný redakční systém hned po WordPressu. </a:t>
            </a:r>
          </a:p>
          <a:p>
            <a:pPr marL="0" indent="0">
              <a:buFontTx/>
              <a:buNone/>
            </a:pPr>
            <a:endParaRPr lang="cs-CZ" altLang="cs-CZ" sz="1400" smtClean="0"/>
          </a:p>
          <a:p>
            <a:pPr marL="0" indent="0">
              <a:buFontTx/>
              <a:buNone/>
            </a:pPr>
            <a:r>
              <a:rPr lang="cs-CZ" altLang="cs-CZ" sz="1400" b="1" i="1" smtClean="0"/>
              <a:t>Výhody / nevýhody pro školní praxi: </a:t>
            </a:r>
            <a:r>
              <a:rPr lang="cs-CZ" altLang="cs-CZ" sz="1400" smtClean="0"/>
              <a:t>Stejně jako Drupal se Joomla! používá spíše na větších a více vytížených webech, což v případě školních stránek víceméně neplatí. Tento redakční systém je také velmi robustní, takže je administrace opět složitější. Výhodou samozřejmě je, že i Joomla! povoluje doinstalování různých dalších modulů a pluginů. Co se týče vzhledu, existuje několik stovek šablon pro vzhled webu. Jako další výhodu uvedeme i přítomný WYSIWYG editor. Myslíme si, že pro tvorbu a správu školního webu je však stejně jako v případě Drupalu velká komplexnost spíše nevýhodou. Joomla! je vynikajícím nástrojem, avšak pro školní praxi bychom ocenili něco jednoduššího a rychlejšího.</a:t>
            </a:r>
          </a:p>
        </p:txBody>
      </p:sp>
      <p:pic>
        <p:nvPicPr>
          <p:cNvPr id="59396" name="obrázek 3"/>
          <p:cNvPicPr>
            <a:picLocks noChangeAspect="1" noChangeArrowheads="1"/>
          </p:cNvPicPr>
          <p:nvPr/>
        </p:nvPicPr>
        <p:blipFill>
          <a:blip r:embed="rId4" cstate="print"/>
          <a:srcRect/>
          <a:stretch>
            <a:fillRect/>
          </a:stretch>
        </p:blipFill>
        <p:spPr bwMode="auto">
          <a:xfrm>
            <a:off x="5292725" y="1412875"/>
            <a:ext cx="3324225" cy="86677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1"/>
          <p:cNvSpPr>
            <a:spLocks noGrp="1"/>
          </p:cNvSpPr>
          <p:nvPr>
            <p:ph type="title"/>
          </p:nvPr>
        </p:nvSpPr>
        <p:spPr/>
        <p:txBody>
          <a:bodyPr/>
          <a:lstStyle/>
          <a:p>
            <a:r>
              <a:rPr lang="cs-CZ" altLang="cs-CZ" smtClean="0"/>
              <a:t>Wordpress</a:t>
            </a:r>
          </a:p>
        </p:txBody>
      </p:sp>
      <p:sp>
        <p:nvSpPr>
          <p:cNvPr id="60419" name="Zástupný symbol pro obsah 2"/>
          <p:cNvSpPr>
            <a:spLocks noGrp="1"/>
          </p:cNvSpPr>
          <p:nvPr>
            <p:ph idx="1"/>
          </p:nvPr>
        </p:nvSpPr>
        <p:spPr/>
        <p:txBody>
          <a:bodyPr/>
          <a:lstStyle/>
          <a:p>
            <a:pPr marL="0" indent="0">
              <a:buFontTx/>
              <a:buNone/>
            </a:pPr>
            <a:r>
              <a:rPr lang="cs-CZ" altLang="cs-CZ" sz="1200" b="1" i="1" smtClean="0"/>
              <a:t>Oficiální stránky: </a:t>
            </a:r>
            <a:r>
              <a:rPr lang="cs-CZ" altLang="cs-CZ" sz="1200" smtClean="0">
                <a:hlinkClick r:id="rId2"/>
              </a:rPr>
              <a:t>http://www.wordpress.org</a:t>
            </a:r>
            <a:endParaRPr lang="cs-CZ" altLang="cs-CZ" sz="1200" smtClean="0"/>
          </a:p>
          <a:p>
            <a:pPr marL="0" indent="0">
              <a:buFontTx/>
              <a:buNone/>
            </a:pPr>
            <a:r>
              <a:rPr lang="cs-CZ" altLang="cs-CZ" sz="1200" b="1" i="1" smtClean="0"/>
              <a:t>České stránky: </a:t>
            </a:r>
            <a:r>
              <a:rPr lang="cs-CZ" altLang="cs-CZ" sz="1200" smtClean="0">
                <a:hlinkClick r:id="rId3"/>
              </a:rPr>
              <a:t>http://cs.wordpress.org</a:t>
            </a:r>
            <a:endParaRPr lang="cs-CZ" altLang="cs-CZ" sz="1200" smtClean="0"/>
          </a:p>
          <a:p>
            <a:pPr marL="0" indent="0">
              <a:buFontTx/>
              <a:buNone/>
            </a:pPr>
            <a:endParaRPr lang="cs-CZ" altLang="cs-CZ" sz="1200" smtClean="0"/>
          </a:p>
          <a:p>
            <a:pPr marL="0" indent="0">
              <a:buFontTx/>
              <a:buNone/>
            </a:pPr>
            <a:r>
              <a:rPr lang="cs-CZ" altLang="cs-CZ" sz="1200" b="1" i="1" smtClean="0"/>
              <a:t>Systémové požadavky na aktuální verzi:</a:t>
            </a:r>
            <a:r>
              <a:rPr lang="cs-CZ" altLang="cs-CZ" sz="1200" smtClean="0"/>
              <a:t> PHP 5.2.4 nebo vyšší, MySQL 5.0 nebo vyšší, webserver Apache nebo nginx </a:t>
            </a:r>
          </a:p>
          <a:p>
            <a:pPr marL="0" indent="0">
              <a:buFontTx/>
              <a:buNone/>
            </a:pPr>
            <a:endParaRPr lang="cs-CZ" altLang="cs-CZ" sz="1200" smtClean="0"/>
          </a:p>
          <a:p>
            <a:pPr marL="0" indent="0">
              <a:buFontTx/>
              <a:buNone/>
            </a:pPr>
            <a:r>
              <a:rPr lang="cs-CZ" altLang="cs-CZ" sz="1200" smtClean="0"/>
              <a:t>Předchůdce CMS WordPress byl poprvé vydán v květnu 2003 pod názvem </a:t>
            </a:r>
            <a:r>
              <a:rPr lang="cs-CZ" altLang="cs-CZ" sz="1200" i="1" smtClean="0"/>
              <a:t>b2/cafelog</a:t>
            </a:r>
            <a:r>
              <a:rPr lang="cs-CZ" altLang="cs-CZ" sz="1200" smtClean="0"/>
              <a:t>. Napsal jej Michel Valdrighi, jenž je nyní vývojářem WordPressu, v jazyce PHP s využitím MySQL. Přestože je WP přímý nástupce, projekt </a:t>
            </a:r>
            <a:r>
              <a:rPr lang="cs-CZ" altLang="cs-CZ" sz="1200" i="1" smtClean="0"/>
              <a:t>b2evolution</a:t>
            </a:r>
            <a:r>
              <a:rPr lang="cs-CZ" altLang="cs-CZ" sz="1200" smtClean="0"/>
              <a:t> se stále aktivně vyvíjí. WordPress se poprvé objevil také v roce 2003 jako společný projekt Matta Mullenwega a Mikea Littlea, kteří pracovali pro </a:t>
            </a:r>
            <a:r>
              <a:rPr lang="cs-CZ" altLang="cs-CZ" sz="1200" i="1" smtClean="0"/>
              <a:t>b2</a:t>
            </a:r>
            <a:r>
              <a:rPr lang="cs-CZ" altLang="cs-CZ" sz="1200" smtClean="0"/>
              <a:t>. Jméno WordPress navrhl Christine Selleck Tremoulet, přítel Mullenwega. V roce 2009 se WordPress stal nejlepším volně distribuovaným CMS systémem na světě. Zajímavostí je, že jednotlivé verze jsou pojmenovávány po jazzových hudebnících - Strayhorn, Mingus, Coltrane, Gershwin, Sonny, a další. </a:t>
            </a:r>
          </a:p>
          <a:p>
            <a:pPr marL="0" indent="0">
              <a:buFontTx/>
              <a:buNone/>
            </a:pPr>
            <a:endParaRPr lang="cs-CZ" altLang="cs-CZ" sz="1200" smtClean="0"/>
          </a:p>
          <a:p>
            <a:pPr marL="0" indent="0">
              <a:buFontTx/>
              <a:buNone/>
            </a:pPr>
            <a:r>
              <a:rPr lang="cs-CZ" altLang="cs-CZ" sz="1200" b="1" i="1" smtClean="0"/>
              <a:t>Výhody / nevýhody pro školní praxi: </a:t>
            </a:r>
            <a:r>
              <a:rPr lang="cs-CZ" altLang="cs-CZ" sz="1200" smtClean="0"/>
              <a:t>Administrace redakčního systému WordPress je velmi jednoduchá a přehledná, proto se v ní bude po chvilce orientovat opravdu každý. Existuje několik stovek šablon pro vzhled webu, takže pokud administrátor nechce vytvářet vlastní šablonu, vždy najde nějakou, která mu bude vyhovovat, a tu si pouze upraví podle svých představ. Nespornou výhodou je i správa více uživatelů, takže je možné přidělit redakční práva několika učitelům, kteří chtějí na školní stránky přispívat. Dalším plusem je i dostupná instalace doplňujících pluginů. I proto se CMS systém WordPress používá na velkém počtu školních webů v České republice. Od verze 3.0 je možné pod jednou instalací spravovat více webů, což můžeme ve školní praxi využít například k samostatným webovým stránkám školní družiny. I když je WordPress spíše blogovacím systémem, využívá se hojně i na menších a méně navštěvovaných webech. Pro jeho jednoduchost a velkou škálu využití právě i na školních stránkách nám přišel tento redakční systém nejvhodnější.</a:t>
            </a:r>
          </a:p>
        </p:txBody>
      </p:sp>
      <p:pic>
        <p:nvPicPr>
          <p:cNvPr id="60420" name="obrázek 6"/>
          <p:cNvPicPr>
            <a:picLocks noChangeAspect="1" noChangeArrowheads="1"/>
          </p:cNvPicPr>
          <p:nvPr/>
        </p:nvPicPr>
        <p:blipFill>
          <a:blip r:embed="rId4" cstate="print"/>
          <a:srcRect/>
          <a:stretch>
            <a:fillRect/>
          </a:stretch>
        </p:blipFill>
        <p:spPr bwMode="auto">
          <a:xfrm>
            <a:off x="5292725" y="1484313"/>
            <a:ext cx="3000375" cy="6858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p:nvPr>
        </p:nvSpPr>
        <p:spPr/>
        <p:txBody>
          <a:bodyPr/>
          <a:lstStyle/>
          <a:p>
            <a:r>
              <a:rPr lang="cs-CZ" altLang="cs-CZ" smtClean="0"/>
              <a:t>Tvorba vlastního školního webu</a:t>
            </a:r>
          </a:p>
        </p:txBody>
      </p:sp>
      <p:sp>
        <p:nvSpPr>
          <p:cNvPr id="61443" name="Zástupný symbol pro obsah 2"/>
          <p:cNvSpPr>
            <a:spLocks noGrp="1"/>
          </p:cNvSpPr>
          <p:nvPr>
            <p:ph idx="1"/>
          </p:nvPr>
        </p:nvSpPr>
        <p:spPr/>
        <p:txBody>
          <a:bodyPr/>
          <a:lstStyle/>
          <a:p>
            <a:r>
              <a:rPr lang="cs-CZ" altLang="cs-CZ" sz="2800" smtClean="0"/>
              <a:t>Aktuální stav, Potřeby, Možnosti</a:t>
            </a:r>
          </a:p>
          <a:p>
            <a:r>
              <a:rPr lang="cs-CZ" altLang="cs-CZ" sz="2800" smtClean="0"/>
              <a:t>Technické zázemí</a:t>
            </a:r>
          </a:p>
          <a:p>
            <a:r>
              <a:rPr lang="cs-CZ" altLang="cs-CZ" sz="2800" smtClean="0"/>
              <a:t>Investice</a:t>
            </a:r>
          </a:p>
          <a:p>
            <a:r>
              <a:rPr lang="cs-CZ" altLang="cs-CZ" sz="2800" smtClean="0"/>
              <a:t>Realizace</a:t>
            </a:r>
          </a:p>
          <a:p>
            <a:pPr lvl="1"/>
            <a:r>
              <a:rPr lang="cs-CZ" altLang="cs-CZ" sz="2400" smtClean="0"/>
              <a:t>Volba prostředí</a:t>
            </a:r>
          </a:p>
          <a:p>
            <a:pPr lvl="1"/>
            <a:r>
              <a:rPr lang="cs-CZ" altLang="cs-CZ" sz="2400" smtClean="0"/>
              <a:t>Návrh databáze</a:t>
            </a:r>
          </a:p>
          <a:p>
            <a:pPr lvl="1"/>
            <a:r>
              <a:rPr lang="cs-CZ" altLang="cs-CZ" sz="2400" smtClean="0"/>
              <a:t>Aplikační část</a:t>
            </a:r>
          </a:p>
          <a:p>
            <a:pPr lvl="1"/>
            <a:r>
              <a:rPr lang="cs-CZ" altLang="cs-CZ" sz="2400" smtClean="0"/>
              <a:t>Prezentační část</a:t>
            </a:r>
          </a:p>
          <a:p>
            <a:pPr lvl="1"/>
            <a:r>
              <a:rPr lang="cs-CZ" altLang="cs-CZ" sz="2400" smtClean="0"/>
              <a:t>Modularizace</a:t>
            </a:r>
          </a:p>
          <a:p>
            <a:pPr lvl="1"/>
            <a:r>
              <a:rPr lang="cs-CZ" altLang="cs-CZ" sz="2400" smtClean="0"/>
              <a:t>…</a:t>
            </a:r>
          </a:p>
          <a:p>
            <a:endParaRPr lang="cs-CZ" altLang="cs-CZ"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altLang="cs-CZ" smtClean="0"/>
              <a:t>1. Bakaláři</a:t>
            </a:r>
          </a:p>
        </p:txBody>
      </p:sp>
      <p:sp>
        <p:nvSpPr>
          <p:cNvPr id="3" name="Zástupný symbol pro obsah 2"/>
          <p:cNvSpPr>
            <a:spLocks noGrp="1"/>
          </p:cNvSpPr>
          <p:nvPr>
            <p:ph idx="1"/>
          </p:nvPr>
        </p:nvSpPr>
        <p:spPr>
          <a:xfrm>
            <a:off x="457200" y="1600200"/>
            <a:ext cx="8229600" cy="4997450"/>
          </a:xfrm>
        </p:spPr>
        <p:txBody>
          <a:bodyPr/>
          <a:lstStyle/>
          <a:p>
            <a:pPr marL="0" indent="0">
              <a:buFontTx/>
              <a:buNone/>
              <a:defRPr/>
            </a:pPr>
            <a:r>
              <a:rPr lang="cs-CZ" sz="2000" dirty="0"/>
              <a:t>Systém </a:t>
            </a:r>
            <a:r>
              <a:rPr lang="cs-CZ" sz="2000" b="1" i="1" dirty="0"/>
              <a:t>Bakaláři</a:t>
            </a:r>
            <a:r>
              <a:rPr lang="cs-CZ" sz="2000" dirty="0"/>
              <a:t> je ucelený soubor programů, které pokrývají velkou část administrativních a organizačních činností školy. </a:t>
            </a:r>
            <a:endParaRPr lang="cs-CZ" sz="2000" dirty="0" smtClean="0"/>
          </a:p>
          <a:p>
            <a:pPr>
              <a:defRPr/>
            </a:pPr>
            <a:r>
              <a:rPr lang="cs-CZ" sz="1400" i="1" dirty="0"/>
              <a:t>Evidence žáků a zaměstnanců</a:t>
            </a:r>
            <a:endParaRPr lang="cs-CZ" sz="1400" dirty="0"/>
          </a:p>
          <a:p>
            <a:pPr>
              <a:defRPr/>
            </a:pPr>
            <a:r>
              <a:rPr lang="cs-CZ" sz="1400" i="1" dirty="0"/>
              <a:t>Zápis známek (webová aplikace)</a:t>
            </a:r>
            <a:endParaRPr lang="cs-CZ" sz="1400" dirty="0"/>
          </a:p>
          <a:p>
            <a:pPr lvl="1">
              <a:defRPr/>
            </a:pPr>
            <a:r>
              <a:rPr lang="cs-CZ" sz="1000" i="1" dirty="0"/>
              <a:t>Přijímací zkoušky, zápis žáků do 1.ročníku ZŠ</a:t>
            </a:r>
            <a:endParaRPr lang="cs-CZ" sz="1000" dirty="0"/>
          </a:p>
          <a:p>
            <a:pPr lvl="1">
              <a:defRPr/>
            </a:pPr>
            <a:r>
              <a:rPr lang="cs-CZ" sz="1000" i="1" dirty="0"/>
              <a:t>Grafické zpracování klasifikace</a:t>
            </a:r>
            <a:endParaRPr lang="cs-CZ" sz="1000" dirty="0"/>
          </a:p>
          <a:p>
            <a:pPr lvl="1">
              <a:defRPr/>
            </a:pPr>
            <a:r>
              <a:rPr lang="cs-CZ" sz="1000" i="1" dirty="0"/>
              <a:t>Třídní kniha - absence</a:t>
            </a:r>
            <a:endParaRPr lang="cs-CZ" sz="1000" dirty="0"/>
          </a:p>
          <a:p>
            <a:pPr lvl="1">
              <a:defRPr/>
            </a:pPr>
            <a:r>
              <a:rPr lang="cs-CZ" sz="1000" i="1" dirty="0"/>
              <a:t>Rozpis maturit</a:t>
            </a:r>
            <a:endParaRPr lang="cs-CZ" sz="1000" dirty="0"/>
          </a:p>
          <a:p>
            <a:pPr>
              <a:defRPr/>
            </a:pPr>
            <a:r>
              <a:rPr lang="cs-CZ" sz="1400" i="1" dirty="0" smtClean="0"/>
              <a:t>Knihovna</a:t>
            </a:r>
            <a:r>
              <a:rPr lang="cs-CZ" sz="1400" dirty="0" smtClean="0"/>
              <a:t>, </a:t>
            </a:r>
            <a:r>
              <a:rPr lang="cs-CZ" sz="1400" i="1" dirty="0" smtClean="0"/>
              <a:t>Inventarizace</a:t>
            </a:r>
            <a:r>
              <a:rPr lang="cs-CZ" sz="1400" dirty="0" smtClean="0"/>
              <a:t>, </a:t>
            </a:r>
            <a:r>
              <a:rPr lang="cs-CZ" sz="1400" i="1" dirty="0" smtClean="0"/>
              <a:t>Rozpočet školy</a:t>
            </a:r>
            <a:r>
              <a:rPr lang="cs-CZ" sz="1400" dirty="0" smtClean="0"/>
              <a:t>, </a:t>
            </a:r>
            <a:r>
              <a:rPr lang="cs-CZ" sz="1400" i="1" dirty="0" smtClean="0"/>
              <a:t>Evidence </a:t>
            </a:r>
            <a:r>
              <a:rPr lang="cs-CZ" sz="1400" i="1" dirty="0"/>
              <a:t>školských organizací a vzdělávacích </a:t>
            </a:r>
            <a:r>
              <a:rPr lang="cs-CZ" sz="1400" i="1" dirty="0" smtClean="0"/>
              <a:t>akcí</a:t>
            </a:r>
            <a:r>
              <a:rPr lang="cs-CZ" sz="1400" dirty="0" smtClean="0"/>
              <a:t>, </a:t>
            </a:r>
            <a:r>
              <a:rPr lang="cs-CZ" sz="1400" i="1" dirty="0" smtClean="0"/>
              <a:t>Plán </a:t>
            </a:r>
            <a:r>
              <a:rPr lang="cs-CZ" sz="1400" i="1" dirty="0"/>
              <a:t>akcí </a:t>
            </a:r>
            <a:r>
              <a:rPr lang="cs-CZ" sz="1400" i="1" dirty="0" smtClean="0"/>
              <a:t>školy</a:t>
            </a:r>
            <a:r>
              <a:rPr lang="cs-CZ" sz="1400" dirty="0" smtClean="0"/>
              <a:t>, </a:t>
            </a:r>
            <a:r>
              <a:rPr lang="cs-CZ" sz="1400" i="1" dirty="0" smtClean="0"/>
              <a:t>Rozvrh</a:t>
            </a:r>
            <a:r>
              <a:rPr lang="cs-CZ" sz="1400" dirty="0" smtClean="0"/>
              <a:t>, </a:t>
            </a:r>
            <a:r>
              <a:rPr lang="cs-CZ" sz="1400" i="1" dirty="0" smtClean="0"/>
              <a:t>Suplování</a:t>
            </a:r>
            <a:r>
              <a:rPr lang="cs-CZ" sz="1400" dirty="0" smtClean="0"/>
              <a:t>, </a:t>
            </a:r>
            <a:r>
              <a:rPr lang="cs-CZ" sz="1400" i="1" dirty="0" smtClean="0"/>
              <a:t>Tematické </a:t>
            </a:r>
            <a:r>
              <a:rPr lang="cs-CZ" sz="1400" i="1" dirty="0"/>
              <a:t>plány</a:t>
            </a:r>
            <a:endParaRPr lang="cs-CZ" sz="1400" dirty="0"/>
          </a:p>
          <a:p>
            <a:pPr>
              <a:defRPr/>
            </a:pPr>
            <a:r>
              <a:rPr lang="cs-CZ" sz="1400" i="1" dirty="0"/>
              <a:t>Webová aplikace (škola – rodiče</a:t>
            </a:r>
            <a:r>
              <a:rPr lang="cs-CZ" sz="1400" i="1" dirty="0" smtClean="0"/>
              <a:t>) – přístup do IS přes Internet</a:t>
            </a:r>
          </a:p>
          <a:p>
            <a:pPr>
              <a:defRPr/>
            </a:pPr>
            <a:endParaRPr lang="cs-CZ" sz="1400" i="1" dirty="0" smtClean="0"/>
          </a:p>
          <a:p>
            <a:pPr>
              <a:defRPr/>
            </a:pPr>
            <a:r>
              <a:rPr lang="pl-PL" sz="1800" dirty="0" smtClean="0">
                <a:solidFill>
                  <a:srgbClr val="C00000"/>
                </a:solidFill>
              </a:rPr>
              <a:t>Patří k nejstarším a na </a:t>
            </a:r>
            <a:r>
              <a:rPr lang="cs-CZ" sz="1800" dirty="0" smtClean="0">
                <a:solidFill>
                  <a:srgbClr val="C00000"/>
                </a:solidFill>
              </a:rPr>
              <a:t>českých školách i k nejrozšířenějším.</a:t>
            </a:r>
          </a:p>
          <a:p>
            <a:pPr>
              <a:defRPr/>
            </a:pPr>
            <a:endParaRPr lang="cs-CZ" sz="1800" dirty="0" smtClean="0">
              <a:solidFill>
                <a:srgbClr val="C00000"/>
              </a:solidFill>
            </a:endParaRPr>
          </a:p>
          <a:p>
            <a:pPr>
              <a:defRPr/>
            </a:pPr>
            <a:r>
              <a:rPr lang="cs-CZ" sz="1800" b="1" dirty="0" smtClean="0"/>
              <a:t>Celý systém je modulárně uspořádán. </a:t>
            </a:r>
            <a:r>
              <a:rPr lang="cs-CZ" sz="1800" dirty="0" smtClean="0"/>
              <a:t>Lze jej použít jak pro mateřské, základní, tak i střední školy.</a:t>
            </a:r>
          </a:p>
          <a:p>
            <a:pPr>
              <a:defRPr/>
            </a:pPr>
            <a:endParaRPr lang="cs-CZ" sz="1800" dirty="0" smtClean="0"/>
          </a:p>
          <a:p>
            <a:pPr>
              <a:defRPr/>
            </a:pPr>
            <a:r>
              <a:rPr lang="cs-CZ" sz="1800" dirty="0" smtClean="0"/>
              <a:t>Školní matrika - </a:t>
            </a:r>
            <a:r>
              <a:rPr lang="cs-CZ" sz="1800" dirty="0" smtClean="0">
                <a:hlinkClick r:id="rId2"/>
              </a:rPr>
              <a:t>http://bakalari.cz/matrika.aspx</a:t>
            </a:r>
            <a:endParaRPr lang="cs-CZ" sz="1800" dirty="0" smtClean="0"/>
          </a:p>
          <a:p>
            <a:pPr>
              <a:defRPr/>
            </a:pPr>
            <a:endParaRPr lang="cs-CZ" sz="1800" dirty="0" smtClean="0"/>
          </a:p>
          <a:p>
            <a:pPr>
              <a:defRPr/>
            </a:pPr>
            <a:endParaRPr lang="cs-CZ" sz="1800" dirty="0" smtClean="0">
              <a:solidFill>
                <a:srgbClr val="C00000"/>
              </a:solidFill>
            </a:endParaRPr>
          </a:p>
          <a:p>
            <a:pPr>
              <a:buFontTx/>
              <a:buNone/>
              <a:defRPr/>
            </a:pPr>
            <a:endParaRPr lang="cs-CZ" sz="1400" dirty="0"/>
          </a:p>
          <a:p>
            <a:pPr>
              <a:defRPr/>
            </a:pPr>
            <a:endParaRPr lang="cs-CZ"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p:cNvSpPr>
            <a:spLocks noGrp="1"/>
          </p:cNvSpPr>
          <p:nvPr>
            <p:ph type="title"/>
          </p:nvPr>
        </p:nvSpPr>
        <p:spPr/>
        <p:txBody>
          <a:bodyPr/>
          <a:lstStyle/>
          <a:p>
            <a:r>
              <a:rPr lang="cs-CZ" altLang="cs-CZ" smtClean="0"/>
              <a:t>Zdroje</a:t>
            </a:r>
          </a:p>
        </p:txBody>
      </p:sp>
      <p:sp>
        <p:nvSpPr>
          <p:cNvPr id="62467" name="Zástupný symbol pro obsah 2"/>
          <p:cNvSpPr>
            <a:spLocks noGrp="1"/>
          </p:cNvSpPr>
          <p:nvPr>
            <p:ph idx="1"/>
          </p:nvPr>
        </p:nvSpPr>
        <p:spPr/>
        <p:txBody>
          <a:bodyPr/>
          <a:lstStyle/>
          <a:p>
            <a:pPr marL="0" indent="0">
              <a:buFontTx/>
              <a:buNone/>
            </a:pPr>
            <a:endParaRPr lang="cs-CZ" altLang="cs-CZ" sz="1200" smtClean="0"/>
          </a:p>
          <a:p>
            <a:pPr marL="0" indent="0">
              <a:buFontTx/>
              <a:buAutoNum type="arabicPeriod"/>
            </a:pPr>
            <a:r>
              <a:rPr lang="cs-CZ" altLang="cs-CZ" sz="1200" smtClean="0"/>
              <a:t>TVRDÍKOVÁ, M. </a:t>
            </a:r>
            <a:r>
              <a:rPr lang="cs-CZ" altLang="cs-CZ" sz="1200" i="1" smtClean="0"/>
              <a:t>Zavádění a inovace informačních systémů ve firmách</a:t>
            </a:r>
            <a:r>
              <a:rPr lang="cs-CZ" altLang="cs-CZ" sz="1200" smtClean="0"/>
              <a:t>. 1.vyd. Praha: GRADA, 2000. 110 str. ISBN 80-7169-703-6. </a:t>
            </a:r>
          </a:p>
          <a:p>
            <a:pPr marL="0" indent="0">
              <a:buFontTx/>
              <a:buAutoNum type="arabicPeriod"/>
            </a:pPr>
            <a:r>
              <a:rPr lang="cs-CZ" altLang="cs-CZ" sz="1200" smtClean="0"/>
              <a:t>MOLNÁR, Z. </a:t>
            </a:r>
            <a:r>
              <a:rPr lang="cs-CZ" altLang="cs-CZ" sz="1200" i="1" smtClean="0"/>
              <a:t>Efektivnost informačních systémů. </a:t>
            </a:r>
            <a:r>
              <a:rPr lang="cs-CZ" altLang="cs-CZ" sz="1200" smtClean="0"/>
              <a:t>2. rozš. vyd. Praha: GRADA. 2002. ISBN 80-247-0087-5. </a:t>
            </a:r>
          </a:p>
          <a:p>
            <a:pPr marL="0" indent="0">
              <a:buFontTx/>
              <a:buAutoNum type="arabicPeriod"/>
            </a:pPr>
            <a:r>
              <a:rPr lang="cs-CZ" altLang="cs-CZ" sz="1200" smtClean="0"/>
              <a:t>ŘEPA, V. </a:t>
            </a:r>
            <a:r>
              <a:rPr lang="cs-CZ" altLang="cs-CZ" sz="1200" i="1" smtClean="0"/>
              <a:t>Analýza a návrh informačních systémů. </a:t>
            </a:r>
            <a:r>
              <a:rPr lang="cs-CZ" altLang="cs-CZ" sz="1200" smtClean="0"/>
              <a:t>1. vyd. Praha: EKOPRESS. 1999. ISBN 80-86119-13-0.</a:t>
            </a:r>
          </a:p>
          <a:p>
            <a:pPr marL="0" indent="0">
              <a:buFontTx/>
              <a:buAutoNum type="arabicPeriod"/>
            </a:pPr>
            <a:r>
              <a:rPr lang="cs-CZ" altLang="cs-CZ" sz="1200" smtClean="0"/>
              <a:t>KLIMEŠ, C. </a:t>
            </a:r>
            <a:r>
              <a:rPr lang="cs-CZ" altLang="cs-CZ" sz="1200" i="1" smtClean="0"/>
              <a:t>Projektování informačních systémů 1.</a:t>
            </a:r>
            <a:r>
              <a:rPr lang="cs-CZ" altLang="cs-CZ" sz="1200" smtClean="0"/>
              <a:t> [CD-ROM]. Ostrava: Ostravská univerzita. 2003.</a:t>
            </a:r>
          </a:p>
          <a:p>
            <a:pPr marL="0" indent="0">
              <a:buFontTx/>
              <a:buAutoNum type="arabicPeriod"/>
            </a:pPr>
            <a:r>
              <a:rPr lang="cs-CZ" altLang="cs-CZ" sz="1200" smtClean="0"/>
              <a:t>KRÁL, J. </a:t>
            </a:r>
            <a:r>
              <a:rPr lang="cs-CZ" altLang="cs-CZ" sz="1200" i="1" smtClean="0"/>
              <a:t>Informační systémy (specifikace, realizace, provoz).</a:t>
            </a:r>
            <a:r>
              <a:rPr lang="cs-CZ" altLang="cs-CZ" sz="1200" smtClean="0"/>
              <a:t> 1. vyd. Veletiny: SCIENCE, 1998. ISBN 80-86083-00-4. </a:t>
            </a:r>
          </a:p>
          <a:p>
            <a:pPr marL="0" indent="0">
              <a:buFontTx/>
              <a:buAutoNum type="arabicPeriod"/>
            </a:pPr>
            <a:r>
              <a:rPr lang="cs-CZ" altLang="cs-CZ" sz="1200" smtClean="0"/>
              <a:t>DOHNAL, POUR. </a:t>
            </a:r>
            <a:r>
              <a:rPr lang="cs-CZ" altLang="cs-CZ" sz="1200" i="1" smtClean="0"/>
              <a:t>Architektury informačních systémů v průmyslových </a:t>
            </a:r>
            <a:br>
              <a:rPr lang="cs-CZ" altLang="cs-CZ" sz="1200" i="1" smtClean="0"/>
            </a:br>
            <a:r>
              <a:rPr lang="cs-CZ" altLang="cs-CZ" sz="1200" i="1" smtClean="0"/>
              <a:t>a obchodních podnicích. </a:t>
            </a:r>
            <a:r>
              <a:rPr lang="cs-CZ" altLang="cs-CZ" sz="1200" smtClean="0"/>
              <a:t>1. vyd. Praha: EKOPRESS. 1997. ISBN 80-86119-02-5. </a:t>
            </a:r>
          </a:p>
          <a:p>
            <a:pPr marL="0" indent="0">
              <a:buFontTx/>
              <a:buAutoNum type="arabicPeriod"/>
            </a:pPr>
            <a:r>
              <a:rPr lang="cs-CZ" altLang="cs-CZ" sz="1200" smtClean="0"/>
              <a:t>VOŘÍŠEK, J. </a:t>
            </a:r>
            <a:r>
              <a:rPr lang="cs-CZ" altLang="cs-CZ" sz="1200" i="1" smtClean="0"/>
              <a:t>Strategické řízení informačních systémů a systémová integrace</a:t>
            </a:r>
            <a:r>
              <a:rPr lang="cs-CZ" altLang="cs-CZ" sz="1200" smtClean="0"/>
              <a:t>. 1. vyd. Praha: Management Press. 1999. ISBN 80-85943-40-9.</a:t>
            </a:r>
          </a:p>
          <a:p>
            <a:pPr marL="0" indent="0">
              <a:buFontTx/>
              <a:buAutoNum type="arabicPeriod"/>
            </a:pPr>
            <a:r>
              <a:rPr lang="cs-CZ" altLang="cs-CZ" sz="1200" smtClean="0"/>
              <a:t>JELÍNEK, L. </a:t>
            </a:r>
            <a:r>
              <a:rPr lang="cs-CZ" altLang="cs-CZ" sz="1200" i="1" smtClean="0"/>
              <a:t>Bakaláři – příručka k systému počítačového zpracování školní agendy.</a:t>
            </a:r>
            <a:r>
              <a:rPr lang="cs-CZ" altLang="cs-CZ" sz="1200" smtClean="0"/>
              <a:t> 2007.</a:t>
            </a:r>
          </a:p>
          <a:p>
            <a:pPr marL="0" indent="0">
              <a:buFontTx/>
              <a:buAutoNum type="arabicPeriod"/>
            </a:pPr>
            <a:r>
              <a:rPr lang="cs-CZ" altLang="cs-CZ" sz="1200" smtClean="0"/>
              <a:t>NEUMAJER, Ondřej. </a:t>
            </a:r>
            <a:r>
              <a:rPr lang="cs-CZ" altLang="cs-CZ" sz="1200" i="1" smtClean="0"/>
              <a:t>Budujeme školní web</a:t>
            </a:r>
            <a:r>
              <a:rPr lang="cs-CZ" altLang="cs-CZ" sz="1200" smtClean="0"/>
              <a:t>. Dostupné z: </a:t>
            </a:r>
            <a:r>
              <a:rPr lang="cs-CZ" altLang="cs-CZ" sz="1200" smtClean="0">
                <a:hlinkClick r:id="rId2"/>
              </a:rPr>
              <a:t>http://www.youtube.com/watch?v=CWXJG8zBQAc</a:t>
            </a:r>
            <a:r>
              <a:rPr lang="cs-CZ" altLang="cs-CZ" sz="1200" smtClean="0"/>
              <a:t>.</a:t>
            </a:r>
          </a:p>
          <a:p>
            <a:pPr marL="0" indent="0">
              <a:buFontTx/>
              <a:buAutoNum type="arabicPeriod"/>
            </a:pPr>
            <a:r>
              <a:rPr lang="cs-CZ" altLang="cs-CZ" sz="1200" smtClean="0"/>
              <a:t>HABERMANN, R. a O. NEUMAJER. </a:t>
            </a:r>
            <a:r>
              <a:rPr lang="cs-CZ" altLang="cs-CZ" sz="1200" i="1" smtClean="0"/>
              <a:t>Školní web – vznik, rozvoj a využití. </a:t>
            </a:r>
            <a:r>
              <a:rPr lang="cs-CZ" altLang="cs-CZ" sz="1200" smtClean="0"/>
              <a:t>Dostupné z: </a:t>
            </a:r>
            <a:r>
              <a:rPr lang="cs-CZ" altLang="cs-CZ" sz="1200" smtClean="0">
                <a:hlinkClick r:id="rId3"/>
              </a:rPr>
              <a:t>http://ondrej.neumajer.cz/download/skolni-web-prirucka.pdf</a:t>
            </a:r>
            <a:endParaRPr lang="cs-CZ" altLang="cs-CZ" sz="1200" smtClean="0"/>
          </a:p>
          <a:p>
            <a:pPr marL="0" indent="0">
              <a:buFontTx/>
              <a:buAutoNum type="arabicPeriod"/>
            </a:pPr>
            <a:r>
              <a:rPr lang="cs-CZ" altLang="cs-CZ" sz="1200" smtClean="0"/>
              <a:t>Redakční systémy. Dostupné z: </a:t>
            </a:r>
            <a:r>
              <a:rPr lang="cs-CZ" altLang="cs-CZ" sz="1200" smtClean="0">
                <a:hlinkClick r:id="rId4"/>
              </a:rPr>
              <a:t>http://www.redakcni-systemy.com/</a:t>
            </a:r>
            <a:endParaRPr lang="cs-CZ" altLang="cs-CZ" sz="1200" smtClean="0"/>
          </a:p>
          <a:p>
            <a:pPr marL="0" indent="0">
              <a:buFontTx/>
              <a:buAutoNum type="arabicPeriod"/>
            </a:pPr>
            <a:r>
              <a:rPr lang="cs-CZ" altLang="cs-CZ" sz="1200" smtClean="0"/>
              <a:t> Jazyk UML. Dostupné z: </a:t>
            </a:r>
            <a:r>
              <a:rPr lang="cs-CZ" altLang="cs-CZ" sz="1200" smtClean="0">
                <a:hlinkClick r:id="rId5"/>
              </a:rPr>
              <a:t>http://interval.cz/clanky/navrh-aplikaci-v-jazyce-uml-slozitejsi-diagram-pripadu-uziti/</a:t>
            </a:r>
            <a:endParaRPr lang="cs-CZ" altLang="cs-CZ" sz="1200" smtClean="0"/>
          </a:p>
          <a:p>
            <a:pPr marL="0" indent="0">
              <a:buFontTx/>
              <a:buNone/>
            </a:pPr>
            <a:endParaRPr lang="cs-CZ" altLang="cs-CZ" sz="1200" smtClean="0"/>
          </a:p>
          <a:p>
            <a:pPr marL="0" indent="0">
              <a:buFontTx/>
              <a:buNone/>
            </a:pPr>
            <a:endParaRPr lang="cs-CZ" altLang="cs-CZ" sz="1200" smtClean="0"/>
          </a:p>
          <a:p>
            <a:pPr marL="0" indent="0">
              <a:buFontTx/>
              <a:buNone/>
            </a:pPr>
            <a:endParaRPr lang="cs-CZ" altLang="cs-CZ" sz="1200" i="1" smtClean="0"/>
          </a:p>
          <a:p>
            <a:pPr marL="0" indent="0">
              <a:buFontTx/>
              <a:buAutoNum type="arabicPeriod"/>
            </a:pPr>
            <a:endParaRPr lang="cs-CZ" altLang="cs-CZ" sz="1200" smtClean="0"/>
          </a:p>
          <a:p>
            <a:pPr marL="0" indent="0">
              <a:buFontTx/>
              <a:buNone/>
            </a:pPr>
            <a:endParaRPr lang="cs-CZ" altLang="cs-CZ" sz="1800" smtClean="0"/>
          </a:p>
          <a:p>
            <a:pPr marL="0" indent="0">
              <a:buFontTx/>
              <a:buAutoNum type="arabicPeriod"/>
            </a:pPr>
            <a:endParaRPr lang="cs-CZ" altLang="cs-CZ" sz="2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altLang="cs-CZ" smtClean="0"/>
              <a:t>Bakaláři - desktop</a:t>
            </a:r>
          </a:p>
        </p:txBody>
      </p:sp>
      <p:pic>
        <p:nvPicPr>
          <p:cNvPr id="8195" name="Picture 2" descr="http://www.bakalari.cz/image/images/prospech.gif"/>
          <p:cNvPicPr>
            <a:picLocks noChangeAspect="1" noChangeArrowheads="1"/>
          </p:cNvPicPr>
          <p:nvPr/>
        </p:nvPicPr>
        <p:blipFill>
          <a:blip r:embed="rId2" cstate="print"/>
          <a:srcRect/>
          <a:stretch>
            <a:fillRect/>
          </a:stretch>
        </p:blipFill>
        <p:spPr bwMode="auto">
          <a:xfrm>
            <a:off x="827088" y="1628775"/>
            <a:ext cx="7343775" cy="45434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cs-CZ" altLang="cs-CZ" smtClean="0"/>
              <a:t>Bakaláři</a:t>
            </a:r>
          </a:p>
        </p:txBody>
      </p:sp>
      <p:sp>
        <p:nvSpPr>
          <p:cNvPr id="10243" name="Zástupný symbol pro obsah 2"/>
          <p:cNvSpPr>
            <a:spLocks noGrp="1"/>
          </p:cNvSpPr>
          <p:nvPr>
            <p:ph idx="1"/>
          </p:nvPr>
        </p:nvSpPr>
        <p:spPr/>
        <p:txBody>
          <a:bodyPr/>
          <a:lstStyle/>
          <a:p>
            <a:pPr marL="0" indent="0">
              <a:buFontTx/>
              <a:buNone/>
              <a:defRPr/>
            </a:pPr>
            <a:r>
              <a:rPr lang="cs-CZ" dirty="0" smtClean="0">
                <a:solidFill>
                  <a:srgbClr val="0070C0"/>
                </a:solidFill>
              </a:rPr>
              <a:t>Modulární architektura</a:t>
            </a:r>
          </a:p>
          <a:p>
            <a:pPr>
              <a:defRPr/>
            </a:pPr>
            <a:r>
              <a:rPr lang="cs-CZ" sz="1800" b="1" dirty="0" smtClean="0"/>
              <a:t>Všechny moduly navazují na </a:t>
            </a:r>
            <a:r>
              <a:rPr lang="cs-CZ" sz="1800" b="1" i="1" dirty="0" smtClean="0"/>
              <a:t>Společné prostředí</a:t>
            </a:r>
            <a:r>
              <a:rPr lang="cs-CZ" sz="1800" b="1" dirty="0" smtClean="0"/>
              <a:t>.</a:t>
            </a:r>
            <a:r>
              <a:rPr lang="cs-CZ" sz="1800" dirty="0" smtClean="0"/>
              <a:t>  Lze je různě kombinovat – využíváme pouze to, co opravdu potřebujeme.</a:t>
            </a:r>
          </a:p>
          <a:p>
            <a:pPr>
              <a:buFontTx/>
              <a:buNone/>
              <a:defRPr/>
            </a:pPr>
            <a:endParaRPr lang="cs-CZ" sz="1800" dirty="0" smtClean="0"/>
          </a:p>
          <a:p>
            <a:pPr>
              <a:defRPr/>
            </a:pPr>
            <a:r>
              <a:rPr lang="cs-CZ" sz="1800" b="1" dirty="0" smtClean="0">
                <a:solidFill>
                  <a:srgbClr val="C00000"/>
                </a:solidFill>
              </a:rPr>
              <a:t>DESKTOPOVÉ a WEBOVÉ APLIKACE (moduly)</a:t>
            </a:r>
          </a:p>
          <a:p>
            <a:pPr>
              <a:defRPr/>
            </a:pPr>
            <a:endParaRPr lang="cs-CZ" sz="1800" dirty="0" smtClean="0"/>
          </a:p>
          <a:p>
            <a:pPr>
              <a:defRPr/>
            </a:pPr>
            <a:r>
              <a:rPr lang="cs-CZ" sz="1800" b="1" dirty="0" smtClean="0"/>
              <a:t>Školy využívají většinou zpočátku základní evidenční moduly, rozvrh se suplováním a další doplňují postupně.</a:t>
            </a:r>
            <a:r>
              <a:rPr lang="cs-CZ" sz="1800" dirty="0" smtClean="0"/>
              <a:t> </a:t>
            </a:r>
          </a:p>
          <a:p>
            <a:pPr>
              <a:defRPr/>
            </a:pPr>
            <a:endParaRPr lang="cs-CZ" sz="1800" dirty="0" smtClean="0"/>
          </a:p>
          <a:p>
            <a:pPr>
              <a:defRPr/>
            </a:pPr>
            <a:r>
              <a:rPr lang="cs-CZ" sz="1800" dirty="0" smtClean="0"/>
              <a:t>Výhodou je analogické ovládání programů a možnost vzájemného využití dat v různých modulech. </a:t>
            </a:r>
            <a:r>
              <a:rPr lang="cs-CZ" sz="1800" i="1" dirty="0" smtClean="0">
                <a:solidFill>
                  <a:srgbClr val="7030A0"/>
                </a:solidFill>
              </a:rPr>
              <a:t>Např. data úvazků učitelů se využívají v rozvrhu a suplování, ale také při zápisu známek.</a:t>
            </a:r>
          </a:p>
          <a:p>
            <a:pPr>
              <a:defRPr/>
            </a:pPr>
            <a:endParaRPr lang="cs-CZ" sz="1800" dirty="0" smtClean="0"/>
          </a:p>
          <a:p>
            <a:pPr>
              <a:defRPr/>
            </a:pPr>
            <a:endParaRPr lang="cs-CZ" sz="1800" dirty="0"/>
          </a:p>
          <a:p>
            <a:pPr>
              <a:buFontTx/>
              <a:buNone/>
              <a:defRPr/>
            </a:pPr>
            <a:endParaRPr lang="cs-CZ" sz="1800" dirty="0" smtClean="0"/>
          </a:p>
          <a:p>
            <a:pPr>
              <a:defRPr/>
            </a:pPr>
            <a:endParaRPr lang="cs-CZ"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altLang="cs-CZ" smtClean="0"/>
              <a:t>Bakaláři - </a:t>
            </a:r>
            <a:r>
              <a:rPr lang="cs-CZ" altLang="cs-CZ" smtClean="0">
                <a:solidFill>
                  <a:srgbClr val="C00000"/>
                </a:solidFill>
              </a:rPr>
              <a:t>požadavky</a:t>
            </a:r>
          </a:p>
        </p:txBody>
      </p:sp>
      <p:sp>
        <p:nvSpPr>
          <p:cNvPr id="10243" name="Zástupný symbol pro obsah 2"/>
          <p:cNvSpPr>
            <a:spLocks noGrp="1"/>
          </p:cNvSpPr>
          <p:nvPr>
            <p:ph idx="1"/>
          </p:nvPr>
        </p:nvSpPr>
        <p:spPr/>
        <p:txBody>
          <a:bodyPr/>
          <a:lstStyle/>
          <a:p>
            <a:pPr>
              <a:buFontTx/>
              <a:buNone/>
              <a:defRPr/>
            </a:pPr>
            <a:r>
              <a:rPr lang="cs-CZ" sz="2000" b="1" dirty="0" err="1" smtClean="0"/>
              <a:t>Desktopové</a:t>
            </a:r>
            <a:r>
              <a:rPr lang="cs-CZ" sz="2000" b="1" dirty="0" smtClean="0"/>
              <a:t> aplikace vyžadují tyto operační systémy:</a:t>
            </a:r>
          </a:p>
          <a:p>
            <a:pPr>
              <a:defRPr/>
            </a:pPr>
            <a:r>
              <a:rPr lang="en-US" sz="2000" dirty="0" smtClean="0"/>
              <a:t>32-bitové </a:t>
            </a:r>
            <a:r>
              <a:rPr lang="en-US" sz="2000" dirty="0" err="1" smtClean="0"/>
              <a:t>aplikace</a:t>
            </a:r>
            <a:r>
              <a:rPr lang="en-US" sz="2000" dirty="0" smtClean="0"/>
              <a:t> - Windows XP, Windows 2003, Windows 2008, Windows Vista 32-bit, Windows 7</a:t>
            </a:r>
            <a:endParaRPr lang="cs-CZ" sz="2000" dirty="0" smtClean="0"/>
          </a:p>
          <a:p>
            <a:pPr>
              <a:defRPr/>
            </a:pPr>
            <a:endParaRPr lang="cs-CZ" sz="2000" dirty="0" smtClean="0"/>
          </a:p>
          <a:p>
            <a:pPr>
              <a:buFontTx/>
              <a:buNone/>
              <a:defRPr/>
            </a:pPr>
            <a:r>
              <a:rPr lang="cs-CZ" sz="2000" b="1" dirty="0" smtClean="0"/>
              <a:t>Instalace</a:t>
            </a:r>
          </a:p>
          <a:p>
            <a:pPr>
              <a:defRPr/>
            </a:pPr>
            <a:r>
              <a:rPr lang="cs-CZ" sz="2000" b="1" dirty="0" smtClean="0"/>
              <a:t>Počítačová síť – Instalace na server – Administrátor</a:t>
            </a:r>
          </a:p>
          <a:p>
            <a:pPr>
              <a:defRPr/>
            </a:pPr>
            <a:r>
              <a:rPr lang="cs-CZ" sz="2000" b="1" dirty="0" smtClean="0"/>
              <a:t>Síťové stanice – </a:t>
            </a:r>
            <a:r>
              <a:rPr lang="cs-CZ" sz="2000" dirty="0" smtClean="0"/>
              <a:t>instalace ikon pro spouštění (instalaci musí opět administrátor, v systému se registrují podpůrné knihovny).</a:t>
            </a:r>
          </a:p>
          <a:p>
            <a:pPr>
              <a:buFontTx/>
              <a:buNone/>
              <a:defRPr/>
            </a:pPr>
            <a:endParaRPr lang="en-US" sz="1800" dirty="0" smtClean="0"/>
          </a:p>
          <a:p>
            <a:pPr>
              <a:buFontTx/>
              <a:buNone/>
              <a:defRPr/>
            </a:pPr>
            <a:r>
              <a:rPr lang="cs-CZ" sz="2000" b="1" dirty="0" smtClean="0"/>
              <a:t>Pro uložení dat se využívá:</a:t>
            </a:r>
          </a:p>
          <a:p>
            <a:pPr>
              <a:defRPr/>
            </a:pPr>
            <a:r>
              <a:rPr lang="cs-CZ" sz="1800" dirty="0" smtClean="0"/>
              <a:t>Dříve souborový server (platí pro starší verze) </a:t>
            </a:r>
          </a:p>
          <a:p>
            <a:pPr>
              <a:defRPr/>
            </a:pPr>
            <a:r>
              <a:rPr lang="cs-CZ" sz="1800" b="1" dirty="0" smtClean="0">
                <a:solidFill>
                  <a:srgbClr val="0070C0"/>
                </a:solidFill>
              </a:rPr>
              <a:t>Dnes doporučován SQL server</a:t>
            </a:r>
          </a:p>
          <a:p>
            <a:pPr lvl="1">
              <a:defRPr/>
            </a:pPr>
            <a:r>
              <a:rPr lang="cs-CZ" sz="1600" dirty="0" smtClean="0">
                <a:ea typeface="+mn-ea"/>
              </a:rPr>
              <a:t>Doporučena je verze Windows - MS SQL 2000 (postačuje MSDE), MS SQL </a:t>
            </a:r>
            <a:r>
              <a:rPr lang="pt-BR" sz="1600" dirty="0" smtClean="0">
                <a:ea typeface="+mn-ea"/>
              </a:rPr>
              <a:t>2005 (postačuje MS SQL 2005 Express)</a:t>
            </a:r>
          </a:p>
          <a:p>
            <a:pPr lvl="1">
              <a:defRPr/>
            </a:pPr>
            <a:r>
              <a:rPr lang="cs-CZ" sz="1600" dirty="0" err="1" smtClean="0">
                <a:ea typeface="+mn-ea"/>
              </a:rPr>
              <a:t>MySQL</a:t>
            </a:r>
            <a:r>
              <a:rPr lang="cs-CZ" sz="1600" dirty="0" smtClean="0">
                <a:ea typeface="+mn-ea"/>
              </a:rPr>
              <a:t>, optimální verze 4.1 a vyšší - podpora byla ukončena verzí 10/11</a:t>
            </a:r>
          </a:p>
          <a:p>
            <a:pPr lvl="1">
              <a:buFontTx/>
              <a:buNone/>
              <a:defRPr/>
            </a:pPr>
            <a:endParaRPr lang="cs-CZ" sz="1200" dirty="0" smtClean="0">
              <a:ea typeface="+mn-ea"/>
            </a:endParaRPr>
          </a:p>
          <a:p>
            <a:pPr>
              <a:defRPr/>
            </a:pPr>
            <a:endParaRPr lang="cs-CZ" sz="1600" dirty="0" smtClean="0">
              <a:solidFill>
                <a:srgbClr val="0070C0"/>
              </a:solidFill>
            </a:endParaRPr>
          </a:p>
          <a:p>
            <a:pPr>
              <a:buFontTx/>
              <a:buNone/>
              <a:defRPr/>
            </a:pPr>
            <a:endParaRPr lang="cs-CZ" sz="1800" dirty="0"/>
          </a:p>
          <a:p>
            <a:pPr>
              <a:buFontTx/>
              <a:buNone/>
              <a:defRPr/>
            </a:pPr>
            <a:endParaRPr lang="cs-CZ" sz="1800" dirty="0" smtClean="0"/>
          </a:p>
          <a:p>
            <a:pPr>
              <a:defRPr/>
            </a:pPr>
            <a:endParaRPr lang="cs-CZ" dirty="0" smtClean="0"/>
          </a:p>
        </p:txBody>
      </p:sp>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TotalTime>
  <Words>3707</Words>
  <Application>Microsoft Office PowerPoint</Application>
  <PresentationFormat>Předvádění na obrazovce (4:3)</PresentationFormat>
  <Paragraphs>506</Paragraphs>
  <Slides>60</Slides>
  <Notes>1</Notes>
  <HiddenSlides>0</HiddenSlides>
  <MMClips>0</MMClips>
  <ScaleCrop>false</ScaleCrop>
  <HeadingPairs>
    <vt:vector size="4" baseType="variant">
      <vt:variant>
        <vt:lpstr>Motiv</vt:lpstr>
      </vt:variant>
      <vt:variant>
        <vt:i4>1</vt:i4>
      </vt:variant>
      <vt:variant>
        <vt:lpstr>Nadpisy snímků</vt:lpstr>
      </vt:variant>
      <vt:variant>
        <vt:i4>60</vt:i4>
      </vt:variant>
    </vt:vector>
  </HeadingPairs>
  <TitlesOfParts>
    <vt:vector size="61" baseType="lpstr">
      <vt:lpstr>Výchozí návrh</vt:lpstr>
      <vt:lpstr>Vzdělávání pedagogů pomocí tabletů  reg. č. CZ.1.07/1.3.00/51.0005 Bc. Tomáš Vyjídák</vt:lpstr>
      <vt:lpstr>Informační systém</vt:lpstr>
      <vt:lpstr>Školní informační systém</vt:lpstr>
      <vt:lpstr>Schéma školního IS</vt:lpstr>
      <vt:lpstr>Nejpoužívanější školní IS</vt:lpstr>
      <vt:lpstr>1. Bakaláři</vt:lpstr>
      <vt:lpstr>Bakaláři - desktop</vt:lpstr>
      <vt:lpstr>Bakaláři</vt:lpstr>
      <vt:lpstr>Bakaláři - požadavky</vt:lpstr>
      <vt:lpstr>Bakaláři - požadavky</vt:lpstr>
      <vt:lpstr>Bakaláři - shrnutí</vt:lpstr>
      <vt:lpstr>2. SAS</vt:lpstr>
      <vt:lpstr>SAS</vt:lpstr>
      <vt:lpstr>SAS - Desktop </vt:lpstr>
      <vt:lpstr>SAS - požadavky</vt:lpstr>
      <vt:lpstr>SAS - Web</vt:lpstr>
      <vt:lpstr>SAS - shrnutí</vt:lpstr>
      <vt:lpstr>3. Škola OnLine</vt:lpstr>
      <vt:lpstr>Škola OnLine - Katedra</vt:lpstr>
      <vt:lpstr>Škola OnLine - Žákovská</vt:lpstr>
      <vt:lpstr>Škola Online - požadavky</vt:lpstr>
      <vt:lpstr>4. Gaudeamus</vt:lpstr>
      <vt:lpstr>5. iŠkola</vt:lpstr>
      <vt:lpstr>iŠkola</vt:lpstr>
      <vt:lpstr>iŠkola</vt:lpstr>
      <vt:lpstr>Vaše úlohy</vt:lpstr>
      <vt:lpstr>Vlastní školní IS</vt:lpstr>
      <vt:lpstr>Požadavky na ŠIS</vt:lpstr>
      <vt:lpstr>Implementace</vt:lpstr>
      <vt:lpstr>Programovací jazyk</vt:lpstr>
      <vt:lpstr>Uživatelské role ŠIS</vt:lpstr>
      <vt:lpstr>UML</vt:lpstr>
      <vt:lpstr>Diagram případů užití</vt:lpstr>
      <vt:lpstr>Aktéři</vt:lpstr>
      <vt:lpstr>Vztahy (relace)</vt:lpstr>
      <vt:lpstr>Generalizace aktérů</vt:lpstr>
      <vt:lpstr>Generalizace případů užití</vt:lpstr>
      <vt:lpstr>Vkládání povinných případů užití – relace &lt;&lt;Include&gt;&gt; </vt:lpstr>
      <vt:lpstr>Vkládání povinných případů užití</vt:lpstr>
      <vt:lpstr>Vkládání nepovinných případů užití – relace &lt;&lt;Extend&gt;&gt; </vt:lpstr>
      <vt:lpstr>Diagram aktivit</vt:lpstr>
      <vt:lpstr>Webová prezentace školy</vt:lpstr>
      <vt:lpstr>Školní web</vt:lpstr>
      <vt:lpstr>Obsahová část</vt:lpstr>
      <vt:lpstr>Komunikační kanály</vt:lpstr>
      <vt:lpstr>Technologie</vt:lpstr>
      <vt:lpstr>Technologie</vt:lpstr>
      <vt:lpstr>Technologie</vt:lpstr>
      <vt:lpstr>CMS</vt:lpstr>
      <vt:lpstr>CMS funkce</vt:lpstr>
      <vt:lpstr>CMS výhody</vt:lpstr>
      <vt:lpstr>Free CMS pro školní web</vt:lpstr>
      <vt:lpstr>Otázky při výběru</vt:lpstr>
      <vt:lpstr>4 ukázky</vt:lpstr>
      <vt:lpstr>CMS Made Simple</vt:lpstr>
      <vt:lpstr>Drupal</vt:lpstr>
      <vt:lpstr>Joomla!</vt:lpstr>
      <vt:lpstr>Wordpress</vt:lpstr>
      <vt:lpstr>Tvorba vlastního školního webu</vt:lpstr>
      <vt:lpstr>Zdroje</vt:lpstr>
    </vt:vector>
  </TitlesOfParts>
  <Company>PS UP v Olomouci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PSUP4</dc:creator>
  <cp:lastModifiedBy>blazkova</cp:lastModifiedBy>
  <cp:revision>100</cp:revision>
  <dcterms:created xsi:type="dcterms:W3CDTF">2011-05-11T06:26:29Z</dcterms:created>
  <dcterms:modified xsi:type="dcterms:W3CDTF">2016-01-14T10:38:37Z</dcterms:modified>
</cp:coreProperties>
</file>