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5"/>
  </p:notesMasterIdLst>
  <p:sldIdLst>
    <p:sldId id="256" r:id="rId2"/>
    <p:sldId id="279" r:id="rId3"/>
    <p:sldId id="257" r:id="rId4"/>
    <p:sldId id="261" r:id="rId5"/>
    <p:sldId id="262" r:id="rId6"/>
    <p:sldId id="259" r:id="rId7"/>
    <p:sldId id="275" r:id="rId8"/>
    <p:sldId id="272" r:id="rId9"/>
    <p:sldId id="260" r:id="rId10"/>
    <p:sldId id="274" r:id="rId11"/>
    <p:sldId id="271" r:id="rId12"/>
    <p:sldId id="276" r:id="rId13"/>
    <p:sldId id="263" r:id="rId14"/>
    <p:sldId id="277" r:id="rId15"/>
    <p:sldId id="265" r:id="rId16"/>
    <p:sldId id="266" r:id="rId17"/>
    <p:sldId id="267" r:id="rId18"/>
    <p:sldId id="268" r:id="rId19"/>
    <p:sldId id="269" r:id="rId20"/>
    <p:sldId id="273" r:id="rId21"/>
    <p:sldId id="278" r:id="rId22"/>
    <p:sldId id="258" r:id="rId23"/>
    <p:sldId id="270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96" y="5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552BC1-C8F8-4A46-A893-FE2E12833A3D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85B2BE-CC97-4FA0-8028-B1AEFF8CCF6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04119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085B2BE-CC97-4FA0-8028-B1AEFF8CCF65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869120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nice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nice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á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á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á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nice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nice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nice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á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á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á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á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á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nice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nice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á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á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0" name="Přímá spojnice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nice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nice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nice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96CEC2D-B8EF-4379-9753-E9D6CA0F1577}" type="datetimeFigureOut">
              <a:rPr lang="cs-CZ" smtClean="0"/>
              <a:t>13. 1. 2016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á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96F5239-9D9B-4961-AE98-71B95CE0B24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tahuj.centrum.cz/internet_a_site/vzdalena_sprava/teamviewer/?g%5bhledano%5d=teamviewer&amp;g%5boz%5d=10.0.38475&amp;g%5bup%5d=Win" TargetMode="External"/><Relationship Id="rId2" Type="http://schemas.openxmlformats.org/officeDocument/2006/relationships/hyperlink" Target="http://www.teamviewer.com/cs/index.asp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onedrive.live.com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tube.geogebra.org/material/show/id/764075" TargetMode="External"/><Relationship Id="rId2" Type="http://schemas.openxmlformats.org/officeDocument/2006/relationships/hyperlink" Target="http://tube.geogebra.org/material/show/id/99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tube.geogebra.org/student/b110999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ipravy.estranky.cz/clanky/matematika/" TargetMode="External"/><Relationship Id="rId7" Type="http://schemas.openxmlformats.org/officeDocument/2006/relationships/hyperlink" Target="http://skolakov.eu/matematika/2-trida/numerace-do-100/piratsky-poklad/pocet1.htm" TargetMode="External"/><Relationship Id="rId2" Type="http://schemas.openxmlformats.org/officeDocument/2006/relationships/hyperlink" Target="https://www.youtube.com/watch?v=_iCyBlSwUzI&amp;feature=youtu.be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kolicka6.sweb.cz/DUMY/MATEMATICKEULOHY.swf" TargetMode="External"/><Relationship Id="rId5" Type="http://schemas.openxmlformats.org/officeDocument/2006/relationships/hyperlink" Target="http://www.skoladotykem.cz/materialy/cela-cisla-scitani-a-odcitani.html" TargetMode="External"/><Relationship Id="rId4" Type="http://schemas.openxmlformats.org/officeDocument/2006/relationships/hyperlink" Target="http://www.skoladotykem.cz/materialy/vyukove-video-matematika.html" TargetMode="Externa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10.xml"/><Relationship Id="rId3" Type="http://schemas.openxmlformats.org/officeDocument/2006/relationships/slide" Target="slide5.xml"/><Relationship Id="rId7" Type="http://schemas.openxmlformats.org/officeDocument/2006/relationships/slide" Target="slide9.xml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6" Type="http://schemas.openxmlformats.org/officeDocument/2006/relationships/slide" Target="slide8.xml"/><Relationship Id="rId5" Type="http://schemas.openxmlformats.org/officeDocument/2006/relationships/slide" Target="slide7.xml"/><Relationship Id="rId4" Type="http://schemas.openxmlformats.org/officeDocument/2006/relationships/slide" Target="slide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808856"/>
          </a:xfrm>
        </p:spPr>
        <p:txBody>
          <a:bodyPr>
            <a:normAutofit/>
          </a:bodyPr>
          <a:lstStyle/>
          <a:p>
            <a:pPr algn="ctr"/>
            <a:r>
              <a:rPr lang="cs-CZ" sz="4000" dirty="0" smtClean="0"/>
              <a:t>Školení tablety</a:t>
            </a:r>
            <a:endParaRPr lang="cs-CZ" sz="40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286000" y="4437112"/>
            <a:ext cx="6172200" cy="1937810"/>
          </a:xfrm>
        </p:spPr>
        <p:txBody>
          <a:bodyPr/>
          <a:lstStyle/>
          <a:p>
            <a:endParaRPr lang="cs-CZ" dirty="0" smtClean="0"/>
          </a:p>
          <a:p>
            <a:pPr algn="ctr"/>
            <a:r>
              <a:rPr lang="cs-CZ" dirty="0" smtClean="0"/>
              <a:t>	Mgr. Monika </a:t>
            </a:r>
            <a:r>
              <a:rPr lang="cs-CZ" dirty="0" err="1" smtClean="0"/>
              <a:t>Halšková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0"/>
            <a:ext cx="6083300" cy="14859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69996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06090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Team 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</a:rPr>
              <a:t>Viewer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7467600" cy="5133184"/>
          </a:xfrm>
        </p:spPr>
        <p:txBody>
          <a:bodyPr/>
          <a:lstStyle/>
          <a:p>
            <a:r>
              <a:rPr lang="cs-CZ" dirty="0" smtClean="0"/>
              <a:t>umožňuje </a:t>
            </a:r>
            <a:r>
              <a:rPr lang="cs-CZ" dirty="0"/>
              <a:t>připojení k jakémukoli počítači nebo serveru na světě v několika sekundách. Umožňuje vzdálené ovládání počítače vašeho partnera způsobem, který není odlišný od fyzické přítomnosti přímo u počítače. </a:t>
            </a:r>
            <a:r>
              <a:rPr lang="cs-CZ" dirty="0" smtClean="0"/>
              <a:t>Více </a:t>
            </a:r>
            <a:r>
              <a:rPr lang="cs-CZ" dirty="0"/>
              <a:t>než 200 milionu uživatelů věří programu </a:t>
            </a:r>
            <a:r>
              <a:rPr lang="cs-CZ" dirty="0" err="1"/>
              <a:t>TeamViewer</a:t>
            </a:r>
            <a:r>
              <a:rPr lang="cs-CZ" dirty="0" smtClean="0"/>
              <a:t>!</a:t>
            </a:r>
          </a:p>
          <a:p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www.teamviewer.com/cs/index.aspx</a:t>
            </a:r>
            <a:endParaRPr lang="cs-CZ" dirty="0" smtClean="0"/>
          </a:p>
          <a:p>
            <a:r>
              <a:rPr lang="cs-CZ" dirty="0" smtClean="0"/>
              <a:t>Odkaz pro stažení</a:t>
            </a:r>
          </a:p>
          <a:p>
            <a:pPr marL="0" indent="0">
              <a:buNone/>
            </a:pPr>
            <a:r>
              <a:rPr lang="cs-CZ" dirty="0">
                <a:hlinkClick r:id="rId3"/>
              </a:rPr>
              <a:t>http://www.stahuj.centrum.cz/internet_a_site/vzdalena_sprava/teamviewer/?g[hledano]=teamviewer&amp;g[oz]=10.0.38475&amp;g[up]=</a:t>
            </a:r>
            <a:r>
              <a:rPr lang="cs-CZ" dirty="0" smtClean="0">
                <a:hlinkClick r:id="rId3"/>
              </a:rPr>
              <a:t>Win</a:t>
            </a:r>
            <a:endParaRPr lang="cs-CZ" dirty="0" smtClean="0"/>
          </a:p>
          <a:p>
            <a:r>
              <a:rPr lang="cs-CZ" dirty="0" smtClean="0"/>
              <a:t>Jen </a:t>
            </a:r>
            <a:r>
              <a:rPr lang="cs-CZ" smtClean="0"/>
              <a:t>pro soukromé účely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977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GPS - Globální </a:t>
            </a:r>
            <a:r>
              <a:rPr lang="cs-CZ" b="1" dirty="0">
                <a:solidFill>
                  <a:schemeClr val="accent3">
                    <a:lumMod val="75000"/>
                  </a:schemeClr>
                </a:solidFill>
              </a:rPr>
              <a:t>polohovací systém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smtClean="0"/>
              <a:t>Možnost využít jako:</a:t>
            </a:r>
          </a:p>
          <a:p>
            <a:r>
              <a:rPr lang="cs-CZ" dirty="0"/>
              <a:t> </a:t>
            </a:r>
            <a:r>
              <a:rPr lang="cs-CZ" dirty="0" smtClean="0"/>
              <a:t>navigace</a:t>
            </a:r>
          </a:p>
          <a:p>
            <a:r>
              <a:rPr lang="cs-CZ" dirty="0" smtClean="0"/>
              <a:t>Určení souřadnic polohy</a:t>
            </a:r>
          </a:p>
          <a:p>
            <a:r>
              <a:rPr lang="cs-CZ" dirty="0" smtClean="0"/>
              <a:t>Naplánovat trasu</a:t>
            </a:r>
          </a:p>
          <a:p>
            <a:r>
              <a:rPr lang="cs-CZ" dirty="0" err="1" smtClean="0"/>
              <a:t>Offline</a:t>
            </a:r>
            <a:r>
              <a:rPr lang="cs-CZ" dirty="0" smtClean="0"/>
              <a:t> mapy</a:t>
            </a:r>
          </a:p>
          <a:p>
            <a:r>
              <a:rPr lang="cs-CZ" dirty="0" smtClean="0"/>
              <a:t>Kompas</a:t>
            </a:r>
          </a:p>
          <a:p>
            <a:pPr marL="0" indent="0">
              <a:buNone/>
            </a:pPr>
            <a:r>
              <a:rPr lang="cs-CZ" b="1" dirty="0" smtClean="0"/>
              <a:t>Aplikace pro GPS</a:t>
            </a:r>
          </a:p>
          <a:p>
            <a:r>
              <a:rPr lang="cs-CZ" dirty="0" err="1" smtClean="0"/>
              <a:t>Here</a:t>
            </a:r>
            <a:r>
              <a:rPr lang="cs-CZ" dirty="0" smtClean="0"/>
              <a:t> </a:t>
            </a:r>
            <a:r>
              <a:rPr lang="cs-CZ" dirty="0" err="1" smtClean="0"/>
              <a:t>Maps</a:t>
            </a:r>
            <a:r>
              <a:rPr lang="cs-CZ" dirty="0" smtClean="0"/>
              <a:t> – </a:t>
            </a:r>
            <a:r>
              <a:rPr lang="cs-CZ" dirty="0" err="1" smtClean="0"/>
              <a:t>offline</a:t>
            </a:r>
            <a:r>
              <a:rPr lang="cs-CZ" dirty="0" smtClean="0"/>
              <a:t> mapy</a:t>
            </a:r>
          </a:p>
          <a:p>
            <a:r>
              <a:rPr lang="cs-CZ" dirty="0" err="1" smtClean="0"/>
              <a:t>Navmii</a:t>
            </a:r>
            <a:r>
              <a:rPr lang="cs-CZ" dirty="0" smtClean="0"/>
              <a:t> – </a:t>
            </a:r>
            <a:r>
              <a:rPr lang="cs-CZ" dirty="0" err="1" smtClean="0"/>
              <a:t>gps</a:t>
            </a:r>
            <a:r>
              <a:rPr lang="cs-CZ" dirty="0" smtClean="0"/>
              <a:t> navigace vhodná na cesty apod. </a:t>
            </a:r>
            <a:r>
              <a:rPr lang="cs-CZ" dirty="0" err="1" smtClean="0"/>
              <a:t>offline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600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418058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Aplikace GPS 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836712"/>
            <a:ext cx="7467600" cy="563724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u="sng" dirty="0" smtClean="0"/>
              <a:t>Úkol 1:</a:t>
            </a:r>
          </a:p>
          <a:p>
            <a:r>
              <a:rPr lang="cs-CZ" dirty="0" smtClean="0"/>
              <a:t>Otevřete si obchod STORE </a:t>
            </a:r>
          </a:p>
          <a:p>
            <a:r>
              <a:rPr lang="cs-CZ" dirty="0" smtClean="0"/>
              <a:t>Do vyhledávače napište HERE MAPS a instalujte do tabletu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Po instalaci aplikaci otevřete a stáhněte mapy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Bude trvat několik minut </a:t>
            </a:r>
            <a:r>
              <a:rPr lang="cs-CZ" dirty="0">
                <a:solidFill>
                  <a:schemeClr val="accent2">
                    <a:lumMod val="75000"/>
                  </a:schemeClr>
                </a:solidFill>
              </a:rPr>
              <a:t>– možno udělat z domu</a:t>
            </a:r>
            <a:endParaRPr lang="cs-CZ" dirty="0" smtClean="0"/>
          </a:p>
          <a:p>
            <a:endParaRPr lang="cs-CZ" dirty="0" smtClean="0"/>
          </a:p>
          <a:p>
            <a:pPr marL="0" indent="0">
              <a:buNone/>
            </a:pPr>
            <a:r>
              <a:rPr lang="cs-CZ" u="sng" dirty="0" smtClean="0"/>
              <a:t>Úkol 2:</a:t>
            </a:r>
          </a:p>
          <a:p>
            <a:r>
              <a:rPr lang="cs-CZ" dirty="0"/>
              <a:t>Otevřete si obchod STORE</a:t>
            </a:r>
          </a:p>
          <a:p>
            <a:r>
              <a:rPr lang="cs-CZ" dirty="0"/>
              <a:t>Do vyhledávače napište </a:t>
            </a:r>
            <a:r>
              <a:rPr lang="cs-CZ" dirty="0" smtClean="0"/>
              <a:t>NAVMII </a:t>
            </a:r>
            <a:r>
              <a:rPr lang="cs-CZ" dirty="0"/>
              <a:t>a instalujte do </a:t>
            </a:r>
            <a:r>
              <a:rPr lang="cs-CZ" dirty="0" smtClean="0"/>
              <a:t>tabletu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Po instalaci aplikaci otevřete a stáhněte mapy</a:t>
            </a:r>
          </a:p>
          <a:p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Bude trvat několik minut – možno udělat z domu</a:t>
            </a:r>
          </a:p>
          <a:p>
            <a:endParaRPr lang="cs-CZ" dirty="0"/>
          </a:p>
          <a:p>
            <a:endParaRPr lang="cs-CZ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1147514"/>
            <a:ext cx="8572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4221088"/>
            <a:ext cx="8572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30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2">
                    <a:lumMod val="50000"/>
                  </a:schemeClr>
                </a:solidFill>
              </a:rPr>
              <a:t>Microsoft </a:t>
            </a:r>
            <a:r>
              <a:rPr lang="cs-CZ" b="1" dirty="0" err="1" smtClean="0">
                <a:solidFill>
                  <a:schemeClr val="accent2">
                    <a:lumMod val="50000"/>
                  </a:schemeClr>
                </a:solidFill>
              </a:rPr>
              <a:t>OneDrive</a:t>
            </a:r>
            <a:endParaRPr lang="cs-CZ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je služba, která umožňuje uživatelům nahrát své dokumenty na </a:t>
            </a:r>
            <a:r>
              <a:rPr lang="cs-CZ" dirty="0" err="1"/>
              <a:t>cloudové</a:t>
            </a:r>
            <a:r>
              <a:rPr lang="cs-CZ" dirty="0"/>
              <a:t> úložiště a tak umožnit jejich online přístup ze všech svých zařízení připojených k internetu, jako je například tablet a chytrý telefon. </a:t>
            </a:r>
            <a:endParaRPr lang="cs-CZ" dirty="0" smtClean="0"/>
          </a:p>
          <a:p>
            <a:r>
              <a:rPr lang="cs-CZ" dirty="0" smtClean="0"/>
              <a:t>Umožňuje nahrát dokumenty, obrázky, fotky, videa atd.</a:t>
            </a:r>
          </a:p>
          <a:p>
            <a:r>
              <a:rPr lang="cs-CZ" dirty="0"/>
              <a:t>Přístup </a:t>
            </a:r>
            <a:r>
              <a:rPr lang="cs-CZ" dirty="0" smtClean="0"/>
              <a:t>online </a:t>
            </a:r>
            <a:r>
              <a:rPr lang="cs-CZ" dirty="0" smtClean="0">
                <a:hlinkClick r:id="rId2"/>
              </a:rPr>
              <a:t>www.onedrive.live.com</a:t>
            </a:r>
            <a:endParaRPr lang="cs-CZ" dirty="0" smtClean="0"/>
          </a:p>
          <a:p>
            <a:r>
              <a:rPr lang="cs-CZ" dirty="0" smtClean="0"/>
              <a:t>Ikona na tabletu</a:t>
            </a:r>
          </a:p>
          <a:p>
            <a:endParaRPr lang="cs-CZ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872" y="4941168"/>
            <a:ext cx="1066800" cy="110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7729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1600" y="2564904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cs-CZ" sz="4400" b="1" dirty="0" smtClean="0">
                <a:solidFill>
                  <a:schemeClr val="accent2">
                    <a:lumMod val="75000"/>
                  </a:schemeClr>
                </a:solidFill>
              </a:rPr>
              <a:t>Aplikace pro Matematiku v obchodu </a:t>
            </a:r>
            <a:r>
              <a:rPr lang="cs-CZ" sz="4400" b="1" dirty="0" err="1" smtClean="0">
                <a:solidFill>
                  <a:schemeClr val="accent2">
                    <a:lumMod val="75000"/>
                  </a:schemeClr>
                </a:solidFill>
              </a:rPr>
              <a:t>Store</a:t>
            </a:r>
            <a:endParaRPr lang="cs-CZ" sz="44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pic>
        <p:nvPicPr>
          <p:cNvPr id="2050" name="Picture 2" descr="C:\Users\KAB6\AppData\Local\Microsoft\Windows\Temporary Internet Files\Content.IE5\LFOQ8ZOU\mathematics_clip_art[1]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653136"/>
            <a:ext cx="2857500" cy="194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3201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rgbClr val="00B050"/>
                </a:solidFill>
              </a:rPr>
              <a:t>Obchod STORE</a:t>
            </a:r>
            <a:endParaRPr lang="cs-CZ" b="1" dirty="0">
              <a:solidFill>
                <a:srgbClr val="00B05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Úkol: stáhněte aplikaci </a:t>
            </a:r>
            <a:r>
              <a:rPr lang="cs-CZ" b="1" dirty="0" err="1" smtClean="0"/>
              <a:t>Kids</a:t>
            </a:r>
            <a:r>
              <a:rPr lang="cs-CZ" b="1" dirty="0" smtClean="0"/>
              <a:t> Play &amp; </a:t>
            </a:r>
            <a:r>
              <a:rPr lang="cs-CZ" b="1" dirty="0" err="1" smtClean="0"/>
              <a:t>Learn</a:t>
            </a:r>
            <a:endParaRPr lang="cs-CZ" b="1" dirty="0" smtClean="0"/>
          </a:p>
          <a:p>
            <a:r>
              <a:rPr lang="cs-CZ" dirty="0" smtClean="0"/>
              <a:t>Zjistěte, co obsahuje?</a:t>
            </a:r>
          </a:p>
          <a:p>
            <a:endParaRPr lang="cs-CZ" dirty="0" smtClean="0"/>
          </a:p>
          <a:p>
            <a:r>
              <a:rPr lang="cs-CZ" dirty="0" smtClean="0"/>
              <a:t>Komu je určena?</a:t>
            </a:r>
          </a:p>
          <a:p>
            <a:endParaRPr lang="cs-CZ" dirty="0" smtClean="0"/>
          </a:p>
          <a:p>
            <a:r>
              <a:rPr lang="cs-CZ" dirty="0" smtClean="0"/>
              <a:t>V jakých hodinách ji využijeme?</a:t>
            </a:r>
          </a:p>
          <a:p>
            <a:endParaRPr lang="cs-CZ" dirty="0" smtClean="0"/>
          </a:p>
          <a:p>
            <a:r>
              <a:rPr lang="cs-CZ" dirty="0" smtClean="0"/>
              <a:t>Líbí se Vám tato aplikace?</a:t>
            </a:r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8" y="908720"/>
            <a:ext cx="857250" cy="44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7740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Brain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Mania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Úkol: stáhněte </a:t>
            </a:r>
            <a:r>
              <a:rPr lang="cs-CZ" b="1" dirty="0" smtClean="0"/>
              <a:t>aplikaci Brain </a:t>
            </a:r>
            <a:r>
              <a:rPr lang="cs-CZ" b="1" dirty="0" err="1" smtClean="0"/>
              <a:t>Mania</a:t>
            </a:r>
            <a:r>
              <a:rPr lang="cs-CZ" b="1" dirty="0" smtClean="0"/>
              <a:t> </a:t>
            </a:r>
          </a:p>
          <a:p>
            <a:r>
              <a:rPr lang="cs-CZ" dirty="0" smtClean="0"/>
              <a:t>Zjistěte</a:t>
            </a:r>
            <a:r>
              <a:rPr lang="cs-CZ" dirty="0"/>
              <a:t>, co obsahuje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Komu je určena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V jakých hodinách ji využijeme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Líbí se Vám tato aplikace?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01741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Matematika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Dasar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/>
              <a:t>Úkol: stáhněte aplikaci </a:t>
            </a:r>
            <a:r>
              <a:rPr lang="cs-CZ" b="1" dirty="0" smtClean="0"/>
              <a:t>Matematika </a:t>
            </a:r>
            <a:r>
              <a:rPr lang="cs-CZ" b="1" dirty="0" err="1" smtClean="0"/>
              <a:t>Dasar</a:t>
            </a:r>
            <a:endParaRPr lang="cs-CZ" b="1" dirty="0" smtClean="0"/>
          </a:p>
          <a:p>
            <a:r>
              <a:rPr lang="cs-CZ" dirty="0" smtClean="0"/>
              <a:t>Zjistěte</a:t>
            </a:r>
            <a:r>
              <a:rPr lang="cs-CZ" dirty="0"/>
              <a:t>, co obsahuje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Komu je určena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V jakých hodinách ji využijeme</a:t>
            </a:r>
            <a:r>
              <a:rPr lang="cs-CZ" dirty="0" smtClean="0"/>
              <a:t>?</a:t>
            </a:r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Líbí se Vám tato aplikace?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5475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sCool</a:t>
            </a:r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cs-CZ" b="1" dirty="0" err="1" smtClean="0">
                <a:solidFill>
                  <a:schemeClr val="accent1">
                    <a:lumMod val="50000"/>
                  </a:schemeClr>
                </a:solidFill>
              </a:rPr>
              <a:t>Math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dirty="0" smtClean="0"/>
              <a:t>Úkol</a:t>
            </a:r>
            <a:r>
              <a:rPr lang="cs-CZ" b="1" dirty="0"/>
              <a:t>: stáhněte aplikaci </a:t>
            </a:r>
            <a:r>
              <a:rPr lang="cs-CZ" b="1" dirty="0" err="1" smtClean="0"/>
              <a:t>sCool</a:t>
            </a:r>
            <a:r>
              <a:rPr lang="cs-CZ" b="1" dirty="0" smtClean="0"/>
              <a:t> </a:t>
            </a:r>
            <a:r>
              <a:rPr lang="cs-CZ" b="1" dirty="0" err="1" smtClean="0"/>
              <a:t>Math</a:t>
            </a:r>
            <a:endParaRPr lang="cs-CZ" b="1" dirty="0" smtClean="0"/>
          </a:p>
          <a:p>
            <a:r>
              <a:rPr lang="cs-CZ" dirty="0" smtClean="0"/>
              <a:t>Zjistěte</a:t>
            </a:r>
            <a:r>
              <a:rPr lang="cs-CZ" dirty="0"/>
              <a:t>, co obsahuje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Komu je určena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V jakých hodinách ji využijeme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Líbí se Vám tato aplikace</a:t>
            </a:r>
            <a:r>
              <a:rPr lang="cs-CZ" dirty="0" smtClean="0"/>
              <a:t>?</a:t>
            </a:r>
          </a:p>
          <a:p>
            <a:endParaRPr lang="cs-CZ" dirty="0"/>
          </a:p>
          <a:p>
            <a:r>
              <a:rPr lang="cs-CZ" dirty="0"/>
              <a:t>Poznámka: Zdarma je jen sčítání a násobení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83768" y="5589240"/>
            <a:ext cx="4752528" cy="5040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9293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78098"/>
          </a:xfrm>
        </p:spPr>
        <p:txBody>
          <a:bodyPr/>
          <a:lstStyle/>
          <a:p>
            <a:pPr algn="ctr"/>
            <a:r>
              <a:rPr lang="cs-CZ" b="1" dirty="0" smtClean="0">
                <a:solidFill>
                  <a:schemeClr val="accent1">
                    <a:lumMod val="50000"/>
                  </a:schemeClr>
                </a:solidFill>
              </a:rPr>
              <a:t>Matematika II. stupeň</a:t>
            </a:r>
            <a:endParaRPr lang="cs-CZ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7467600" cy="52051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b="1" dirty="0" err="1" smtClean="0"/>
              <a:t>Geogebra</a:t>
            </a:r>
            <a:endParaRPr lang="cs-CZ" b="1" dirty="0" smtClean="0"/>
          </a:p>
          <a:p>
            <a:r>
              <a:rPr lang="cs-CZ" dirty="0" smtClean="0"/>
              <a:t>je </a:t>
            </a:r>
            <a:r>
              <a:rPr lang="cs-CZ" dirty="0"/>
              <a:t>multiplatformní matematický </a:t>
            </a:r>
            <a:r>
              <a:rPr lang="cs-CZ" dirty="0" smtClean="0"/>
              <a:t>software, </a:t>
            </a:r>
            <a:r>
              <a:rPr lang="cs-CZ" dirty="0"/>
              <a:t>který umožňuje každému získat </a:t>
            </a:r>
            <a:r>
              <a:rPr lang="cs-CZ" dirty="0" smtClean="0"/>
              <a:t>neobvyklý </a:t>
            </a:r>
            <a:r>
              <a:rPr lang="cs-CZ" dirty="0"/>
              <a:t>rozhled který nám dává </a:t>
            </a:r>
            <a:r>
              <a:rPr lang="cs-CZ" dirty="0" smtClean="0"/>
              <a:t>matematika.</a:t>
            </a:r>
          </a:p>
          <a:p>
            <a:r>
              <a:rPr lang="cs-CZ" dirty="0" smtClean="0"/>
              <a:t>propojuje </a:t>
            </a:r>
            <a:r>
              <a:rPr lang="cs-CZ" dirty="0"/>
              <a:t>geometrii a algebru novým, vizuálním způsobem. Studenti mohou konečně matematiku vidět a zažít na vlastní dotyk. </a:t>
            </a:r>
            <a:r>
              <a:rPr lang="cs-CZ" dirty="0" smtClean="0"/>
              <a:t> </a:t>
            </a:r>
          </a:p>
          <a:p>
            <a:r>
              <a:rPr lang="cs-CZ" dirty="0" smtClean="0"/>
              <a:t>software je zdarma jak pro tablety tak PC</a:t>
            </a:r>
          </a:p>
          <a:p>
            <a:pPr marL="0" indent="0">
              <a:buNone/>
            </a:pPr>
            <a:r>
              <a:rPr lang="cs-CZ" dirty="0" smtClean="0"/>
              <a:t>Příklad pracovního listu</a:t>
            </a:r>
          </a:p>
          <a:p>
            <a:pPr marL="0" indent="0">
              <a:buNone/>
            </a:pPr>
            <a:r>
              <a:rPr lang="cs-CZ" dirty="0">
                <a:hlinkClick r:id="rId2"/>
              </a:rPr>
              <a:t>http://</a:t>
            </a:r>
            <a:r>
              <a:rPr lang="cs-CZ" dirty="0" smtClean="0">
                <a:hlinkClick r:id="rId2"/>
              </a:rPr>
              <a:t>tube.geogebra.org/material/show/id/992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>
                <a:hlinkClick r:id="rId3"/>
              </a:rPr>
              <a:t>http</a:t>
            </a:r>
            <a:r>
              <a:rPr lang="cs-CZ" dirty="0">
                <a:hlinkClick r:id="rId3"/>
              </a:rPr>
              <a:t>://</a:t>
            </a:r>
            <a:r>
              <a:rPr lang="cs-CZ" dirty="0" smtClean="0">
                <a:hlinkClick r:id="rId3"/>
              </a:rPr>
              <a:t>tube.geogebra.org/material/show/id/764075</a:t>
            </a:r>
            <a:endParaRPr lang="cs-CZ" dirty="0" smtClean="0"/>
          </a:p>
          <a:p>
            <a:pPr marL="0" indent="0">
              <a:buNone/>
            </a:pPr>
            <a:r>
              <a:rPr lang="cs-CZ" dirty="0">
                <a:hlinkClick r:id="rId4"/>
              </a:rPr>
              <a:t>http://tube.geogebra.org/student/b110999</a:t>
            </a:r>
            <a:r>
              <a:rPr lang="cs-CZ" dirty="0" smtClean="0">
                <a:hlinkClick r:id="rId4"/>
              </a:rPr>
              <a:t>#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30754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Seznámení s Průběhem kurzu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b="1" u="sng" dirty="0" smtClean="0">
                <a:solidFill>
                  <a:schemeClr val="accent3">
                    <a:lumMod val="75000"/>
                  </a:schemeClr>
                </a:solidFill>
              </a:rPr>
              <a:t>Cíl:</a:t>
            </a:r>
            <a:r>
              <a:rPr lang="cs-CZ" b="1" dirty="0" smtClean="0"/>
              <a:t> Rozšířit základní dovednosti při práci s </a:t>
            </a:r>
            <a:r>
              <a:rPr lang="cs-CZ" b="1" dirty="0" err="1" smtClean="0"/>
              <a:t>tabletem</a:t>
            </a:r>
            <a:r>
              <a:rPr lang="cs-CZ" b="1" dirty="0" smtClean="0"/>
              <a:t> a naučit se tablet využívat v hodinách matematiky</a:t>
            </a:r>
          </a:p>
          <a:p>
            <a:endParaRPr lang="cs-CZ" b="1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r>
              <a:rPr lang="cs-CZ" b="1" u="sng" dirty="0" smtClean="0"/>
              <a:t>Průběh kurzu:</a:t>
            </a:r>
            <a:endParaRPr lang="cs-CZ" b="1" u="sng" dirty="0"/>
          </a:p>
          <a:p>
            <a:r>
              <a:rPr lang="cs-CZ" dirty="0" smtClean="0"/>
              <a:t>Základní práce s </a:t>
            </a:r>
            <a:r>
              <a:rPr lang="cs-CZ" dirty="0" err="1" smtClean="0"/>
              <a:t>tabletem</a:t>
            </a:r>
            <a:r>
              <a:rPr lang="cs-CZ" dirty="0" smtClean="0"/>
              <a:t> – uživatelské rady a tipy</a:t>
            </a:r>
          </a:p>
          <a:p>
            <a:r>
              <a:rPr lang="cs-CZ" dirty="0" smtClean="0"/>
              <a:t>Matematika a obchod STORE</a:t>
            </a:r>
          </a:p>
          <a:p>
            <a:r>
              <a:rPr lang="cs-CZ" dirty="0" smtClean="0"/>
              <a:t>Další náměty pro výuku matematiky prostřednictvím PC nebo tabletu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09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>
                <a:solidFill>
                  <a:schemeClr val="accent1">
                    <a:lumMod val="50000"/>
                  </a:schemeClr>
                </a:solidFill>
              </a:rPr>
              <a:t>Matematika II. stupeň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b="1" dirty="0" err="1"/>
              <a:t>Cabri</a:t>
            </a:r>
            <a:r>
              <a:rPr lang="cs-CZ" b="1" dirty="0"/>
              <a:t> Geometrie</a:t>
            </a:r>
          </a:p>
          <a:p>
            <a:pPr lvl="1"/>
            <a:r>
              <a:rPr lang="cs-CZ" dirty="0"/>
              <a:t>A) </a:t>
            </a:r>
            <a:r>
              <a:rPr lang="cs-CZ" dirty="0" err="1"/>
              <a:t>Cabri</a:t>
            </a:r>
            <a:r>
              <a:rPr lang="cs-CZ" dirty="0"/>
              <a:t> II Plus </a:t>
            </a:r>
            <a:r>
              <a:rPr lang="cs-CZ" dirty="0" smtClean="0"/>
              <a:t>– Dynamická geometrie</a:t>
            </a:r>
            <a:endParaRPr lang="cs-CZ" dirty="0"/>
          </a:p>
          <a:p>
            <a:pPr marL="365760" lvl="1" indent="0">
              <a:buNone/>
            </a:pPr>
            <a:r>
              <a:rPr lang="cs-CZ" dirty="0"/>
              <a:t>Tradiční prostředí pro rychlejší a přesnější rýsování, podporuje a trénuje geometrické uvažování. Uchopením myší a změnou parametrů se zkonstruovaný obrázek mění před očima a umožňuje rozeznat podstatné vlastnosti objektů</a:t>
            </a:r>
          </a:p>
          <a:p>
            <a:pPr lvl="1"/>
            <a:r>
              <a:rPr lang="cs-CZ" dirty="0"/>
              <a:t>B) </a:t>
            </a:r>
            <a:r>
              <a:rPr lang="cs-CZ" dirty="0" err="1"/>
              <a:t>Cabri</a:t>
            </a:r>
            <a:r>
              <a:rPr lang="cs-CZ" dirty="0"/>
              <a:t> </a:t>
            </a:r>
            <a:r>
              <a:rPr lang="cs-CZ" dirty="0" smtClean="0"/>
              <a:t>3D – prostorová geometrie</a:t>
            </a:r>
            <a:endParaRPr lang="cs-CZ" dirty="0"/>
          </a:p>
          <a:p>
            <a:pPr marL="365760" lvl="1" indent="0">
              <a:buNone/>
            </a:pPr>
            <a:r>
              <a:rPr lang="cs-CZ" dirty="0"/>
              <a:t>Program je určený pro rýsování přímo v trojrozměrném prostoru, trénuje obrazotvornost a prostorovou představivost. Program umožňuje netradiční konstrukční postupy, nerealizovatelné v dokáže na konstrukci nahlížet z různých úhlů natočení</a:t>
            </a:r>
            <a:r>
              <a:rPr lang="cs-CZ" dirty="0" smtClean="0"/>
              <a:t>.</a:t>
            </a:r>
          </a:p>
          <a:p>
            <a:pPr marL="365760" lvl="1" indent="0">
              <a:buNone/>
            </a:pPr>
            <a:endParaRPr lang="cs-CZ" b="1" dirty="0" smtClean="0"/>
          </a:p>
          <a:p>
            <a:pPr marL="365760" lvl="1" indent="0">
              <a:buNone/>
            </a:pPr>
            <a:r>
              <a:rPr lang="cs-CZ" b="1" dirty="0" smtClean="0"/>
              <a:t>Je nutné zakoupit multilicenci</a:t>
            </a:r>
            <a:endParaRPr lang="cs-CZ" b="1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56839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051720" y="764704"/>
            <a:ext cx="6172200" cy="1894362"/>
          </a:xfrm>
        </p:spPr>
        <p:txBody>
          <a:bodyPr/>
          <a:lstStyle/>
          <a:p>
            <a:pPr algn="ctr"/>
            <a:r>
              <a:rPr lang="cs-CZ" dirty="0" smtClean="0">
                <a:solidFill>
                  <a:schemeClr val="accent2">
                    <a:lumMod val="75000"/>
                  </a:schemeClr>
                </a:solidFill>
              </a:rPr>
              <a:t>Další náměty stránek na podporu výuky matematiky</a:t>
            </a:r>
            <a:endParaRPr lang="cs-CZ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type="subTitle" idx="1"/>
          </p:nvPr>
        </p:nvSpPr>
        <p:spPr>
          <a:xfrm>
            <a:off x="2411760" y="4077072"/>
            <a:ext cx="6172200" cy="13716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Lze aplikovat na PC i na tabletu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83014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Odkazy stránek Matematika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cs-CZ" u="sng" dirty="0">
                <a:hlinkClick r:id="rId2"/>
              </a:rPr>
              <a:t>https://www.youtube.com/watch?v=_iCyBlSwUzI&amp;feature=youtu.be</a:t>
            </a:r>
            <a:endParaRPr lang="cs-CZ" dirty="0"/>
          </a:p>
          <a:p>
            <a:r>
              <a:rPr lang="cs-CZ" u="sng" dirty="0">
                <a:hlinkClick r:id="rId3"/>
              </a:rPr>
              <a:t>http://www.pripravy.estranky.cz/clanky/matematika/</a:t>
            </a:r>
            <a:endParaRPr lang="cs-CZ" dirty="0"/>
          </a:p>
          <a:p>
            <a:r>
              <a:rPr lang="cs-CZ" u="sng" dirty="0">
                <a:hlinkClick r:id="rId4"/>
              </a:rPr>
              <a:t>http://www.skoladotykem.cz/materialy/vyukove-video-matematika.html</a:t>
            </a:r>
            <a:endParaRPr lang="cs-CZ" dirty="0"/>
          </a:p>
          <a:p>
            <a:r>
              <a:rPr lang="cs-CZ" u="sng" dirty="0">
                <a:hlinkClick r:id="rId5"/>
              </a:rPr>
              <a:t>http://www.skoladotykem.cz/materialy/cela-cisla-scitani-a-odcitani.html</a:t>
            </a:r>
            <a:endParaRPr lang="cs-CZ" dirty="0"/>
          </a:p>
          <a:p>
            <a:r>
              <a:rPr lang="cs-CZ" u="sng" dirty="0">
                <a:hlinkClick r:id="rId6"/>
              </a:rPr>
              <a:t>http://skolicka6.sweb.cz/DUMY/MATEMATICKEULOHY.swf</a:t>
            </a:r>
            <a:endParaRPr lang="cs-CZ" dirty="0"/>
          </a:p>
          <a:p>
            <a:r>
              <a:rPr lang="cs-CZ" u="sng" dirty="0">
                <a:hlinkClick r:id="rId7"/>
              </a:rPr>
              <a:t>http://skolakov.eu/matematika/2-trida/numerace-do-100/piratsky-poklad/pocet1.htm</a:t>
            </a:r>
            <a:endParaRPr lang="cs-CZ" dirty="0"/>
          </a:p>
          <a:p>
            <a:r>
              <a:rPr lang="cs-CZ" dirty="0" smtClean="0"/>
              <a:t>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98919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ctrTitle"/>
          </p:nvPr>
        </p:nvSpPr>
        <p:spPr>
          <a:xfrm>
            <a:off x="2483768" y="4293096"/>
            <a:ext cx="6172200" cy="792088"/>
          </a:xfrm>
        </p:spPr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sp>
        <p:nvSpPr>
          <p:cNvPr id="5" name="Podnadpis 4"/>
          <p:cNvSpPr>
            <a:spLocks noGrp="1"/>
          </p:cNvSpPr>
          <p:nvPr>
            <p:ph type="subTitle" idx="1"/>
          </p:nvPr>
        </p:nvSpPr>
        <p:spPr>
          <a:xfrm>
            <a:off x="2286000" y="5445224"/>
            <a:ext cx="6172200" cy="929698"/>
          </a:xfrm>
        </p:spPr>
        <p:txBody>
          <a:bodyPr/>
          <a:lstStyle/>
          <a:p>
            <a:pPr algn="r"/>
            <a:r>
              <a:rPr lang="cs-CZ" dirty="0" smtClean="0"/>
              <a:t>Mgr. Monika </a:t>
            </a:r>
            <a:r>
              <a:rPr lang="cs-CZ" dirty="0" err="1" smtClean="0"/>
              <a:t>Halšková</a:t>
            </a:r>
            <a:endParaRPr lang="cs-CZ" dirty="0"/>
          </a:p>
        </p:txBody>
      </p:sp>
      <p:pic>
        <p:nvPicPr>
          <p:cNvPr id="4098" name="Picture 2" descr="C:\Users\KAB6\AppData\Local\Microsoft\Windows\Temporary Internet Files\Content.IE5\1AFBJ788\carinha2[1]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836712"/>
            <a:ext cx="2286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8314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Práce s </a:t>
            </a:r>
            <a:r>
              <a:rPr lang="cs-CZ" b="1" dirty="0" err="1" smtClean="0">
                <a:solidFill>
                  <a:schemeClr val="accent3">
                    <a:lumMod val="75000"/>
                  </a:schemeClr>
                </a:solidFill>
              </a:rPr>
              <a:t>Tabletem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hlinkClick r:id="rId2" action="ppaction://hlinksldjump"/>
              </a:rPr>
              <a:t>Přidat zařízení </a:t>
            </a:r>
            <a:r>
              <a:rPr lang="cs-CZ" dirty="0" smtClean="0"/>
              <a:t>(např. tiskárnu, TV apod.)</a:t>
            </a:r>
          </a:p>
          <a:p>
            <a:r>
              <a:rPr lang="cs-CZ" dirty="0" smtClean="0">
                <a:hlinkClick r:id="rId3" action="ppaction://hlinksldjump"/>
              </a:rPr>
              <a:t>Přidat účet </a:t>
            </a:r>
            <a:r>
              <a:rPr lang="cs-CZ" dirty="0" smtClean="0"/>
              <a:t>(např. dítěte – omezit mu práva)</a:t>
            </a:r>
          </a:p>
          <a:p>
            <a:r>
              <a:rPr lang="cs-CZ" dirty="0" smtClean="0"/>
              <a:t>Stahování a přehrávání </a:t>
            </a:r>
            <a:r>
              <a:rPr lang="cs-CZ" dirty="0" smtClean="0">
                <a:hlinkClick r:id="rId4" action="ppaction://hlinksldjump"/>
              </a:rPr>
              <a:t>filmů</a:t>
            </a:r>
            <a:r>
              <a:rPr lang="cs-CZ" dirty="0" smtClean="0"/>
              <a:t>, </a:t>
            </a:r>
            <a:r>
              <a:rPr lang="cs-CZ" dirty="0" smtClean="0">
                <a:hlinkClick r:id="rId5" action="ppaction://hlinksldjump"/>
              </a:rPr>
              <a:t>kopírování </a:t>
            </a:r>
            <a:r>
              <a:rPr lang="cs-CZ" dirty="0" smtClean="0"/>
              <a:t>souborů a složek</a:t>
            </a:r>
          </a:p>
          <a:p>
            <a:r>
              <a:rPr lang="cs-CZ" dirty="0" smtClean="0">
                <a:hlinkClick r:id="rId6" action="ppaction://hlinksldjump"/>
              </a:rPr>
              <a:t>E-knihy</a:t>
            </a:r>
            <a:endParaRPr lang="cs-CZ" dirty="0" smtClean="0"/>
          </a:p>
          <a:p>
            <a:r>
              <a:rPr lang="cs-CZ" dirty="0" smtClean="0"/>
              <a:t>Online rádio (</a:t>
            </a:r>
            <a:r>
              <a:rPr lang="cs-CZ" dirty="0" smtClean="0">
                <a:hlinkClick r:id="rId7" action="ppaction://hlinksldjump"/>
              </a:rPr>
              <a:t>nastavit režim spánku tabletu</a:t>
            </a:r>
            <a:r>
              <a:rPr lang="cs-CZ" dirty="0" smtClean="0"/>
              <a:t>)</a:t>
            </a:r>
          </a:p>
          <a:p>
            <a:r>
              <a:rPr lang="cs-CZ" dirty="0" smtClean="0"/>
              <a:t>Připojení k jinému PC, tabletu nebo telefonu </a:t>
            </a:r>
          </a:p>
          <a:p>
            <a:pPr lvl="1"/>
            <a:r>
              <a:rPr lang="cs-CZ" dirty="0" smtClean="0"/>
              <a:t>A) kabelem</a:t>
            </a:r>
          </a:p>
          <a:p>
            <a:pPr lvl="1"/>
            <a:r>
              <a:rPr lang="cs-CZ" dirty="0" smtClean="0"/>
              <a:t>B) pomocí </a:t>
            </a:r>
            <a:r>
              <a:rPr lang="cs-CZ" dirty="0" smtClean="0">
                <a:hlinkClick r:id="rId8" action="ppaction://hlinksldjump"/>
              </a:rPr>
              <a:t>SW </a:t>
            </a:r>
            <a:r>
              <a:rPr lang="cs-CZ" dirty="0" err="1" smtClean="0">
                <a:hlinkClick r:id="rId8" action="ppaction://hlinksldjump"/>
              </a:rPr>
              <a:t>TeamViewer</a:t>
            </a:r>
            <a:endParaRPr lang="cs-CZ" dirty="0" smtClean="0"/>
          </a:p>
          <a:p>
            <a:pPr lvl="1"/>
            <a:r>
              <a:rPr lang="cs-CZ" dirty="0" smtClean="0"/>
              <a:t>C) přes </a:t>
            </a:r>
            <a:r>
              <a:rPr lang="cs-CZ" dirty="0" err="1" smtClean="0"/>
              <a:t>Bluetooth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6758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Připojit se k TV, tiskárně apod.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A) pomocí </a:t>
            </a:r>
            <a:r>
              <a:rPr lang="cs-CZ" dirty="0" err="1" smtClean="0"/>
              <a:t>wifi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Nastavení, Změnit nastavení počítače, Počítač a zařízení, Zařízení, Přidat zařízení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B) Pokud možnost A nefunguje pak:</a:t>
            </a:r>
          </a:p>
          <a:p>
            <a:pPr marL="0" indent="0">
              <a:buNone/>
            </a:pPr>
            <a:r>
              <a:rPr lang="cs-CZ" dirty="0"/>
              <a:t>Nastavení, Změnit nastavení </a:t>
            </a:r>
            <a:r>
              <a:rPr lang="cs-CZ" dirty="0" smtClean="0"/>
              <a:t>počítače, síť, domácí skupina,  zapnuto – poslední varianta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C) Pomocí kabelu – HDMI kabel nebo mikro USB kabel</a:t>
            </a:r>
            <a:endParaRPr lang="cs-CZ" dirty="0"/>
          </a:p>
        </p:txBody>
      </p:sp>
      <p:pic>
        <p:nvPicPr>
          <p:cNvPr id="4" name="Picture 2" descr="C:\Users\KAB6\AppData\Local\Microsoft\Windows\Temporary Internet Files\Content.IE5\LFOQ8ZOU\prikazove_3[1]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646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Přidat a spravovat účet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Pokud bude tablet využívat více osob např. dítě, je vhodné zřídit nový uživatelský účet</a:t>
            </a:r>
          </a:p>
          <a:p>
            <a:r>
              <a:rPr lang="cs-CZ" dirty="0" smtClean="0"/>
              <a:t>Výhodou je, že můžeme dítěti nastavit různé parametry</a:t>
            </a:r>
          </a:p>
          <a:p>
            <a:r>
              <a:rPr lang="cs-CZ" dirty="0" smtClean="0"/>
              <a:t>Postup:</a:t>
            </a:r>
            <a:endParaRPr lang="cs-CZ" dirty="0"/>
          </a:p>
          <a:p>
            <a:pPr lvl="1"/>
            <a:r>
              <a:rPr lang="cs-CZ" dirty="0" smtClean="0"/>
              <a:t>Start</a:t>
            </a:r>
          </a:p>
          <a:p>
            <a:pPr lvl="1"/>
            <a:r>
              <a:rPr lang="cs-CZ" dirty="0" smtClean="0"/>
              <a:t>Nastavení</a:t>
            </a:r>
            <a:endParaRPr lang="cs-CZ" dirty="0"/>
          </a:p>
          <a:p>
            <a:pPr lvl="1"/>
            <a:r>
              <a:rPr lang="cs-CZ" dirty="0"/>
              <a:t>Změnit nastavení počítače</a:t>
            </a:r>
          </a:p>
          <a:p>
            <a:pPr lvl="1"/>
            <a:r>
              <a:rPr lang="cs-CZ" dirty="0"/>
              <a:t>Účty</a:t>
            </a:r>
          </a:p>
          <a:p>
            <a:pPr lvl="1"/>
            <a:r>
              <a:rPr lang="cs-CZ" dirty="0"/>
              <a:t>Jiné účty</a:t>
            </a:r>
          </a:p>
          <a:p>
            <a:pPr lvl="1"/>
            <a:r>
              <a:rPr lang="cs-CZ" dirty="0"/>
              <a:t>Přidat </a:t>
            </a:r>
            <a:r>
              <a:rPr lang="cs-CZ" dirty="0" smtClean="0"/>
              <a:t>účet</a:t>
            </a:r>
          </a:p>
          <a:p>
            <a:pPr lvl="1"/>
            <a:r>
              <a:rPr lang="cs-CZ" dirty="0" smtClean="0"/>
              <a:t>Spravovat nastavení Zabezpečení rodiny online</a:t>
            </a:r>
            <a:endParaRPr lang="cs-CZ" dirty="0"/>
          </a:p>
          <a:p>
            <a:endParaRPr lang="cs-CZ" dirty="0"/>
          </a:p>
        </p:txBody>
      </p:sp>
      <p:pic>
        <p:nvPicPr>
          <p:cNvPr id="5122" name="Picture 2" descr="C:\Users\KAB6\AppData\Local\Microsoft\Windows\Temporary Internet Files\Content.IE5\LFOQ8ZOU\prikazove_3[1]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93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Stahování a přehrávání filmů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Stáhneme si film z dostupných stránek </a:t>
            </a:r>
            <a:br>
              <a:rPr lang="cs-CZ" dirty="0" smtClean="0"/>
            </a:br>
            <a:r>
              <a:rPr lang="cs-CZ" dirty="0" smtClean="0"/>
              <a:t>zdarma např. na ulož to nebo přes placené servery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Film se uloží do složky: Stažené soubory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Přehrát – dvojklik nebo přidržet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Je možné se připojit </a:t>
            </a:r>
            <a:r>
              <a:rPr lang="cs-CZ" dirty="0"/>
              <a:t>k TV </a:t>
            </a:r>
            <a:r>
              <a:rPr lang="cs-CZ" dirty="0" smtClean="0"/>
              <a:t>a film přehrávat přes </a:t>
            </a:r>
            <a:r>
              <a:rPr lang="cs-CZ" dirty="0" err="1" smtClean="0"/>
              <a:t>wifi</a:t>
            </a:r>
            <a:r>
              <a:rPr lang="cs-CZ" dirty="0" smtClean="0"/>
              <a:t> nebo kabel mikro USB </a:t>
            </a:r>
          </a:p>
        </p:txBody>
      </p:sp>
      <p:pic>
        <p:nvPicPr>
          <p:cNvPr id="4" name="Picture 2" descr="C:\Users\KAB6\AppData\Local\Microsoft\Windows\Temporary Internet Files\Content.IE5\LFOQ8ZOU\prikazove_3[1]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2888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Práce se soubory a složkami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b="1" u="sng" dirty="0" smtClean="0"/>
              <a:t>Úkol:</a:t>
            </a:r>
          </a:p>
          <a:p>
            <a:r>
              <a:rPr lang="cs-CZ" dirty="0" smtClean="0"/>
              <a:t>Vytvořte na ploše složku: POKUS</a:t>
            </a:r>
          </a:p>
          <a:p>
            <a:endParaRPr lang="cs-CZ" dirty="0" smtClean="0"/>
          </a:p>
          <a:p>
            <a:r>
              <a:rPr lang="cs-CZ" dirty="0" smtClean="0"/>
              <a:t>Otevřete si WORD – napište krátký text a uložte do složky POKUS pod názvem: </a:t>
            </a:r>
            <a:r>
              <a:rPr lang="cs-CZ" cap="all" dirty="0" smtClean="0"/>
              <a:t>cvičný text </a:t>
            </a:r>
          </a:p>
          <a:p>
            <a:endParaRPr lang="cs-CZ" cap="all" dirty="0" smtClean="0"/>
          </a:p>
          <a:p>
            <a:r>
              <a:rPr lang="cs-CZ" cap="all" dirty="0" smtClean="0"/>
              <a:t>O</a:t>
            </a:r>
            <a:r>
              <a:rPr lang="cs-CZ" dirty="0" smtClean="0"/>
              <a:t>tevřete složku POKUS a zkopírujte soubor na plochu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/>
          </a:p>
        </p:txBody>
      </p:sp>
      <p:pic>
        <p:nvPicPr>
          <p:cNvPr id="4" name="Picture 2" descr="C:\Users\KAB6\AppData\Local\Microsoft\Windows\Temporary Internet Files\Content.IE5\LFOQ8ZOU\prikazove_3[1]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358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e - Knihy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cs-CZ" dirty="0" smtClean="0"/>
              <a:t>Stáhněte si knihu například z ulož to ve formátu </a:t>
            </a:r>
            <a:r>
              <a:rPr lang="cs-CZ" dirty="0" err="1" smtClean="0"/>
              <a:t>pdf</a:t>
            </a:r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Čtečka vám umožní čtení knih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Ikona</a:t>
            </a:r>
          </a:p>
          <a:p>
            <a:endParaRPr lang="cs-CZ" dirty="0"/>
          </a:p>
          <a:p>
            <a:r>
              <a:rPr lang="cs-CZ" dirty="0" err="1" smtClean="0"/>
              <a:t>Pdf</a:t>
            </a:r>
            <a:r>
              <a:rPr lang="cs-CZ" dirty="0"/>
              <a:t> </a:t>
            </a:r>
            <a:r>
              <a:rPr lang="cs-CZ" dirty="0" smtClean="0"/>
              <a:t>soubory se zobrazují automaticky pomocí čtečky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720" y="3789040"/>
            <a:ext cx="457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KAB6\AppData\Local\Microsoft\Windows\Temporary Internet Files\Content.IE5\LFOQ8ZOU\prikazove_3[1].jpg">
            <a:hlinkClick r:id="rId3" action="ppaction://hlinksldjump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46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>
                <a:solidFill>
                  <a:schemeClr val="accent3">
                    <a:lumMod val="75000"/>
                  </a:schemeClr>
                </a:solidFill>
              </a:rPr>
              <a:t>Poslouchání online radia</a:t>
            </a:r>
            <a:endParaRPr lang="cs-CZ" b="1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Pokud chceme využít tablet k poslechu online radia, musíme nastavit režim spánku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Postup:</a:t>
            </a:r>
          </a:p>
          <a:p>
            <a:pPr lvl="1"/>
            <a:r>
              <a:rPr lang="cs-CZ" dirty="0" smtClean="0"/>
              <a:t>Nastavení (vpravo)</a:t>
            </a:r>
          </a:p>
          <a:p>
            <a:pPr lvl="1"/>
            <a:r>
              <a:rPr lang="cs-CZ" dirty="0" smtClean="0"/>
              <a:t>Změnit nastavení počítače</a:t>
            </a:r>
          </a:p>
          <a:p>
            <a:pPr lvl="1"/>
            <a:r>
              <a:rPr lang="cs-CZ" dirty="0" smtClean="0"/>
              <a:t>Počítač a zařízení</a:t>
            </a:r>
          </a:p>
          <a:p>
            <a:pPr lvl="1"/>
            <a:r>
              <a:rPr lang="cs-CZ" dirty="0" smtClean="0"/>
              <a:t>Napájení a režim spánku</a:t>
            </a:r>
          </a:p>
          <a:p>
            <a:pPr lvl="1"/>
            <a:r>
              <a:rPr lang="cs-CZ" dirty="0" smtClean="0"/>
              <a:t>Nastavit hodnoty na (nikdy, nikdy)</a:t>
            </a:r>
            <a:endParaRPr lang="cs-CZ" dirty="0"/>
          </a:p>
        </p:txBody>
      </p:sp>
      <p:pic>
        <p:nvPicPr>
          <p:cNvPr id="4" name="Picture 2" descr="C:\Users\KAB6\AppData\Local\Microsoft\Windows\Temporary Internet Files\Content.IE5\LFOQ8ZOU\prikazove_3[1].jpg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260648"/>
            <a:ext cx="717278" cy="717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3582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Arkýř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840</TotalTime>
  <Words>821</Words>
  <Application>Microsoft Office PowerPoint</Application>
  <PresentationFormat>Předvádění na obrazovce (4:3)</PresentationFormat>
  <Paragraphs>173</Paragraphs>
  <Slides>23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8" baseType="lpstr">
      <vt:lpstr>Calibri</vt:lpstr>
      <vt:lpstr>Century Schoolbook</vt:lpstr>
      <vt:lpstr>Wingdings</vt:lpstr>
      <vt:lpstr>Wingdings 2</vt:lpstr>
      <vt:lpstr>Arkýř</vt:lpstr>
      <vt:lpstr>Školení tablety</vt:lpstr>
      <vt:lpstr>Seznámení s Průběhem kurzu</vt:lpstr>
      <vt:lpstr>Práce s Tabletem</vt:lpstr>
      <vt:lpstr>Připojit se k TV, tiskárně apod.</vt:lpstr>
      <vt:lpstr>Přidat a spravovat účet</vt:lpstr>
      <vt:lpstr>Stahování a přehrávání filmů</vt:lpstr>
      <vt:lpstr>Práce se soubory a složkami</vt:lpstr>
      <vt:lpstr>e - Knihy</vt:lpstr>
      <vt:lpstr>Poslouchání online radia</vt:lpstr>
      <vt:lpstr>Team Viewer</vt:lpstr>
      <vt:lpstr>GPS - Globální polohovací systém</vt:lpstr>
      <vt:lpstr>Aplikace GPS </vt:lpstr>
      <vt:lpstr>Microsoft OneDrive</vt:lpstr>
      <vt:lpstr>Aplikace pro Matematiku v obchodu Store</vt:lpstr>
      <vt:lpstr>Obchod STORE</vt:lpstr>
      <vt:lpstr>Brain Mania</vt:lpstr>
      <vt:lpstr>Matematika Dasar</vt:lpstr>
      <vt:lpstr>sCool Math</vt:lpstr>
      <vt:lpstr>Matematika II. stupeň</vt:lpstr>
      <vt:lpstr>Matematika II. stupeň</vt:lpstr>
      <vt:lpstr>Další náměty stránek na podporu výuky matematiky</vt:lpstr>
      <vt:lpstr>Odkazy stránek Matematika</vt:lpstr>
      <vt:lpstr>Děkuji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Školení tablety</dc:title>
  <dc:creator>KAB6</dc:creator>
  <cp:lastModifiedBy>Katka Ostřížková</cp:lastModifiedBy>
  <cp:revision>36</cp:revision>
  <dcterms:created xsi:type="dcterms:W3CDTF">2015-03-30T09:01:11Z</dcterms:created>
  <dcterms:modified xsi:type="dcterms:W3CDTF">2016-01-13T09:51:18Z</dcterms:modified>
</cp:coreProperties>
</file>