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96" r:id="rId4"/>
    <p:sldId id="259" r:id="rId5"/>
    <p:sldId id="260" r:id="rId6"/>
    <p:sldId id="261" r:id="rId7"/>
    <p:sldId id="262" r:id="rId8"/>
    <p:sldId id="263" r:id="rId9"/>
    <p:sldId id="297" r:id="rId10"/>
    <p:sldId id="271" r:id="rId11"/>
    <p:sldId id="267" r:id="rId12"/>
    <p:sldId id="273" r:id="rId13"/>
    <p:sldId id="272" r:id="rId14"/>
    <p:sldId id="275" r:id="rId15"/>
    <p:sldId id="276" r:id="rId16"/>
    <p:sldId id="278" r:id="rId17"/>
    <p:sldId id="277" r:id="rId18"/>
    <p:sldId id="279" r:id="rId19"/>
    <p:sldId id="280" r:id="rId20"/>
    <p:sldId id="281" r:id="rId21"/>
    <p:sldId id="298" r:id="rId22"/>
    <p:sldId id="284" r:id="rId23"/>
    <p:sldId id="285" r:id="rId24"/>
    <p:sldId id="282" r:id="rId25"/>
    <p:sldId id="283" r:id="rId26"/>
    <p:sldId id="293" r:id="rId27"/>
    <p:sldId id="286" r:id="rId28"/>
    <p:sldId id="287" r:id="rId29"/>
    <p:sldId id="29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F80E4-FE63-4F6D-90CD-9E01E6F4D0B6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3A7DC-F74F-4E8F-BDDE-D0E30E69A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9/90/Trapka_velka_Paramecium_caudatum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z98WIeNtjM&amp;feature=related" TargetMode="External"/><Relationship Id="rId2" Type="http://schemas.openxmlformats.org/officeDocument/2006/relationships/hyperlink" Target="http://www.youtube.com/watch?v=eVXcA7h8Bt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a4aZE5FQ284&amp;feature=related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8/Animal_cell_structure_cs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1TmU2bb9XA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h.cz/edu/bi/biologie_bezobratli/html01/foto_00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b/b5/Tb_brucei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PRVOCI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5" descr="logo olat.png"/>
          <p:cNvPicPr>
            <a:picLocks noGrp="1"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085184"/>
            <a:ext cx="68484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2. podkmen : Kořenonožci (</a:t>
            </a:r>
            <a:r>
              <a:rPr lang="cs-CZ" b="1" u="sng" dirty="0" err="1" smtClean="0"/>
              <a:t>Sarcodina</a:t>
            </a:r>
            <a:r>
              <a:rPr lang="cs-CZ" b="1" u="sng" dirty="0" smtClean="0"/>
              <a:t>)</a:t>
            </a:r>
          </a:p>
          <a:p>
            <a:r>
              <a:rPr lang="cs-CZ" dirty="0" smtClean="0"/>
              <a:t>Proměnlivý tvar  těla – mají panožky (parapodia, </a:t>
            </a:r>
            <a:r>
              <a:rPr lang="cs-CZ" dirty="0" err="1" smtClean="0"/>
              <a:t>psaudopodie</a:t>
            </a:r>
            <a:r>
              <a:rPr lang="cs-CZ" dirty="0" smtClean="0"/>
              <a:t>), výběžky cytoplazmy schopné měnit tvar.</a:t>
            </a:r>
          </a:p>
          <a:p>
            <a:r>
              <a:rPr lang="cs-CZ" dirty="0" smtClean="0"/>
              <a:t>Fagocytóza – pohyb a příjem potravy</a:t>
            </a:r>
          </a:p>
          <a:p>
            <a:r>
              <a:rPr lang="cs-CZ" dirty="0" smtClean="0"/>
              <a:t>Rozmnožují se dělením</a:t>
            </a:r>
          </a:p>
          <a:p>
            <a:r>
              <a:rPr lang="cs-CZ" dirty="0" smtClean="0"/>
              <a:t>Někteří tvoří schránky</a:t>
            </a:r>
          </a:p>
          <a:p>
            <a:r>
              <a:rPr lang="cs-CZ" dirty="0" smtClean="0"/>
              <a:t>TŘÍDY: MĚŇAVKY, KRYTENKY, DÍRKONOŠCI, SLUNIVKY, MŘÍŽOVCI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TŘÍDA MĚŇAVKY </a:t>
            </a:r>
            <a:r>
              <a:rPr lang="cs-CZ" dirty="0" smtClean="0"/>
              <a:t>(</a:t>
            </a:r>
            <a:r>
              <a:rPr lang="cs-CZ" dirty="0" err="1" smtClean="0"/>
              <a:t>Amoebina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MĚŇAVKA VELKÁ – v detritu stojatých vod</a:t>
            </a:r>
          </a:p>
          <a:p>
            <a:r>
              <a:rPr lang="cs-CZ" dirty="0" smtClean="0"/>
              <a:t>MĚŇAVKA ÚPLAVIČNÁ – střevní parazit, úplavice – krvavé průjmy a horečky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TŘÍDA KRYTENKY</a:t>
            </a:r>
          </a:p>
          <a:p>
            <a:r>
              <a:rPr lang="cs-CZ" dirty="0" smtClean="0"/>
              <a:t>Chitinové schránky s nalepenými zrnky písku, při dělení si každý jedinec tvoří novou schránku</a:t>
            </a:r>
          </a:p>
          <a:p>
            <a:r>
              <a:rPr lang="cs-CZ" dirty="0" smtClean="0"/>
              <a:t>ROZLITKA</a:t>
            </a:r>
          </a:p>
          <a:p>
            <a:r>
              <a:rPr lang="cs-CZ" dirty="0" smtClean="0"/>
              <a:t>ŠTÍTOVKA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TŘÍDA DÍRKONOŠCI </a:t>
            </a:r>
            <a:r>
              <a:rPr lang="cs-CZ" dirty="0" smtClean="0"/>
              <a:t>(FORAMINIFERA)</a:t>
            </a:r>
          </a:p>
          <a:p>
            <a:r>
              <a:rPr lang="cs-CZ" dirty="0" smtClean="0"/>
              <a:t>Mořští , vápenaté schránky , mnoho nitkovitých panožek. </a:t>
            </a:r>
            <a:r>
              <a:rPr lang="cs-CZ" dirty="0" err="1" smtClean="0"/>
              <a:t>Př.PENÍZEK</a:t>
            </a:r>
            <a:r>
              <a:rPr lang="cs-CZ" dirty="0" smtClean="0"/>
              <a:t>, KULOVINKA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TŘÍDA MŘÍŽOVCI</a:t>
            </a:r>
            <a:r>
              <a:rPr lang="cs-CZ" dirty="0" smtClean="0"/>
              <a:t> (RADIOLARIA)</a:t>
            </a:r>
          </a:p>
          <a:p>
            <a:r>
              <a:rPr lang="cs-CZ" dirty="0" smtClean="0"/>
              <a:t>Mořští, planktonní</a:t>
            </a:r>
          </a:p>
          <a:p>
            <a:r>
              <a:rPr lang="cs-CZ" dirty="0" smtClean="0"/>
              <a:t>Schránky  chitinové  a křemičité</a:t>
            </a:r>
          </a:p>
          <a:p>
            <a:r>
              <a:rPr lang="cs-CZ" dirty="0" smtClean="0"/>
              <a:t>Na dně moří usazeniny – </a:t>
            </a:r>
          </a:p>
          <a:p>
            <a:pPr lvl="1">
              <a:buNone/>
            </a:pPr>
            <a:r>
              <a:rPr lang="cs-CZ" dirty="0" smtClean="0"/>
              <a:t>radiolariové bahno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2.Kmen Výtrusovci (</a:t>
            </a:r>
            <a:r>
              <a:rPr lang="cs-CZ" dirty="0" err="1" smtClean="0"/>
              <a:t>Apicomplexa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Osmotičtí endoparazité </a:t>
            </a:r>
            <a:r>
              <a:rPr lang="cs-CZ" dirty="0" smtClean="0"/>
              <a:t>bezobratlých a obratlovců (žijí uvnitř těl)</a:t>
            </a:r>
          </a:p>
          <a:p>
            <a:r>
              <a:rPr lang="cs-CZ" dirty="0" smtClean="0"/>
              <a:t>Původci těžkých nemocí</a:t>
            </a:r>
          </a:p>
          <a:p>
            <a:r>
              <a:rPr lang="cs-CZ" dirty="0" smtClean="0"/>
              <a:t>Složité vývoje, střídání hostitelů, pohlavních i nepohlavních generací (</a:t>
            </a:r>
            <a:r>
              <a:rPr lang="cs-CZ" b="1" dirty="0" smtClean="0"/>
              <a:t>metageneze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Součástí cyklu i rozpad na spory (výtrusy)</a:t>
            </a:r>
          </a:p>
          <a:p>
            <a:r>
              <a:rPr lang="cs-CZ" dirty="0" smtClean="0"/>
              <a:t>Mají „</a:t>
            </a:r>
            <a:r>
              <a:rPr lang="cs-CZ" b="1" dirty="0" smtClean="0"/>
              <a:t>apikální komplex</a:t>
            </a:r>
            <a:r>
              <a:rPr lang="cs-CZ" dirty="0" smtClean="0"/>
              <a:t>“ – soubor organel k přichycení a proniknutí do těla hostitele (učeb.str.24)</a:t>
            </a:r>
          </a:p>
          <a:p>
            <a:r>
              <a:rPr lang="cs-CZ" dirty="0" smtClean="0"/>
              <a:t>Nemají pulsující vakuoly – žijí v osmoticky izotonickém prostředí (stejná koncentrace solí)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TŘÍDA KOKCIDIE</a:t>
            </a:r>
          </a:p>
          <a:p>
            <a:r>
              <a:rPr lang="cs-CZ" dirty="0" smtClean="0"/>
              <a:t>Napadají střeva, játra, ledviny… obratlovců a způsobují  kokcidiózy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Kokcidie jaterní </a:t>
            </a:r>
            <a:r>
              <a:rPr lang="cs-CZ" dirty="0" smtClean="0"/>
              <a:t>– hnisání jater králíků a zajíců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Toxoplasma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gondii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parazit bílých krvinek, nemoc toxoplazmóza,  přenosná z koček na člověka, nebezpečí pro těhotné a vyvíjející se plod. Projevy: dlouhodobé teploty, únava, zduření mízních uzlin, bolesti kloubů a svalů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TŘÍDA KRVINKOVKY</a:t>
            </a:r>
          </a:p>
          <a:p>
            <a:r>
              <a:rPr lang="cs-CZ" dirty="0" smtClean="0"/>
              <a:t>Napadají červené krvinky obratlovců</a:t>
            </a:r>
          </a:p>
          <a:p>
            <a:r>
              <a:rPr lang="cs-CZ" dirty="0" smtClean="0"/>
              <a:t> přenáší a množí se ve slinných žlázách samiček komára rodu </a:t>
            </a:r>
            <a:r>
              <a:rPr lang="cs-CZ" dirty="0" err="1" smtClean="0"/>
              <a:t>Anopheles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Zimnička čtvrtodenní </a:t>
            </a:r>
            <a:r>
              <a:rPr lang="cs-CZ" dirty="0" smtClean="0"/>
              <a:t>– původce malárie (vysoké horečky, zimnice, léčba alkaloidem chininem), cestovatelům preventivně antimalarika. </a:t>
            </a:r>
          </a:p>
          <a:p>
            <a:r>
              <a:rPr lang="cs-CZ" dirty="0" smtClean="0"/>
              <a:t>Při bodnutí se </a:t>
            </a:r>
            <a:r>
              <a:rPr lang="cs-CZ" dirty="0" err="1" smtClean="0"/>
              <a:t>krvinkovky</a:t>
            </a:r>
            <a:r>
              <a:rPr lang="cs-CZ" dirty="0" smtClean="0"/>
              <a:t> dostanou do krevního oběhu člověka, v červených krvinkách se množí (schizogonií), v pravidelných intervalech se vyplavují do krve, napadají další krvinky a do plazmy vylučují toxické látky – příčina záchvatů malárie. </a:t>
            </a:r>
          </a:p>
          <a:p>
            <a:r>
              <a:rPr lang="cs-CZ" dirty="0" smtClean="0"/>
              <a:t>STŘÍDÁNÍ POHLAVNÍ A NEPOHLAVNÍ GENERACE – METAGENEZE (RODOZMĚNA)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3.Kmen HMYZOMORKY </a:t>
            </a:r>
            <a:r>
              <a:rPr lang="cs-CZ" sz="4400" dirty="0" smtClean="0"/>
              <a:t>(</a:t>
            </a:r>
            <a:r>
              <a:rPr lang="cs-CZ" sz="4400" dirty="0" err="1" smtClean="0"/>
              <a:t>Microspora</a:t>
            </a:r>
            <a:r>
              <a:rPr lang="cs-CZ" sz="4400" dirty="0" smtClean="0"/>
              <a:t>)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Nitrobuněční parazité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Hmyzomorka</a:t>
            </a:r>
            <a:r>
              <a:rPr lang="cs-CZ" dirty="0" smtClean="0">
                <a:solidFill>
                  <a:srgbClr val="FF0000"/>
                </a:solidFill>
              </a:rPr>
              <a:t> včelí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Hmyzomorka</a:t>
            </a:r>
            <a:r>
              <a:rPr lang="cs-CZ" dirty="0" smtClean="0">
                <a:solidFill>
                  <a:srgbClr val="FF0000"/>
                </a:solidFill>
              </a:rPr>
              <a:t> bourcová</a:t>
            </a:r>
          </a:p>
          <a:p>
            <a:r>
              <a:rPr lang="cs-CZ" dirty="0" smtClean="0"/>
              <a:t>Do hostitelské buňky proniká invazní stadium SPORA se stočeným pólovým váčkem (učebnice str.24)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4.Kmen RYBOMORKY (</a:t>
            </a:r>
            <a:r>
              <a:rPr lang="cs-CZ" dirty="0" err="1" smtClean="0"/>
              <a:t>Myxozoa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Parazité mezibuněčných dutin</a:t>
            </a:r>
          </a:p>
          <a:p>
            <a:r>
              <a:rPr lang="cs-CZ" dirty="0" smtClean="0"/>
              <a:t>Spory obsahují pólové váčky s pólovými vlákny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Rybomorka pstruží</a:t>
            </a:r>
          </a:p>
          <a:p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Tělo tvořeno jednou buňkou, která zajišťuje všechny životní pochody</a:t>
            </a:r>
          </a:p>
          <a:p>
            <a:r>
              <a:rPr lang="cs-CZ" dirty="0" smtClean="0"/>
              <a:t>Rozšíření po celém světě, ve sladkých i slaných vodách, v půdě, cizopasníci…</a:t>
            </a:r>
          </a:p>
          <a:p>
            <a:r>
              <a:rPr lang="cs-CZ" dirty="0" smtClean="0"/>
              <a:t>Mikroskopické rozměry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5.Kmen NÁLEVNÍCI (</a:t>
            </a:r>
            <a:r>
              <a:rPr lang="cs-CZ" dirty="0" err="1" smtClean="0"/>
              <a:t>Ciliophora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Nejdokonalejší prvoci s nejsložitější tělesnou stavbou</a:t>
            </a:r>
          </a:p>
          <a:p>
            <a:r>
              <a:rPr lang="cs-CZ" dirty="0" smtClean="0"/>
              <a:t>Získáme je ze senného nálevu – nálevníci</a:t>
            </a:r>
          </a:p>
          <a:p>
            <a:r>
              <a:rPr lang="cs-CZ" dirty="0" smtClean="0"/>
              <a:t>Př. </a:t>
            </a:r>
            <a:r>
              <a:rPr lang="cs-CZ" dirty="0" smtClean="0">
                <a:solidFill>
                  <a:srgbClr val="FF0000"/>
                </a:solidFill>
              </a:rPr>
              <a:t>Trepka velká </a:t>
            </a:r>
            <a:r>
              <a:rPr lang="cs-CZ" dirty="0" smtClean="0"/>
              <a:t>(</a:t>
            </a:r>
            <a:r>
              <a:rPr lang="cs-CZ" dirty="0" err="1" smtClean="0"/>
              <a:t>Paramecium</a:t>
            </a:r>
            <a:r>
              <a:rPr lang="cs-CZ" dirty="0" smtClean="0"/>
              <a:t> </a:t>
            </a:r>
            <a:r>
              <a:rPr lang="cs-CZ" dirty="0" err="1" smtClean="0"/>
              <a:t>caudatum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Trepka </a:t>
            </a:r>
            <a:r>
              <a:rPr lang="cs-CZ" dirty="0" smtClean="0"/>
              <a:t>velká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Dostupný pod licencí GNU Free </a:t>
            </a:r>
            <a:r>
              <a:rPr lang="cs-CZ" sz="1200" dirty="0" err="1" smtClean="0"/>
              <a:t>Documentation</a:t>
            </a:r>
            <a:r>
              <a:rPr lang="cs-CZ" sz="1200" dirty="0" smtClean="0"/>
              <a:t> </a:t>
            </a:r>
            <a:r>
              <a:rPr lang="cs-CZ" sz="1200" dirty="0" err="1" smtClean="0"/>
              <a:t>License</a:t>
            </a:r>
            <a:r>
              <a:rPr lang="cs-CZ" sz="1200" dirty="0" smtClean="0"/>
              <a:t>  na www: http://commons.wikimedia.org/wiki/File:Trapka_velka_Paramecium_caudatum.jpg</a:t>
            </a:r>
          </a:p>
          <a:p>
            <a:endParaRPr lang="cs-CZ" dirty="0"/>
          </a:p>
        </p:txBody>
      </p:sp>
      <p:pic>
        <p:nvPicPr>
          <p:cNvPr id="32770" name="Picture 2" descr="File:Trapka velka Paramecium caudatu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76672"/>
            <a:ext cx="3600400" cy="4800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Pelikula</a:t>
            </a:r>
            <a:r>
              <a:rPr lang="cs-CZ" dirty="0" smtClean="0"/>
              <a:t> – silná plazmatická membrána na povrchu těla. V pelikule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trichocysty</a:t>
            </a:r>
            <a:r>
              <a:rPr lang="cs-CZ" dirty="0" smtClean="0"/>
              <a:t> – vlákénka, která při podráždění vystřelují do těla kořisti a vypouští ochromující látky.</a:t>
            </a:r>
          </a:p>
          <a:p>
            <a:r>
              <a:rPr lang="cs-CZ" dirty="0" smtClean="0"/>
              <a:t>Tělo kryté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brvami</a:t>
            </a:r>
          </a:p>
          <a:p>
            <a:r>
              <a:rPr lang="cs-CZ" dirty="0" smtClean="0"/>
              <a:t>2 jádra –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makronukleus</a:t>
            </a:r>
            <a:r>
              <a:rPr lang="cs-CZ" dirty="0" smtClean="0"/>
              <a:t> (životní funkce, vegetativní)  a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mikronukleus</a:t>
            </a:r>
            <a:r>
              <a:rPr lang="cs-CZ" dirty="0" smtClean="0"/>
              <a:t> (k pohlavnímu rozmnožování, generativní)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Pulsující vakuola – osmoregulace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Potravní vakuola </a:t>
            </a:r>
            <a:r>
              <a:rPr lang="cs-CZ" dirty="0" smtClean="0"/>
              <a:t>– cyklický pohyb po těle trepky -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cyklóza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nálevníků: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příčné dělení – nepohlavní</a:t>
            </a:r>
          </a:p>
          <a:p>
            <a:r>
              <a:rPr lang="cs-CZ" dirty="0" smtClean="0"/>
              <a:t>2. pohlavní (KONJUGACE): </a:t>
            </a:r>
          </a:p>
          <a:p>
            <a:pPr lvl="1"/>
            <a:r>
              <a:rPr lang="cs-CZ" dirty="0" smtClean="0"/>
              <a:t>2 trepky se k sobě přiloží </a:t>
            </a:r>
            <a:r>
              <a:rPr lang="cs-CZ" dirty="0" err="1" smtClean="0"/>
              <a:t>buň.ústy</a:t>
            </a:r>
            <a:r>
              <a:rPr lang="cs-CZ" dirty="0" smtClean="0"/>
              <a:t>. Makronukleus se rozpadá, mikronukleus se 4x dělí(meióza) – vznikají 4 jádra, 3 zaniknou a to čtvrté se znovu rozdělí na 1 stacionární a 1 migrující jádro. Trepky si vymění migrující jádra a nové </a:t>
            </a:r>
            <a:r>
              <a:rPr lang="cs-CZ" dirty="0" err="1" smtClean="0"/>
              <a:t>migr.jádro</a:t>
            </a:r>
            <a:r>
              <a:rPr lang="cs-CZ" dirty="0" smtClean="0"/>
              <a:t> splyne se stacionárním v tzv. synkaryon.</a:t>
            </a:r>
          </a:p>
          <a:p>
            <a:pPr lvl="1"/>
            <a:r>
              <a:rPr lang="cs-CZ" dirty="0" smtClean="0"/>
              <a:t>Čili jde o výměnu a splývání haploidních jader.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Kmen Nálevníci (</a:t>
            </a:r>
            <a:r>
              <a:rPr lang="cs-CZ" dirty="0" err="1" smtClean="0"/>
              <a:t>Ciliophora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Trepka velká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stojatých vodách, bioindikátor znečištění vody</a:t>
            </a:r>
          </a:p>
          <a:p>
            <a:r>
              <a:rPr lang="cs-CZ" dirty="0" smtClean="0"/>
              <a:t>Nepříznivé podmínky přežije ve stavu cysty.</a:t>
            </a:r>
          </a:p>
          <a:p>
            <a:r>
              <a:rPr lang="cs-CZ" dirty="0" smtClean="0"/>
              <a:t> Příčné dělení  - </a:t>
            </a:r>
            <a:r>
              <a:rPr lang="cs-CZ" dirty="0" smtClean="0">
                <a:hlinkClick r:id="rId2"/>
              </a:rPr>
              <a:t>video</a:t>
            </a:r>
            <a:endParaRPr lang="cs-CZ" dirty="0" smtClean="0"/>
          </a:p>
          <a:p>
            <a:r>
              <a:rPr lang="cs-CZ" dirty="0" smtClean="0"/>
              <a:t>Pulsující vakuoly- </a:t>
            </a:r>
            <a:r>
              <a:rPr lang="cs-CZ" dirty="0" smtClean="0">
                <a:hlinkClick r:id="rId3"/>
              </a:rPr>
              <a:t>video</a:t>
            </a:r>
            <a:r>
              <a:rPr lang="cs-CZ" dirty="0" smtClean="0"/>
              <a:t> , potravní vakuoly - </a:t>
            </a:r>
            <a:r>
              <a:rPr lang="cs-CZ" dirty="0" smtClean="0">
                <a:hlinkClick r:id="rId4"/>
              </a:rPr>
              <a:t>video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nálevníci: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Bobovka</a:t>
            </a:r>
            <a:endParaRPr lang="cs-CZ" dirty="0" smtClean="0"/>
          </a:p>
          <a:p>
            <a:r>
              <a:rPr lang="cs-CZ" dirty="0" err="1" smtClean="0"/>
              <a:t>Vejcovka</a:t>
            </a:r>
            <a:endParaRPr lang="cs-CZ" dirty="0" smtClean="0"/>
          </a:p>
          <a:p>
            <a:r>
              <a:rPr lang="cs-CZ" dirty="0" smtClean="0"/>
              <a:t>Vířenka</a:t>
            </a:r>
          </a:p>
          <a:p>
            <a:r>
              <a:rPr lang="cs-CZ" dirty="0" smtClean="0"/>
              <a:t>Mrskavka</a:t>
            </a:r>
          </a:p>
          <a:p>
            <a:r>
              <a:rPr lang="cs-CZ" dirty="0" err="1" smtClean="0"/>
              <a:t>Rournatka</a:t>
            </a:r>
            <a:endParaRPr lang="cs-CZ" dirty="0" smtClean="0"/>
          </a:p>
          <a:p>
            <a:r>
              <a:rPr lang="cs-CZ" dirty="0" err="1" smtClean="0"/>
              <a:t>Keřenka</a:t>
            </a:r>
            <a:endParaRPr lang="cs-CZ" dirty="0" smtClean="0"/>
          </a:p>
          <a:p>
            <a:r>
              <a:rPr lang="cs-CZ" dirty="0" smtClean="0"/>
              <a:t>Slávinka</a:t>
            </a:r>
          </a:p>
          <a:p>
            <a:r>
              <a:rPr lang="cs-CZ" dirty="0" err="1" smtClean="0"/>
              <a:t>Bachořci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Rournatka</a:t>
            </a:r>
            <a:endParaRPr lang="cs-CZ" dirty="0" smtClean="0"/>
          </a:p>
          <a:p>
            <a:r>
              <a:rPr lang="cs-CZ" dirty="0" smtClean="0"/>
              <a:t>Rourkovými výrůstky chytají a vysávají jiné prvoky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Bachořci</a:t>
            </a:r>
            <a:endParaRPr lang="cs-CZ" dirty="0" smtClean="0"/>
          </a:p>
          <a:p>
            <a:r>
              <a:rPr lang="cs-CZ" dirty="0" smtClean="0"/>
              <a:t>Žijí v bachoru přežvýkavců a pomáhají štěpit celulózu na stravitelné sacharidy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Souhrn systému prvoků: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1.kmen PRAPRVOCI</a:t>
            </a:r>
          </a:p>
          <a:p>
            <a:pPr lvl="1"/>
            <a:r>
              <a:rPr lang="cs-CZ" dirty="0" smtClean="0"/>
              <a:t>BIČÍKOVCI</a:t>
            </a:r>
          </a:p>
          <a:p>
            <a:pPr lvl="2"/>
            <a:r>
              <a:rPr lang="cs-CZ" dirty="0" smtClean="0"/>
              <a:t>ROSTLINNÍ</a:t>
            </a:r>
          </a:p>
          <a:p>
            <a:pPr lvl="2"/>
            <a:r>
              <a:rPr lang="cs-CZ" dirty="0" smtClean="0"/>
              <a:t>ŽIVOČIŠNÍ</a:t>
            </a:r>
          </a:p>
          <a:p>
            <a:pPr lvl="1"/>
            <a:r>
              <a:rPr lang="cs-CZ" dirty="0" smtClean="0"/>
              <a:t>KOŘENONOŽCI</a:t>
            </a:r>
          </a:p>
          <a:p>
            <a:pPr lvl="2"/>
            <a:r>
              <a:rPr lang="cs-CZ" dirty="0" smtClean="0"/>
              <a:t>MĚŇAKVKY</a:t>
            </a:r>
          </a:p>
          <a:p>
            <a:pPr lvl="2"/>
            <a:r>
              <a:rPr lang="cs-CZ" dirty="0" smtClean="0"/>
              <a:t>KRYTENKY</a:t>
            </a:r>
          </a:p>
          <a:p>
            <a:pPr lvl="2"/>
            <a:r>
              <a:rPr lang="cs-CZ" dirty="0" smtClean="0"/>
              <a:t>DÍRKONOŠCI</a:t>
            </a:r>
          </a:p>
          <a:p>
            <a:pPr lvl="2"/>
            <a:r>
              <a:rPr lang="cs-CZ" dirty="0" smtClean="0"/>
              <a:t>SLUNIVKY</a:t>
            </a:r>
          </a:p>
          <a:p>
            <a:pPr lvl="2"/>
            <a:r>
              <a:rPr lang="cs-CZ" dirty="0" smtClean="0"/>
              <a:t>MŘÍŽOVCI</a:t>
            </a:r>
          </a:p>
          <a:p>
            <a:r>
              <a:rPr lang="cs-CZ" b="1" dirty="0" smtClean="0"/>
              <a:t>2.kmen VÝTRUSOVCI</a:t>
            </a:r>
          </a:p>
          <a:p>
            <a:pPr lvl="1"/>
            <a:r>
              <a:rPr lang="cs-CZ" dirty="0" smtClean="0"/>
              <a:t>KOKCIDIE</a:t>
            </a:r>
          </a:p>
          <a:p>
            <a:pPr lvl="1"/>
            <a:r>
              <a:rPr lang="cs-CZ" dirty="0" smtClean="0"/>
              <a:t>KRVINKOVKY</a:t>
            </a:r>
          </a:p>
          <a:p>
            <a:r>
              <a:rPr lang="cs-CZ" b="1" dirty="0" smtClean="0"/>
              <a:t>3.kmen HMYZOMORKY</a:t>
            </a:r>
          </a:p>
          <a:p>
            <a:r>
              <a:rPr lang="cs-CZ" b="1" dirty="0" smtClean="0"/>
              <a:t>4.kmen RYBOMORKY</a:t>
            </a:r>
          </a:p>
          <a:p>
            <a:r>
              <a:rPr lang="cs-CZ" b="1" dirty="0" smtClean="0"/>
              <a:t>5.kmen NÁLEVNÍCI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 prvoci: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Lehké všudypřítomné cysty</a:t>
            </a:r>
          </a:p>
          <a:p>
            <a:r>
              <a:rPr lang="cs-CZ" dirty="0" smtClean="0"/>
              <a:t>Výživa: konzumenti I.třídy (býložravci) nebo konzumenti II. Třídy (predátoři)</a:t>
            </a:r>
          </a:p>
          <a:p>
            <a:r>
              <a:rPr lang="cs-CZ" dirty="0" err="1" smtClean="0"/>
              <a:t>Reducenti</a:t>
            </a:r>
            <a:r>
              <a:rPr lang="cs-CZ" dirty="0" smtClean="0"/>
              <a:t> (</a:t>
            </a:r>
            <a:r>
              <a:rPr lang="cs-CZ" dirty="0" err="1" smtClean="0"/>
              <a:t>rozkladači</a:t>
            </a:r>
            <a:r>
              <a:rPr lang="cs-CZ" dirty="0" smtClean="0"/>
              <a:t>, </a:t>
            </a:r>
            <a:r>
              <a:rPr lang="cs-CZ" dirty="0" err="1" smtClean="0"/>
              <a:t>destruenti</a:t>
            </a:r>
            <a:r>
              <a:rPr lang="cs-CZ" dirty="0" smtClean="0"/>
              <a:t>)– </a:t>
            </a:r>
            <a:r>
              <a:rPr lang="cs-CZ" sz="1800" dirty="0" smtClean="0"/>
              <a:t>dodávají živiny zpět do půdy, čištění odpadních vod.</a:t>
            </a:r>
          </a:p>
          <a:p>
            <a:r>
              <a:rPr lang="cs-CZ" dirty="0" err="1" smtClean="0"/>
              <a:t>Saprofágové</a:t>
            </a:r>
            <a:r>
              <a:rPr lang="cs-CZ" dirty="0" smtClean="0"/>
              <a:t> – </a:t>
            </a:r>
            <a:r>
              <a:rPr lang="cs-CZ" sz="1800" dirty="0" smtClean="0"/>
              <a:t>živí se shnilými </a:t>
            </a:r>
            <a:r>
              <a:rPr lang="cs-CZ" sz="1800" dirty="0" err="1" smtClean="0"/>
              <a:t>org.látkami</a:t>
            </a:r>
            <a:endParaRPr lang="cs-CZ" sz="1800" dirty="0" smtClean="0"/>
          </a:p>
          <a:p>
            <a:r>
              <a:rPr lang="cs-CZ" dirty="0" smtClean="0"/>
              <a:t>Komenzálové - </a:t>
            </a:r>
            <a:r>
              <a:rPr lang="cs-CZ" sz="1900" dirty="0" smtClean="0"/>
              <a:t>neškodní příživníci živící se zbytky potravy hostitele </a:t>
            </a:r>
            <a:endParaRPr lang="cs-CZ" dirty="0" smtClean="0"/>
          </a:p>
          <a:p>
            <a:r>
              <a:rPr lang="cs-CZ" dirty="0" err="1" smtClean="0"/>
              <a:t>Symbionti</a:t>
            </a:r>
            <a:r>
              <a:rPr lang="cs-CZ" dirty="0" smtClean="0"/>
              <a:t> – </a:t>
            </a:r>
            <a:r>
              <a:rPr lang="cs-CZ" sz="1800" dirty="0" smtClean="0"/>
              <a:t>užiteční v oboustranně výhodném soužití</a:t>
            </a:r>
          </a:p>
          <a:p>
            <a:r>
              <a:rPr lang="cs-CZ" dirty="0" smtClean="0"/>
              <a:t>Parazité – </a:t>
            </a:r>
            <a:r>
              <a:rPr lang="cs-CZ" sz="1800" dirty="0" smtClean="0"/>
              <a:t>škodliví cizopasníci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PAPÁČEK, Miroslav 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</a:t>
            </a:r>
            <a:r>
              <a:rPr lang="cs-CZ" i="1" dirty="0" smtClean="0"/>
              <a:t>Zoologie</a:t>
            </a:r>
            <a:r>
              <a:rPr lang="cs-CZ" dirty="0" smtClean="0"/>
              <a:t>. Praha : </a:t>
            </a:r>
            <a:r>
              <a:rPr lang="cs-CZ" dirty="0" err="1" smtClean="0"/>
              <a:t>Scientia</a:t>
            </a:r>
            <a:r>
              <a:rPr lang="cs-CZ" dirty="0" smtClean="0"/>
              <a:t>, 2000. 285 s.</a:t>
            </a:r>
          </a:p>
          <a:p>
            <a:pPr eaLnBrk="1" hangingPunct="1"/>
            <a:r>
              <a:rPr lang="cs-CZ" dirty="0" smtClean="0"/>
              <a:t> video: odkazy na www.</a:t>
            </a:r>
            <a:r>
              <a:rPr lang="cs-CZ" dirty="0" err="1" smtClean="0"/>
              <a:t>youtube.com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Živočišná buňka</a:t>
            </a:r>
            <a:endParaRPr lang="cs-CZ" dirty="0"/>
          </a:p>
        </p:txBody>
      </p:sp>
      <p:pic>
        <p:nvPicPr>
          <p:cNvPr id="24578" name="Picture 2" descr="File:Animal cell structure 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92896"/>
            <a:ext cx="5715000" cy="40005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95536" y="3140968"/>
            <a:ext cx="1944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Dostupný pod licencí public </a:t>
            </a:r>
            <a:r>
              <a:rPr lang="cs-CZ" dirty="0" err="1" smtClean="0"/>
              <a:t>domain</a:t>
            </a:r>
            <a:r>
              <a:rPr lang="cs-CZ" dirty="0" smtClean="0"/>
              <a:t> na www: http://commons.wikimedia.org/wiki/File:Animal_cell_structure_cs.svg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Organely: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OPORA  A OCHRANA – pelikula (pevná pružná blanka na povrchu), schránky, cysty (klidové stadium za nepříznivých podmínek)</a:t>
            </a:r>
          </a:p>
          <a:p>
            <a:r>
              <a:rPr lang="cs-CZ" dirty="0" smtClean="0"/>
              <a:t>POHYB – panožky, bičíky, brvy</a:t>
            </a:r>
          </a:p>
          <a:p>
            <a:r>
              <a:rPr lang="cs-CZ" dirty="0" smtClean="0"/>
              <a:t>TRÁVENÍ- </a:t>
            </a:r>
            <a:r>
              <a:rPr lang="cs-CZ" dirty="0" err="1" smtClean="0"/>
              <a:t>buň.ústa</a:t>
            </a:r>
            <a:r>
              <a:rPr lang="cs-CZ" dirty="0" smtClean="0"/>
              <a:t>, </a:t>
            </a:r>
            <a:r>
              <a:rPr lang="cs-CZ" dirty="0" err="1" smtClean="0"/>
              <a:t>b.hltan</a:t>
            </a:r>
            <a:r>
              <a:rPr lang="cs-CZ" dirty="0" smtClean="0"/>
              <a:t>, trávicí vakuoly, </a:t>
            </a:r>
            <a:r>
              <a:rPr lang="cs-CZ" dirty="0" err="1" smtClean="0"/>
              <a:t>buň.řiť</a:t>
            </a:r>
            <a:r>
              <a:rPr lang="cs-CZ" dirty="0" smtClean="0"/>
              <a:t>, </a:t>
            </a:r>
          </a:p>
          <a:p>
            <a:r>
              <a:rPr lang="cs-CZ" dirty="0" smtClean="0"/>
              <a:t>VYLUČOVÁNÍ A OSMOREGULACE – pulsující vakuoly</a:t>
            </a:r>
          </a:p>
          <a:p>
            <a:r>
              <a:rPr lang="cs-CZ" dirty="0" smtClean="0"/>
              <a:t>SMYSLY – stigma (světločivná skvrna)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prvoků: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1.NEPOHLAVNÍ – běžnější (</a:t>
            </a:r>
            <a:r>
              <a:rPr lang="cs-CZ" dirty="0" err="1" smtClean="0"/>
              <a:t>dceřinná</a:t>
            </a:r>
            <a:r>
              <a:rPr lang="cs-CZ" dirty="0" smtClean="0"/>
              <a:t> buňka je identická jako mateřská buňka)</a:t>
            </a:r>
          </a:p>
          <a:p>
            <a:pPr lvl="1"/>
            <a:r>
              <a:rPr lang="cs-CZ" dirty="0" err="1" smtClean="0"/>
              <a:t>Dělění</a:t>
            </a:r>
            <a:r>
              <a:rPr lang="cs-CZ" dirty="0" smtClean="0"/>
              <a:t> – podélné, příčné    </a:t>
            </a:r>
            <a:r>
              <a:rPr lang="cs-CZ" dirty="0" smtClean="0">
                <a:hlinkClick r:id="rId2"/>
              </a:rPr>
              <a:t>VIDEO</a:t>
            </a:r>
            <a:endParaRPr lang="cs-CZ" dirty="0" smtClean="0"/>
          </a:p>
          <a:p>
            <a:pPr lvl="1"/>
            <a:r>
              <a:rPr lang="cs-CZ" dirty="0" smtClean="0"/>
              <a:t>Pučení</a:t>
            </a:r>
          </a:p>
          <a:p>
            <a:pPr lvl="1"/>
            <a:r>
              <a:rPr lang="cs-CZ" dirty="0" smtClean="0"/>
              <a:t>Schizogonie – 1 mateřská buňka se rozdělí na více </a:t>
            </a:r>
            <a:r>
              <a:rPr lang="cs-CZ" dirty="0" err="1" smtClean="0"/>
              <a:t>dceřinných</a:t>
            </a:r>
            <a:r>
              <a:rPr lang="cs-CZ" dirty="0" smtClean="0"/>
              <a:t> buněk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prvoků: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2.POHLAVNÍ</a:t>
            </a:r>
          </a:p>
          <a:p>
            <a:pPr lvl="1"/>
            <a:r>
              <a:rPr lang="cs-CZ" dirty="0" smtClean="0"/>
              <a:t>Výměna genetické informace mezi 2 jedinci</a:t>
            </a:r>
          </a:p>
          <a:p>
            <a:pPr lvl="1"/>
            <a:r>
              <a:rPr lang="cs-CZ" dirty="0" smtClean="0"/>
              <a:t>KOPULACE – 2 jedinci představují </a:t>
            </a:r>
            <a:r>
              <a:rPr lang="cs-CZ" dirty="0" err="1" smtClean="0"/>
              <a:t>pohl.buňky</a:t>
            </a:r>
            <a:r>
              <a:rPr lang="cs-CZ" dirty="0" smtClean="0"/>
              <a:t> a splynou – vzniká zygota, dále se rozmnožují sporami (bičíkovci, kořenonožci)</a:t>
            </a:r>
          </a:p>
          <a:p>
            <a:pPr lvl="1"/>
            <a:r>
              <a:rPr lang="cs-CZ" dirty="0" smtClean="0"/>
              <a:t>KONJUGACE (spájení) – 2 buňky se spojí a vymění si část hmoty malého jádra , dále se dělí dělením (nálevníci)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sz="3000" b="1" dirty="0" smtClean="0"/>
              <a:t>   STŘÍDÁNÍ POHLAVNÍHO A  NEPOHLAVNÍHO ROZMNOŽOVÁNÍ – ROZOZMĚNA (METAGENEZE)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1.Kmen : PRAPRVOCI </a:t>
            </a:r>
            <a:r>
              <a:rPr lang="cs-CZ" sz="3100" dirty="0" smtClean="0"/>
              <a:t>(</a:t>
            </a:r>
            <a:r>
              <a:rPr lang="cs-CZ" sz="3100" dirty="0" err="1" smtClean="0"/>
              <a:t>Sarcomastigophora</a:t>
            </a:r>
            <a:r>
              <a:rPr lang="cs-CZ" sz="3100" dirty="0" smtClean="0"/>
              <a:t>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1.podkmen BIČÍKOVCI (</a:t>
            </a:r>
            <a:r>
              <a:rPr lang="cs-CZ" b="1" u="sng" dirty="0" err="1" smtClean="0"/>
              <a:t>Flagellata</a:t>
            </a:r>
            <a:r>
              <a:rPr lang="cs-CZ" b="1" u="sng" dirty="0" smtClean="0"/>
              <a:t>, </a:t>
            </a:r>
            <a:r>
              <a:rPr lang="cs-CZ" b="1" u="sng" dirty="0" err="1" smtClean="0"/>
              <a:t>Mastigophora</a:t>
            </a:r>
            <a:r>
              <a:rPr lang="cs-CZ" b="1" u="sng" dirty="0" smtClean="0"/>
              <a:t>)</a:t>
            </a:r>
          </a:p>
          <a:p>
            <a:r>
              <a:rPr lang="cs-CZ" dirty="0" smtClean="0"/>
              <a:t>Na povrchu mají pelikulu, pohyb pomocí bičíků</a:t>
            </a:r>
          </a:p>
          <a:p>
            <a:r>
              <a:rPr lang="cs-CZ" dirty="0" smtClean="0"/>
              <a:t>Žijí jednotlivě nebo v koloniích</a:t>
            </a:r>
          </a:p>
          <a:p>
            <a:r>
              <a:rPr lang="cs-CZ" dirty="0" smtClean="0"/>
              <a:t>Heterotrofní i autotrofní druhy (rostlinní bičíkovci)</a:t>
            </a:r>
          </a:p>
          <a:p>
            <a:r>
              <a:rPr lang="cs-CZ" dirty="0" smtClean="0"/>
              <a:t>V nepříznivých podmínkách tvoří cystu</a:t>
            </a:r>
          </a:p>
          <a:p>
            <a:endParaRPr lang="cs-CZ" dirty="0" smtClean="0"/>
          </a:p>
          <a:p>
            <a:r>
              <a:rPr lang="cs-CZ" u="sng" dirty="0" smtClean="0"/>
              <a:t>Třída ROSTLINNÍ BIČÍKOVCI (</a:t>
            </a:r>
            <a:r>
              <a:rPr lang="cs-CZ" u="sng" dirty="0" err="1" smtClean="0"/>
              <a:t>Fytoflagellata</a:t>
            </a:r>
            <a:r>
              <a:rPr lang="cs-CZ" u="sng" dirty="0" smtClean="0"/>
              <a:t>)</a:t>
            </a:r>
          </a:p>
          <a:p>
            <a:pPr lvl="1"/>
            <a:r>
              <a:rPr lang="cs-CZ" dirty="0" smtClean="0"/>
              <a:t>Krásnoočko zelené (zelené řasy – viz.1.ročník biologie, světločivná skvrna STIGMA)</a:t>
            </a:r>
          </a:p>
          <a:p>
            <a:pPr lvl="1"/>
            <a:r>
              <a:rPr lang="cs-CZ" dirty="0" smtClean="0"/>
              <a:t>Váleč koulivý – tvoří kolonie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cs-CZ" u="sng" dirty="0" smtClean="0"/>
              <a:t>Třída ŽIVOČIŠNÍ BIČÍKOVCI (</a:t>
            </a:r>
            <a:r>
              <a:rPr lang="cs-CZ" u="sng" dirty="0" err="1" smtClean="0"/>
              <a:t>Zooflagelata</a:t>
            </a:r>
            <a:r>
              <a:rPr lang="cs-CZ" u="sng" dirty="0" smtClean="0"/>
              <a:t>)</a:t>
            </a:r>
          </a:p>
          <a:p>
            <a:r>
              <a:rPr lang="cs-CZ" dirty="0" smtClean="0"/>
              <a:t>Nemají chlorofyl, heterotrofní i cizopasníci</a:t>
            </a:r>
          </a:p>
          <a:p>
            <a:endParaRPr lang="cs-CZ" dirty="0" smtClean="0"/>
          </a:p>
          <a:p>
            <a:r>
              <a:rPr lang="cs-CZ" dirty="0" smtClean="0"/>
              <a:t>TRUBÉNKA HAECKELOVA – tvoří kolonie ve vodě</a:t>
            </a:r>
          </a:p>
          <a:p>
            <a:r>
              <a:rPr lang="cs-CZ" dirty="0" smtClean="0"/>
              <a:t>TRYPANOSOMA SPAVIČNÁ – cizopasí v krvi, původce spavé nemoci, kterou přenáší moucha tse-tse v tropické Africe. Má </a:t>
            </a:r>
            <a:r>
              <a:rPr lang="cs-CZ" b="1" dirty="0" err="1" smtClean="0"/>
              <a:t>undulující</a:t>
            </a:r>
            <a:r>
              <a:rPr lang="cs-CZ" b="1" dirty="0" smtClean="0"/>
              <a:t> membránu</a:t>
            </a:r>
            <a:r>
              <a:rPr lang="cs-CZ" dirty="0" smtClean="0"/>
              <a:t>.</a:t>
            </a:r>
          </a:p>
          <a:p>
            <a:r>
              <a:rPr lang="cs-CZ" dirty="0" smtClean="0"/>
              <a:t>BIČENKA POŠEVNÍ – nemoc trichomoniázu, výtoky</a:t>
            </a:r>
          </a:p>
          <a:p>
            <a:r>
              <a:rPr lang="cs-CZ" dirty="0" smtClean="0"/>
              <a:t>LAMBLIE STŘEVNÍ – záněty tenkého střeva, průjmy</a:t>
            </a:r>
          </a:p>
          <a:p>
            <a:r>
              <a:rPr lang="cs-CZ" dirty="0" smtClean="0">
                <a:hlinkClick r:id="rId2"/>
              </a:rPr>
              <a:t>Album: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Trypanozoma </a:t>
            </a:r>
            <a:r>
              <a:rPr lang="cs-CZ" dirty="0" err="1" smtClean="0"/>
              <a:t>spavičná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5" descr="File:Tb bruce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16832"/>
            <a:ext cx="3600400" cy="362943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971600" y="594928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Dostupný pod licencí public </a:t>
            </a:r>
            <a:r>
              <a:rPr lang="cs-CZ" dirty="0" err="1" smtClean="0"/>
              <a:t>domain</a:t>
            </a:r>
            <a:r>
              <a:rPr lang="cs-CZ" dirty="0" smtClean="0"/>
              <a:t> na www: http://commons.wikimedia.org/wiki/File:Tb_brucei.jpg?uselang=cs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1069</Words>
  <Application>Microsoft Office PowerPoint</Application>
  <PresentationFormat>Předvádění na obrazovce (4:3)</PresentationFormat>
  <Paragraphs>170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Tok</vt:lpstr>
      <vt:lpstr>PRVOCI</vt:lpstr>
      <vt:lpstr>PRVOCI</vt:lpstr>
      <vt:lpstr>Stavba těla:</vt:lpstr>
      <vt:lpstr>Organely:</vt:lpstr>
      <vt:lpstr>Rozmnožování prvoků:</vt:lpstr>
      <vt:lpstr>Rozmnožování prvoků:</vt:lpstr>
      <vt:lpstr>1.Kmen : PRAPRVOCI (Sarcomastigophora)</vt:lpstr>
      <vt:lpstr>Snímek 8</vt:lpstr>
      <vt:lpstr>Trypanozoma spavičná</vt:lpstr>
      <vt:lpstr>Snímek 10</vt:lpstr>
      <vt:lpstr>Snímek 11</vt:lpstr>
      <vt:lpstr>Snímek 12</vt:lpstr>
      <vt:lpstr>Snímek 13</vt:lpstr>
      <vt:lpstr>Snímek 14</vt:lpstr>
      <vt:lpstr>2.Kmen Výtrusovci (Apicomplexa) </vt:lpstr>
      <vt:lpstr>Snímek 16</vt:lpstr>
      <vt:lpstr>Snímek 17</vt:lpstr>
      <vt:lpstr>3.Kmen HMYZOMORKY (Microspora)</vt:lpstr>
      <vt:lpstr>4.Kmen RYBOMORKY (Myxozoa)</vt:lpstr>
      <vt:lpstr>5.Kmen NÁLEVNÍCI (Ciliophora)</vt:lpstr>
      <vt:lpstr>Trepka velká</vt:lpstr>
      <vt:lpstr>Snímek 22</vt:lpstr>
      <vt:lpstr>Rozmnožování nálevníků:</vt:lpstr>
      <vt:lpstr>Kmen Nálevníci (Ciliophora) Trepka velká</vt:lpstr>
      <vt:lpstr>Další nálevníci:</vt:lpstr>
      <vt:lpstr>Snímek 26</vt:lpstr>
      <vt:lpstr>Souhrn systému prvoků:</vt:lpstr>
      <vt:lpstr>Souhrn prvoci:</vt:lpstr>
      <vt:lpstr>Použitá 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PRVOCI</dc:title>
  <dc:creator>lenka</dc:creator>
  <cp:lastModifiedBy>lenka</cp:lastModifiedBy>
  <cp:revision>32</cp:revision>
  <dcterms:created xsi:type="dcterms:W3CDTF">2011-09-14T07:37:34Z</dcterms:created>
  <dcterms:modified xsi:type="dcterms:W3CDTF">2012-12-29T10:03:21Z</dcterms:modified>
</cp:coreProperties>
</file>