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7"/>
  </p:notesMasterIdLst>
  <p:sldIdLst>
    <p:sldId id="256" r:id="rId2"/>
    <p:sldId id="257" r:id="rId3"/>
    <p:sldId id="272" r:id="rId4"/>
    <p:sldId id="273" r:id="rId5"/>
    <p:sldId id="274" r:id="rId6"/>
    <p:sldId id="278" r:id="rId7"/>
    <p:sldId id="275" r:id="rId8"/>
    <p:sldId id="279" r:id="rId9"/>
    <p:sldId id="280" r:id="rId10"/>
    <p:sldId id="282" r:id="rId11"/>
    <p:sldId id="283" r:id="rId12"/>
    <p:sldId id="281" r:id="rId13"/>
    <p:sldId id="284" r:id="rId14"/>
    <p:sldId id="285" r:id="rId15"/>
    <p:sldId id="286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35" autoAdjust="0"/>
  </p:normalViewPr>
  <p:slideViewPr>
    <p:cSldViewPr snapToGrid="0">
      <p:cViewPr varScale="1">
        <p:scale>
          <a:sx n="71" d="100"/>
          <a:sy n="71" d="100"/>
        </p:scale>
        <p:origin x="811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29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51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66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13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30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32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46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9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521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432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528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28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DNA">
  <p:cSld name="PRAZD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nky.rvp.cz/clanek/s/Z/22439/VYUKOVA-AKTIVITA-5-PROTI-5.htm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sn.com/cs-cz/zpravy/koronavirus/lid%C3%A9-vym%C3%BD%C5%A1lej%C3%AD-vtipy-na-rou%C5%A1ky-a-koronavirus-psycholog-rad%C3%AD-sm%C4%9Bjte-se/ar-BB11sd36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nky.rvp.cz/clanek/c/Z/22251/vyukova-aktivita-toto-je-muj-soused.htm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nky.rvp.cz/clanek/c/Z/22288/cizi-zed.htm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66" y="318801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SPOLEČENSKÉ VĚDY A AKTUÁLNÍ SITUACE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92E3E8-EC46-4057-8A35-A8371C02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96" y="1644364"/>
            <a:ext cx="9654790" cy="4656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535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439366" y="1629468"/>
            <a:ext cx="9395298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</a:rPr>
              <a:t>společnost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</a:rPr>
              <a:t> jako předmět vzdělávacího oboru</a:t>
            </a:r>
          </a:p>
          <a:p>
            <a:pPr marL="342900" lvl="2" indent="-342900">
              <a:buFont typeface="Wingdings" panose="05000000000000000000" pitchFamily="2" charset="2"/>
              <a:buChar char="à"/>
            </a:pP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reflexe dění, pozitivní i negativní vliv, obraz společenské situace v ČR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cs-CZ" sz="2000" b="1" dirty="0">
              <a:solidFill>
                <a:schemeClr val="dk1"/>
              </a:solidFill>
              <a:latin typeface="Tw Cen MT" panose="020B0602020104020603" pitchFamily="34" charset="-1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změny 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v každodenním životě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jedinec, sociální skupiny, zvyky, psychický stav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cs-CZ" sz="2000" b="1" dirty="0">
              <a:solidFill>
                <a:srgbClr val="0070C0"/>
              </a:solidFill>
              <a:latin typeface="Tw Cen MT" panose="020B0602020104020603" pitchFamily="34" charset="-18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hlavní </a:t>
            </a: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téma v médiích i konverzacích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nové termíny, mediální sdělení, informování, manipulace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cs-CZ" sz="2000" b="1" dirty="0">
              <a:solidFill>
                <a:srgbClr val="0070C0"/>
              </a:solidFill>
              <a:latin typeface="Tw Cen MT" panose="020B0602020104020603" pitchFamily="34" charset="-18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1733" dirty="0">
              <a:solidFill>
                <a:schemeClr val="dk1"/>
              </a:solidFill>
            </a:endParaRPr>
          </a:p>
          <a:p>
            <a:pPr lvl="0"/>
            <a:r>
              <a:rPr lang="cs-CZ" sz="3600" b="1" dirty="0">
                <a:solidFill>
                  <a:srgbClr val="0070C0"/>
                </a:solidFill>
                <a:latin typeface="Tw Cen MT" panose="020B0602020104020603" pitchFamily="34" charset="-18"/>
              </a:rPr>
              <a:t>JAK REAGOVAT?</a:t>
            </a:r>
          </a:p>
          <a:p>
            <a:pPr lvl="0"/>
            <a:endParaRPr lang="cs-CZ" sz="2000" b="1" dirty="0">
              <a:solidFill>
                <a:srgbClr val="0070C0"/>
              </a:solidFill>
              <a:latin typeface="Tw Cen MT" panose="020B0602020104020603" pitchFamily="34" charset="-18"/>
              <a:ea typeface="Arial"/>
              <a:cs typeface="Arial"/>
              <a:sym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</a:rPr>
              <a:t>využít aktuálního situace – účastníci, pozorovatelé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začít u žáků a jejich okolí 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 přechod od konkrétnímu k abstraktnímu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ea typeface="Arial"/>
                <a:cs typeface="Arial"/>
                <a:sym typeface="Wingdings" panose="05000000000000000000" pitchFamily="2" charset="2"/>
              </a:rPr>
              <a:t>„dobový materiál“ – úvahy/eseje/názory na články, komentáře</a:t>
            </a: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66" y="479574"/>
            <a:ext cx="10515600" cy="1325563"/>
          </a:xfrm>
        </p:spPr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  <a:latin typeface="Tw Cen MT" panose="020B0602020104020603" pitchFamily="34" charset="-18"/>
              </a:rPr>
              <a:t>PROČ REAGOVAT?</a:t>
            </a:r>
          </a:p>
        </p:txBody>
      </p:sp>
    </p:spTree>
    <p:extLst>
      <p:ext uri="{BB962C8B-B14F-4D97-AF65-F5344CB8AC3E}">
        <p14:creationId xmlns:p14="http://schemas.microsoft.com/office/powerpoint/2010/main" val="649458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248466" y="1355179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cs-CZ" dirty="0">
                <a:hlinkClick r:id="rId3"/>
              </a:rPr>
              <a:t>https://clanky.rvp.cz/clanek/s/Z/22439/VYUKOVA-AKTIVITA-5-PROTI-5.html/</a:t>
            </a:r>
            <a:endParaRPr lang="cs-CZ" dirty="0">
              <a:solidFill>
                <a:schemeClr val="dk1"/>
              </a:solidFill>
            </a:endParaRPr>
          </a:p>
          <a:p>
            <a:pPr lvl="0" algn="ctr"/>
            <a:endParaRPr lang="cs-CZ" dirty="0">
              <a:solidFill>
                <a:schemeClr val="dk1"/>
              </a:solidFill>
            </a:endParaRPr>
          </a:p>
          <a:p>
            <a:pPr lvl="0" algn="ctr"/>
            <a:endParaRPr lang="cs-CZ" sz="1600" dirty="0">
              <a:solidFill>
                <a:srgbClr val="323F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668033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UKÁZKA AKTIVITY - 5 PROTI 5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60355C6A-69EA-49EF-AE10-C159C49A8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O CO JDE?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63A052C-12FF-4C1F-AD96-C240E3DBF2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6612" y="2831059"/>
            <a:ext cx="5335588" cy="3684588"/>
          </a:xfrm>
        </p:spPr>
        <p:txBody>
          <a:bodyPr/>
          <a:lstStyle/>
          <a:p>
            <a:r>
              <a:rPr lang="cs-CZ" sz="2000" dirty="0">
                <a:latin typeface="Tw Cen MT" panose="020B0602020104020603" pitchFamily="34" charset="-18"/>
              </a:rPr>
              <a:t>veřejné mínění, komunikace pomocí technologií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sběr odpovědí na připravené otázky – </a:t>
            </a:r>
            <a:r>
              <a:rPr lang="cs-CZ" sz="2000" i="1" dirty="0">
                <a:latin typeface="Tw Cen MT" panose="020B0602020104020603" pitchFamily="34" charset="-18"/>
              </a:rPr>
              <a:t>Co vás jako první napadne, když se řekne </a:t>
            </a:r>
            <a:r>
              <a:rPr lang="cs-CZ" sz="2000" i="1" dirty="0" err="1">
                <a:latin typeface="Tw Cen MT" panose="020B0602020104020603" pitchFamily="34" charset="-18"/>
              </a:rPr>
              <a:t>koronavirus</a:t>
            </a:r>
            <a:r>
              <a:rPr lang="cs-CZ" sz="2000" i="1" dirty="0">
                <a:latin typeface="Tw Cen MT" panose="020B0602020104020603" pitchFamily="34" charset="-18"/>
              </a:rPr>
              <a:t>?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samostatná práce, sběr dat, prezentace, diskuse</a:t>
            </a:r>
          </a:p>
          <a:p>
            <a:r>
              <a:rPr lang="cs-CZ" sz="2000" b="1" dirty="0">
                <a:latin typeface="Tw Cen MT" panose="020B0602020104020603" pitchFamily="34" charset="-18"/>
              </a:rPr>
              <a:t>digitální gramotnost </a:t>
            </a:r>
            <a:r>
              <a:rPr lang="cs-CZ" sz="2000" dirty="0">
                <a:latin typeface="Tw Cen MT" panose="020B0602020104020603" pitchFamily="34" charset="-18"/>
              </a:rPr>
              <a:t>(sběr a záznam dat, sdílené soubory, komunikace na internetu)</a:t>
            </a:r>
          </a:p>
          <a:p>
            <a:r>
              <a:rPr lang="cs-CZ" sz="2000" b="1" dirty="0">
                <a:latin typeface="Tw Cen MT" panose="020B0602020104020603" pitchFamily="34" charset="-18"/>
              </a:rPr>
              <a:t>matematická gramotnost </a:t>
            </a:r>
            <a:r>
              <a:rPr lang="cs-CZ" sz="2000" dirty="0">
                <a:latin typeface="Tw Cen MT" panose="020B0602020104020603" pitchFamily="34" charset="-18"/>
              </a:rPr>
              <a:t>(zpracování odpovědí – třídění, grafy, statistiky odpovědí, dotazovaných,…)</a:t>
            </a:r>
            <a:endParaRPr lang="cs-CZ" sz="2000" b="1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A579BC3A-A792-498E-837B-BFD8149675A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cs-CZ" dirty="0"/>
              <a:t>ZKUŠENOST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43D5E077-629E-4051-8434-BACAC4AB695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503796" y="2791226"/>
            <a:ext cx="5183188" cy="3684588"/>
          </a:xfrm>
        </p:spPr>
        <p:txBody>
          <a:bodyPr/>
          <a:lstStyle/>
          <a:p>
            <a:r>
              <a:rPr lang="cs-CZ" sz="2000" dirty="0">
                <a:latin typeface="Tw Cen MT" panose="020B0602020104020603" pitchFamily="34" charset="-18"/>
              </a:rPr>
              <a:t>atraktivní forma, soutěžní varianta</a:t>
            </a:r>
          </a:p>
        </p:txBody>
      </p:sp>
    </p:spTree>
    <p:extLst>
      <p:ext uri="{BB962C8B-B14F-4D97-AF65-F5344CB8AC3E}">
        <p14:creationId xmlns:p14="http://schemas.microsoft.com/office/powerpoint/2010/main" val="257226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248466" y="1355179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lang="cs-CZ" sz="1600" dirty="0">
              <a:solidFill>
                <a:srgbClr val="323F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573" y="767555"/>
            <a:ext cx="4876193" cy="1325563"/>
          </a:xfrm>
        </p:spPr>
        <p:txBody>
          <a:bodyPr/>
          <a:lstStyle/>
          <a:p>
            <a:pPr algn="r"/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AKTIVITA MYŠLENKOVÁ MAPA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63A052C-12FF-4C1F-AD96-C240E3DBF2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6612" y="2831059"/>
            <a:ext cx="5335588" cy="3684588"/>
          </a:xfrm>
        </p:spPr>
        <p:txBody>
          <a:bodyPr/>
          <a:lstStyle/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0A84EAC-418E-4312-A6DE-CFFBCEB2A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35E4403F-F614-431B-AF67-715BB6296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" t="8644" b="9744"/>
          <a:stretch/>
        </p:blipFill>
        <p:spPr>
          <a:xfrm>
            <a:off x="58790" y="87585"/>
            <a:ext cx="6428268" cy="401106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87788BA9-DBFD-48DE-BBE4-A0E893FC2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3" r="5979" b="3003"/>
          <a:stretch/>
        </p:blipFill>
        <p:spPr>
          <a:xfrm rot="16200000">
            <a:off x="6202959" y="1823227"/>
            <a:ext cx="3979593" cy="604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osoba, tráva, oblek, muž&#10;&#10;Popis byl vytvořen automaticky">
            <a:extLst>
              <a:ext uri="{FF2B5EF4-FFF2-40B4-BE49-F238E27FC236}">
                <a16:creationId xmlns:a16="http://schemas.microsoft.com/office/drawing/2014/main" id="{9B938509-89E2-433A-B716-EA3CB2096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8" b="7616"/>
          <a:stretch/>
        </p:blipFill>
        <p:spPr>
          <a:xfrm>
            <a:off x="967241" y="4582848"/>
            <a:ext cx="3107277" cy="2119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8" name="Google Shape;528;p32"/>
          <p:cNvSpPr/>
          <p:nvPr/>
        </p:nvSpPr>
        <p:spPr>
          <a:xfrm>
            <a:off x="248466" y="1355179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lang="cs-CZ" sz="1600" dirty="0">
              <a:solidFill>
                <a:srgbClr val="323F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83" y="-55027"/>
            <a:ext cx="10668033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AKTIVITA HUMOR JAKO ČESKÝ LÉK?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63A052C-12FF-4C1F-AD96-C240E3DBF2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6612" y="2831059"/>
            <a:ext cx="5335588" cy="3684588"/>
          </a:xfrm>
        </p:spPr>
        <p:txBody>
          <a:bodyPr/>
          <a:lstStyle/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5" name="Obrázek 4" descr="Obsah obrázku osoba, budova, exteriér, stojící&#10;&#10;Popis byl vytvořen automaticky">
            <a:extLst>
              <a:ext uri="{FF2B5EF4-FFF2-40B4-BE49-F238E27FC236}">
                <a16:creationId xmlns:a16="http://schemas.microsoft.com/office/drawing/2014/main" id="{4D43350A-E2C6-4467-B8C5-86917C0E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" y="1054114"/>
            <a:ext cx="6000750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 descr="Obsah obrázku osoba, muž, fotka, oblek&#10;&#10;Popis byl vytvořen automaticky">
            <a:extLst>
              <a:ext uri="{FF2B5EF4-FFF2-40B4-BE49-F238E27FC236}">
                <a16:creationId xmlns:a16="http://schemas.microsoft.com/office/drawing/2014/main" id="{A8648EAD-3C67-4924-8C86-3419A732E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825" y="932853"/>
            <a:ext cx="4084391" cy="275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8A16D98-3B66-4A8E-8F40-7FB3D35931AD}"/>
              </a:ext>
            </a:extLst>
          </p:cNvPr>
          <p:cNvSpPr txBox="1"/>
          <p:nvPr/>
        </p:nvSpPr>
        <p:spPr>
          <a:xfrm>
            <a:off x="11261476" y="5871838"/>
            <a:ext cx="75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ZDROJ: https://www.msn.com/cs-cz/zpravy/koronavirus/lid%C3%A9-vym%C3%BD%C5%A1lej%C3%AD-vtipy-na-rou%C5%A1ky-a-koronavirus-psycholog-rad%C3%AD-sm%C4%9Bjte-se/ar-BB11sd36</a:t>
            </a:r>
            <a:endParaRPr lang="cs-CZ" sz="400" dirty="0">
              <a:solidFill>
                <a:schemeClr val="tx1"/>
              </a:solidFill>
            </a:endParaRPr>
          </a:p>
          <a:p>
            <a:pPr algn="r"/>
            <a:r>
              <a:rPr lang="cs-CZ" sz="400" dirty="0">
                <a:solidFill>
                  <a:schemeClr val="tx1"/>
                </a:solidFill>
              </a:rPr>
              <a:t>Tvorba TMBK</a:t>
            </a:r>
          </a:p>
        </p:txBody>
      </p:sp>
      <p:pic>
        <p:nvPicPr>
          <p:cNvPr id="10" name="Obrázek 9" descr="Obsah obrázku osoba, interiér, stojící, muž&#10;&#10;Popis byl vytvořen automaticky">
            <a:extLst>
              <a:ext uri="{FF2B5EF4-FFF2-40B4-BE49-F238E27FC236}">
                <a16:creationId xmlns:a16="http://schemas.microsoft.com/office/drawing/2014/main" id="{BAF0ADCA-FB27-41C8-A320-4AC59D88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658"/>
          <a:stretch/>
        </p:blipFill>
        <p:spPr>
          <a:xfrm>
            <a:off x="5012535" y="3871858"/>
            <a:ext cx="6062374" cy="283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99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248466" y="1355179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lang="cs-CZ" sz="1600" dirty="0">
              <a:solidFill>
                <a:srgbClr val="323F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6" y="1505496"/>
            <a:ext cx="6487065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DĚKUJI ZA POZORNOST!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63A052C-12FF-4C1F-AD96-C240E3DBF2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6612" y="2831059"/>
            <a:ext cx="5335588" cy="3684588"/>
          </a:xfrm>
        </p:spPr>
        <p:txBody>
          <a:bodyPr/>
          <a:lstStyle/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431AF35-F6A2-437A-BFB4-E0573367882C}"/>
              </a:ext>
            </a:extLst>
          </p:cNvPr>
          <p:cNvSpPr/>
          <p:nvPr/>
        </p:nvSpPr>
        <p:spPr>
          <a:xfrm>
            <a:off x="248466" y="333523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Tw Cen MT" panose="020B0602020104020603" pitchFamily="34" charset="-18"/>
              </a:rPr>
              <a:t>www.vanickova.eu</a:t>
            </a:r>
          </a:p>
          <a:p>
            <a:pPr algn="ctr"/>
            <a:r>
              <a:rPr lang="cs-CZ" sz="2400" b="1" dirty="0">
                <a:solidFill>
                  <a:schemeClr val="tx1"/>
                </a:solidFill>
                <a:latin typeface="Tw Cen MT" panose="020B0602020104020603" pitchFamily="34" charset="-18"/>
              </a:rPr>
              <a:t>vanda.vanickova@gmail.com</a:t>
            </a:r>
          </a:p>
          <a:p>
            <a:pPr algn="ctr"/>
            <a:endParaRPr lang="cs-CZ" sz="2400" dirty="0">
              <a:solidFill>
                <a:schemeClr val="tx1"/>
              </a:solidFill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66EF5B-89F5-4349-AAE2-4C2499EFA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889">
            <a:off x="6402748" y="1081821"/>
            <a:ext cx="5040188" cy="5040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203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915891" y="18143"/>
            <a:ext cx="6276110" cy="6839857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385517"/>
              <a:chOff x="6750844" y="3074840"/>
              <a:chExt cx="4731789" cy="238551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44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Podpora práce učitelů</a:t>
                </a:r>
                <a:endParaRPr sz="4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807244" y="3753314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Podpora budování kapacit pro rozvoj základních </a:t>
              </a:r>
              <a:r>
                <a:rPr lang="cs-CZ" sz="32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</a:t>
              </a: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/gramotností </a:t>
              </a:r>
              <a:b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 předškolním </a:t>
              </a:r>
              <a:b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základním vzdělávání</a:t>
              </a: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2572" y="18143"/>
            <a:ext cx="6070260" cy="683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1645348" y="5340707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Podpora budování kapacit pro rozvoj základních </a:t>
            </a:r>
            <a:r>
              <a:rPr lang="cs-CZ" sz="1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</a:t>
            </a: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/gramotností v předškolním </a:t>
            </a:r>
            <a:b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základním vzdělávání - Podpora práce učitelů (PPUČ) je financován Evropskou unií.</a:t>
            </a: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14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915891" y="18143"/>
            <a:ext cx="6276110" cy="6839857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8" cy="2398986"/>
              <a:chOff x="6750844" y="3074840"/>
              <a:chExt cx="4731788" cy="2398986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750844" y="3229405"/>
                <a:ext cx="4561114" cy="2175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44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Člověk a společnost</a:t>
                </a:r>
                <a:endParaRPr sz="4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796832" y="4650345"/>
                <a:ext cx="685800" cy="823481"/>
                <a:chOff x="6418018" y="4470273"/>
                <a:chExt cx="685800" cy="823481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418018" y="4607955"/>
                  <a:ext cx="0" cy="685799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418018" y="4470273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-251159" y="3753314"/>
              <a:ext cx="6566621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s-CZ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Společenství praxe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600" dirty="0">
                  <a:solidFill>
                    <a:schemeClr val="lt1"/>
                  </a:solidFill>
                </a:rPr>
                <a:t>„on-line“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s-CZ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b="1" dirty="0">
                  <a:solidFill>
                    <a:schemeClr val="lt1"/>
                  </a:solidFill>
                </a:rPr>
                <a:t>Mgr. Vanda Vaníčková, Ph.D.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400" dirty="0">
                  <a:solidFill>
                    <a:schemeClr val="lt1"/>
                  </a:solidFill>
                </a:rPr>
                <a:t>v</a:t>
              </a:r>
              <a:r>
                <a:rPr lang="cs-CZ" sz="24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anda.vanickova@gmail.com</a:t>
              </a: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Obrázek 2" descr="Obsah obrázku jídlo, strom, podepsat&#10;&#10;Popis byl vytvořen automaticky">
            <a:extLst>
              <a:ext uri="{FF2B5EF4-FFF2-40B4-BE49-F238E27FC236}">
                <a16:creationId xmlns:a16="http://schemas.microsoft.com/office/drawing/2014/main" id="{906904E2-1967-45D5-B4BA-8A0FE45C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7" y="117450"/>
            <a:ext cx="5764058" cy="67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9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Obrázek 289" descr="Obsah obrázku interiér, okno, stůl, strop&#10;&#10;Popis byl vytvořen automaticky">
            <a:extLst>
              <a:ext uri="{FF2B5EF4-FFF2-40B4-BE49-F238E27FC236}">
                <a16:creationId xmlns:a16="http://schemas.microsoft.com/office/drawing/2014/main" id="{F9DBD3B6-AA50-440A-945A-33B6600F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813" y="1322750"/>
            <a:ext cx="3521413" cy="2641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8" name="Google Shape;528;p32"/>
          <p:cNvSpPr/>
          <p:nvPr/>
        </p:nvSpPr>
        <p:spPr>
          <a:xfrm>
            <a:off x="-124838" y="1097546"/>
            <a:ext cx="9395298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r" rtl="0">
              <a:spcBef>
                <a:spcPts val="0"/>
              </a:spcBef>
              <a:spcAft>
                <a:spcPts val="0"/>
              </a:spcAft>
            </a:pPr>
            <a:r>
              <a:rPr lang="cs-CZ" sz="1733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„učitelka na volné noze“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733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47" y="11452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Mgr. Vanda Vaníčková, Ph.D.</a:t>
            </a:r>
          </a:p>
        </p:txBody>
      </p:sp>
      <p:pic>
        <p:nvPicPr>
          <p:cNvPr id="4" name="Obrázek 3" descr="Obsah obrázku osoba, interiér, žena, stojící&#10;&#10;Popis byl vytvořen automaticky">
            <a:extLst>
              <a:ext uri="{FF2B5EF4-FFF2-40B4-BE49-F238E27FC236}">
                <a16:creationId xmlns:a16="http://schemas.microsoft.com/office/drawing/2014/main" id="{56F3B7F0-0A84-4182-917C-46303312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7601">
            <a:off x="6283968" y="3978413"/>
            <a:ext cx="3083314" cy="2312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9" name="Obrázek 288" descr="Obsah obrázku osoba, exteriér, lidé, dav&#10;&#10;Popis byl vytvořen automaticky">
            <a:extLst>
              <a:ext uri="{FF2B5EF4-FFF2-40B4-BE49-F238E27FC236}">
                <a16:creationId xmlns:a16="http://schemas.microsoft.com/office/drawing/2014/main" id="{6D473D2B-A354-4FB8-816B-7305EEAB5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1089">
            <a:off x="8198305" y="2096278"/>
            <a:ext cx="3435144" cy="2576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B8DD18-59DB-462A-9D26-F55AD3DD0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7191">
            <a:off x="578112" y="3368693"/>
            <a:ext cx="5235821" cy="2597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919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439366" y="2031402"/>
            <a:ext cx="9395298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</a:rPr>
              <a:t>cílit aktivitami na </a:t>
            </a: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</a:rPr>
              <a:t>specifikum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</a:rPr>
              <a:t> vzdělávacího oboru/oblasti</a:t>
            </a:r>
          </a:p>
          <a:p>
            <a:pPr marL="342900" lvl="2" indent="-342900">
              <a:buFont typeface="Wingdings" panose="05000000000000000000" pitchFamily="2" charset="2"/>
              <a:buChar char="à"/>
            </a:pP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diskusní a aktuální témata, názory žáků, hodnoty, aktivní práce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cs-CZ" sz="2000" b="1" dirty="0">
              <a:solidFill>
                <a:schemeClr val="dk1"/>
              </a:solidFill>
              <a:latin typeface="Tw Cen MT" panose="020B0602020104020603" pitchFamily="34" charset="-1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pracovat s tím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, co daná specifika přináší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jiné uspořádání třídy, pravidla, hlučnější prostředí, hodnocení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cs-CZ" sz="2000" b="1" dirty="0">
              <a:solidFill>
                <a:srgbClr val="0070C0"/>
              </a:solidFill>
              <a:latin typeface="Tw Cen MT" panose="020B0602020104020603" pitchFamily="34" charset="-18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přirozeně </a:t>
            </a: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propojovat </a:t>
            </a: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</a:rPr>
              <a:t>témata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 s jinými obory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znalosti, hodnoty (fair play), gramotnosti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cs-CZ" sz="2000" b="1" dirty="0">
              <a:solidFill>
                <a:srgbClr val="0070C0"/>
              </a:solidFill>
              <a:latin typeface="Tw Cen MT" panose="020B0602020104020603" pitchFamily="34" charset="-18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Arial"/>
              </a:rPr>
              <a:t>téma</a:t>
            </a:r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</a:rPr>
              <a:t>ta každodenní </a:t>
            </a:r>
            <a:r>
              <a:rPr lang="cs-CZ" sz="2000" b="1" dirty="0">
                <a:solidFill>
                  <a:schemeClr val="dk1"/>
                </a:solidFill>
                <a:latin typeface="Tw Cen MT" panose="020B0602020104020603" pitchFamily="34" charset="-18"/>
              </a:rPr>
              <a:t>reality, běžného života</a:t>
            </a:r>
          </a:p>
          <a:p>
            <a:r>
              <a:rPr lang="cs-CZ" sz="2000" dirty="0">
                <a:solidFill>
                  <a:schemeClr val="dk1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 </a:t>
            </a:r>
            <a:r>
              <a:rPr lang="cs-CZ" sz="2000" b="1" dirty="0">
                <a:solidFill>
                  <a:srgbClr val="0070C0"/>
                </a:solidFill>
                <a:latin typeface="Tw Cen MT" panose="020B0602020104020603" pitchFamily="34" charset="-18"/>
                <a:sym typeface="Wingdings" panose="05000000000000000000" pitchFamily="2" charset="2"/>
              </a:rPr>
              <a:t>život kolem nás, vlastní zkušenost</a:t>
            </a:r>
            <a:endParaRPr lang="cs-CZ" sz="2000" dirty="0">
              <a:solidFill>
                <a:schemeClr val="dk1"/>
              </a:solidFill>
              <a:latin typeface="Tw Cen MT" panose="020B0602020104020603" pitchFamily="34" charset="-18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1733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66" y="31880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#SPOLEČENSKÉ VĚDY</a:t>
            </a:r>
          </a:p>
        </p:txBody>
      </p:sp>
    </p:spTree>
    <p:extLst>
      <p:ext uri="{BB962C8B-B14F-4D97-AF65-F5344CB8AC3E}">
        <p14:creationId xmlns:p14="http://schemas.microsoft.com/office/powerpoint/2010/main" val="376870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1832612" y="1368263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cs-CZ" dirty="0">
                <a:hlinkClick r:id="rId3"/>
              </a:rPr>
              <a:t>https://clanky.rvp.cz/clanek/c/Z/22251/vyukova-aktivita-toto-je-muj-soused.html/</a:t>
            </a:r>
            <a:endParaRPr lang="cs-CZ" dirty="0"/>
          </a:p>
          <a:p>
            <a:pPr lvl="0" algn="ctr"/>
            <a:endParaRPr lang="cs-CZ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668033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UKÁZKA AKTIVITY – TOTO JE MŮJ SOUSED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60355C6A-69EA-49EF-AE10-C159C49A8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O CO JDE?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63A052C-12FF-4C1F-AD96-C240E3DBF2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6612" y="2831059"/>
            <a:ext cx="5157787" cy="3684588"/>
          </a:xfrm>
        </p:spPr>
        <p:txBody>
          <a:bodyPr/>
          <a:lstStyle/>
          <a:p>
            <a:r>
              <a:rPr lang="cs-CZ" sz="2000" dirty="0">
                <a:latin typeface="Tw Cen MT" panose="020B0602020104020603" pitchFamily="34" charset="-18"/>
              </a:rPr>
              <a:t>tolerance, odlišnosti, předsudky, xenofobie, rasismus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řazení profilů osob (multikulturní) – Koho bych chtěl za souseda?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skupinový výsledek, argumenty, diskuse</a:t>
            </a:r>
          </a:p>
          <a:p>
            <a:r>
              <a:rPr lang="cs-CZ" sz="2000" b="1" dirty="0">
                <a:latin typeface="Tw Cen MT" panose="020B0602020104020603" pitchFamily="34" charset="-18"/>
              </a:rPr>
              <a:t>čtenářská gramotnost </a:t>
            </a:r>
            <a:r>
              <a:rPr lang="cs-CZ" sz="2000" dirty="0">
                <a:latin typeface="Tw Cen MT" panose="020B0602020104020603" pitchFamily="34" charset="-18"/>
              </a:rPr>
              <a:t>(rozbor textu, formulace názoru, konfrontace se svou zkušeností, skupina,…)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adaptační kurzy</a:t>
            </a: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A579BC3A-A792-498E-837B-BFD8149675A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cs-CZ" dirty="0"/>
              <a:t>ZKUŠENOST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43D5E077-629E-4051-8434-BACAC4AB695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503796" y="2791226"/>
            <a:ext cx="5183188" cy="3684588"/>
          </a:xfrm>
        </p:spPr>
        <p:txBody>
          <a:bodyPr/>
          <a:lstStyle/>
          <a:p>
            <a:r>
              <a:rPr lang="cs-CZ" sz="2000" dirty="0">
                <a:latin typeface="Tw Cen MT" panose="020B0602020104020603" pitchFamily="34" charset="-18"/>
              </a:rPr>
              <a:t>nejprve práce v menším počtu, pak celá třída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krátké popisy (bez osobního příběhu)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„nutnost prezentovat jedno řešení“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odpovědi, které se „od žáků čekají“ – ideální k diskusi</a:t>
            </a:r>
          </a:p>
          <a:p>
            <a:pPr marL="50800" indent="0">
              <a:buNone/>
            </a:pPr>
            <a:r>
              <a:rPr lang="cs-CZ" sz="2000" i="1" dirty="0">
                <a:latin typeface="Tw Cen MT" panose="020B0602020104020603" pitchFamily="34" charset="-18"/>
              </a:rPr>
              <a:t>Př.: Jožo Krop – Rom, narozený v ČR, pracuje na stavbě, sukničkář, ženy se u něj doma střídají každý den</a:t>
            </a:r>
          </a:p>
        </p:txBody>
      </p:sp>
    </p:spTree>
    <p:extLst>
      <p:ext uri="{BB962C8B-B14F-4D97-AF65-F5344CB8AC3E}">
        <p14:creationId xmlns:p14="http://schemas.microsoft.com/office/powerpoint/2010/main" val="147789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2968076" y="1302257"/>
            <a:ext cx="4548091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cs-CZ" dirty="0">
                <a:hlinkClick r:id="rId3"/>
              </a:rPr>
              <a:t>https://clanky.rvp.cz/clanek/c/Z/22288/cizi-zed.html/</a:t>
            </a:r>
            <a:endParaRPr lang="cs-CZ" dirty="0"/>
          </a:p>
          <a:p>
            <a:pPr lvl="0" algn="ctr"/>
            <a:endParaRPr lang="cs-CZ" dirty="0">
              <a:solidFill>
                <a:schemeClr val="dk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668033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UKÁZKA AKTIVITY – CIZÍ ZEĎ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60355C6A-69EA-49EF-AE10-C159C49A8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O CO JDE?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63A052C-12FF-4C1F-AD96-C240E3DBF2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7" y="2645701"/>
            <a:ext cx="5256213" cy="3684588"/>
          </a:xfrm>
        </p:spPr>
        <p:txBody>
          <a:bodyPr/>
          <a:lstStyle/>
          <a:p>
            <a:r>
              <a:rPr lang="cs-CZ" sz="2000" dirty="0">
                <a:latin typeface="Tw Cen MT" panose="020B0602020104020603" pitchFamily="34" charset="-18"/>
              </a:rPr>
              <a:t>virtuální vs. reálný prostor, mediální manipulace, kritické myšlení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kauza Leoš Mareš a Kazma, kampaň 1/10</a:t>
            </a:r>
          </a:p>
          <a:p>
            <a:r>
              <a:rPr lang="cs-CZ" sz="2000" dirty="0">
                <a:latin typeface="Tw Cen MT" panose="020B0602020104020603" pitchFamily="34" charset="-18"/>
              </a:rPr>
              <a:t>práce s videoklipem, citátem, sdílení vlastní zkušenosti, diskuse</a:t>
            </a:r>
          </a:p>
          <a:p>
            <a:r>
              <a:rPr lang="cs-CZ" sz="2000" b="1" dirty="0">
                <a:latin typeface="Tw Cen MT" panose="020B0602020104020603" pitchFamily="34" charset="-18"/>
              </a:rPr>
              <a:t>digitální gramotnost </a:t>
            </a:r>
            <a:r>
              <a:rPr lang="cs-CZ" sz="2000" dirty="0">
                <a:latin typeface="Tw Cen MT" panose="020B0602020104020603" pitchFamily="34" charset="-18"/>
              </a:rPr>
              <a:t>(vliv virtuálního obsahu na realitu, technologie jako nástroj šíření informací)</a:t>
            </a:r>
          </a:p>
          <a:p>
            <a:r>
              <a:rPr lang="cs-CZ" sz="2000" b="1" dirty="0">
                <a:latin typeface="Tw Cen MT" panose="020B0602020104020603" pitchFamily="34" charset="-18"/>
              </a:rPr>
              <a:t>čtenářská gramotnost </a:t>
            </a:r>
            <a:r>
              <a:rPr lang="cs-CZ" sz="2000" dirty="0">
                <a:latin typeface="Tw Cen MT" panose="020B0602020104020603" pitchFamily="34" charset="-18"/>
              </a:rPr>
              <a:t>(rozbor textu, práce s jeho kontextem, porovnávání zdrojů, prvky manipulace)</a:t>
            </a:r>
          </a:p>
          <a:p>
            <a:endParaRPr lang="cs-CZ" sz="2000" b="1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sz="2000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A579BC3A-A792-498E-837B-BFD8149675A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cs-CZ" dirty="0"/>
              <a:t>ZKUŠENOST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43D5E077-629E-4051-8434-BACAC4AB695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493748" y="2645701"/>
            <a:ext cx="5183188" cy="3684588"/>
          </a:xfrm>
        </p:spPr>
        <p:txBody>
          <a:bodyPr/>
          <a:lstStyle/>
          <a:p>
            <a:r>
              <a:rPr lang="cs-CZ" sz="2000" dirty="0">
                <a:latin typeface="Tw Cen MT" panose="020B0602020104020603" pitchFamily="34" charset="-18"/>
              </a:rPr>
              <a:t>atraktivní a blízké pro žáky x učitelé, znají (aktéry), vidí přesah písně</a:t>
            </a:r>
          </a:p>
          <a:p>
            <a:r>
              <a:rPr lang="cs-CZ" sz="2000" dirty="0">
                <a:solidFill>
                  <a:schemeClr val="tx1"/>
                </a:solidFill>
                <a:latin typeface="Tw Cen MT" panose="020B0602020104020603" pitchFamily="34" charset="-18"/>
              </a:rPr>
              <a:t>téma „tne do živého“</a:t>
            </a:r>
          </a:p>
          <a:p>
            <a:endParaRPr lang="cs-CZ" sz="2000" dirty="0">
              <a:solidFill>
                <a:srgbClr val="FF0000"/>
              </a:solidFill>
              <a:latin typeface="Tw Cen MT" panose="020B0602020104020603" pitchFamily="34" charset="-18"/>
            </a:endParaRPr>
          </a:p>
          <a:p>
            <a:pPr marL="50800" indent="0">
              <a:buNone/>
            </a:pPr>
            <a:r>
              <a:rPr lang="cs-CZ" sz="1800" i="1" dirty="0">
                <a:solidFill>
                  <a:schemeClr val="tx1"/>
                </a:solidFill>
                <a:latin typeface="Tw Cen MT" panose="020B0602020104020603" pitchFamily="34" charset="-18"/>
              </a:rPr>
              <a:t>Př.: Rádi </a:t>
            </a:r>
            <a:r>
              <a:rPr lang="cs-CZ" sz="1800" i="1" dirty="0" err="1">
                <a:solidFill>
                  <a:schemeClr val="tx1"/>
                </a:solidFill>
                <a:latin typeface="Tw Cen MT" panose="020B0602020104020603" pitchFamily="34" charset="-18"/>
              </a:rPr>
              <a:t>píšem</a:t>
            </a:r>
            <a:r>
              <a:rPr lang="cs-CZ" sz="1800" i="1" dirty="0">
                <a:solidFill>
                  <a:schemeClr val="tx1"/>
                </a:solidFill>
                <a:latin typeface="Tw Cen MT" panose="020B0602020104020603" pitchFamily="34" charset="-18"/>
              </a:rPr>
              <a:t> na cizí zeď a další jed plodí další jed.</a:t>
            </a:r>
          </a:p>
          <a:p>
            <a:pPr marL="50800" indent="0">
              <a:buNone/>
            </a:pPr>
            <a:r>
              <a:rPr lang="cs-CZ" sz="1800" i="1" dirty="0">
                <a:solidFill>
                  <a:schemeClr val="tx1"/>
                </a:solidFill>
                <a:latin typeface="Tw Cen MT" panose="020B0602020104020603" pitchFamily="34" charset="-18"/>
              </a:rPr>
              <a:t>Někdy, co vypadá, že vidíš, nemusí být tak, jak se zdá.</a:t>
            </a:r>
          </a:p>
          <a:p>
            <a:pPr marL="50800" indent="0">
              <a:buNone/>
            </a:pPr>
            <a:r>
              <a:rPr lang="cs-CZ" sz="1800" i="1" dirty="0">
                <a:solidFill>
                  <a:schemeClr val="tx1"/>
                </a:solidFill>
                <a:latin typeface="Tw Cen MT" panose="020B0602020104020603" pitchFamily="34" charset="-18"/>
              </a:rPr>
              <a:t>Internetový hrdinství, kritika a </a:t>
            </a:r>
            <a:r>
              <a:rPr lang="cs-CZ" sz="1800" i="1" dirty="0" err="1">
                <a:solidFill>
                  <a:schemeClr val="tx1"/>
                </a:solidFill>
                <a:latin typeface="Tw Cen MT" panose="020B0602020104020603" pitchFamily="34" charset="-18"/>
              </a:rPr>
              <a:t>hate</a:t>
            </a:r>
            <a:r>
              <a:rPr lang="cs-CZ" sz="1800" i="1" dirty="0">
                <a:solidFill>
                  <a:schemeClr val="tx1"/>
                </a:solidFill>
                <a:latin typeface="Tw Cen MT" panose="020B0602020104020603" pitchFamily="34" charset="-18"/>
              </a:rPr>
              <a:t>, se staly symboly naší doby.</a:t>
            </a:r>
          </a:p>
          <a:p>
            <a:pPr marL="50800" indent="0">
              <a:buNone/>
            </a:pPr>
            <a:r>
              <a:rPr lang="cs-CZ" sz="1800" i="1" dirty="0">
                <a:solidFill>
                  <a:schemeClr val="tx1"/>
                </a:solidFill>
                <a:latin typeface="Tw Cen MT" panose="020B0602020104020603" pitchFamily="34" charset="-18"/>
              </a:rPr>
              <a:t>A to, že každý může mít svůj hlas, neznamená, že musíš soudit nás.</a:t>
            </a:r>
          </a:p>
          <a:p>
            <a:endParaRPr lang="cs-CZ" sz="20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2902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64132-0256-47B5-B8BD-26B5A214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13" y="119880"/>
            <a:ext cx="5076875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  <a:latin typeface="Tw Cen MT" panose="020B0602020104020603" pitchFamily="34" charset="-18"/>
              </a:rPr>
              <a:t>UKÁZKA AKTIVITY – CIZÍ ZEĎ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DDE7AD-D54C-4455-8348-4A28F8D9BD7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45973AC-C82B-4744-8ED6-47A89C2A2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97E36B6-05AD-43FE-91D5-034AE15BF6B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7A47E484-8B10-47B5-82AF-D0710DEF915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" name="Obrázek 1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3FE93E38-717C-4634-A3AD-2282BA70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39092" y="953471"/>
            <a:ext cx="6668717" cy="5001538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D7CDD006-0CFF-4107-9AA2-028085FCC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3" t="1435" r="3509"/>
          <a:stretch/>
        </p:blipFill>
        <p:spPr>
          <a:xfrm rot="16200000">
            <a:off x="6036164" y="979940"/>
            <a:ext cx="5210771" cy="61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447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706</Words>
  <Application>Microsoft Office PowerPoint</Application>
  <PresentationFormat>Širokoúhlá obrazovka</PresentationFormat>
  <Paragraphs>99</Paragraphs>
  <Slides>15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Tw Cen MT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Mgr. Vanda Vaníčková, Ph.D.</vt:lpstr>
      <vt:lpstr>#SPOLEČENSKÉ VĚDY</vt:lpstr>
      <vt:lpstr>UKÁZKA AKTIVITY – TOTO JE MŮJ SOUSED</vt:lpstr>
      <vt:lpstr>UKÁZKA AKTIVITY – CIZÍ ZEĎ</vt:lpstr>
      <vt:lpstr>UKÁZKA AKTIVITY – CIZÍ ZEĎ</vt:lpstr>
      <vt:lpstr>SPOLEČENSKÉ VĚDY A AKTUÁLNÍ SITUACE</vt:lpstr>
      <vt:lpstr>PROČ REAGOVAT?</vt:lpstr>
      <vt:lpstr>UKÁZKA AKTIVITY - 5 PROTI 5</vt:lpstr>
      <vt:lpstr>AKTIVITA MYŠLENKOVÁ MAPA</vt:lpstr>
      <vt:lpstr>AKTIVITA HUMOR JAKO ČESKÝ LÉK?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Šedá Simona</dc:creator>
  <cp:lastModifiedBy>Vanda Vaníčková</cp:lastModifiedBy>
  <cp:revision>25</cp:revision>
  <dcterms:modified xsi:type="dcterms:W3CDTF">2020-04-29T11:04:32Z</dcterms:modified>
</cp:coreProperties>
</file>