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9144000" cy="6858000"/>
  <p:notesSz cx="6858000" cy="9144000"/>
  <p:defaultTextStyle>
    <a:lvl1pPr>
      <a:defRPr>
        <a:latin typeface="Constantia"/>
        <a:ea typeface="Constantia"/>
        <a:cs typeface="Constantia"/>
        <a:sym typeface="Constantia"/>
      </a:defRPr>
    </a:lvl1pPr>
    <a:lvl2pPr indent="457200">
      <a:defRPr>
        <a:latin typeface="Constantia"/>
        <a:ea typeface="Constantia"/>
        <a:cs typeface="Constantia"/>
        <a:sym typeface="Constantia"/>
      </a:defRPr>
    </a:lvl2pPr>
    <a:lvl3pPr indent="914400">
      <a:defRPr>
        <a:latin typeface="Constantia"/>
        <a:ea typeface="Constantia"/>
        <a:cs typeface="Constantia"/>
        <a:sym typeface="Constantia"/>
      </a:defRPr>
    </a:lvl3pPr>
    <a:lvl4pPr indent="1371600">
      <a:defRPr>
        <a:latin typeface="Constantia"/>
        <a:ea typeface="Constantia"/>
        <a:cs typeface="Constantia"/>
        <a:sym typeface="Constantia"/>
      </a:defRPr>
    </a:lvl4pPr>
    <a:lvl5pPr indent="1828800">
      <a:defRPr>
        <a:latin typeface="Constantia"/>
        <a:ea typeface="Constantia"/>
        <a:cs typeface="Constantia"/>
        <a:sym typeface="Constantia"/>
      </a:defRPr>
    </a:lvl5pPr>
    <a:lvl6pPr indent="2286000">
      <a:defRPr>
        <a:latin typeface="Constantia"/>
        <a:ea typeface="Constantia"/>
        <a:cs typeface="Constantia"/>
        <a:sym typeface="Constantia"/>
      </a:defRPr>
    </a:lvl6pPr>
    <a:lvl7pPr indent="2743200">
      <a:defRPr>
        <a:latin typeface="Constantia"/>
        <a:ea typeface="Constantia"/>
        <a:cs typeface="Constantia"/>
        <a:sym typeface="Constantia"/>
      </a:defRPr>
    </a:lvl7pPr>
    <a:lvl8pPr indent="3200400">
      <a:defRPr>
        <a:latin typeface="Constantia"/>
        <a:ea typeface="Constantia"/>
        <a:cs typeface="Constantia"/>
        <a:sym typeface="Constantia"/>
      </a:defRPr>
    </a:lvl8pPr>
    <a:lvl9pPr indent="3657600">
      <a:defRPr>
        <a:latin typeface="Constantia"/>
        <a:ea typeface="Constantia"/>
        <a:cs typeface="Constantia"/>
        <a:sym typeface="Constanti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4EA"/>
          </a:solidFill>
        </a:fill>
      </a:tcStyle>
    </a:wholeTbl>
    <a:band2H>
      <a:tcTxStyle b="def" i="def"/>
      <a:tcStyle>
        <a:tcBdr/>
        <a:fill>
          <a:solidFill>
            <a:srgbClr val="E6EBF5"/>
          </a:solidFill>
        </a:fill>
      </a:tcStyle>
    </a:band2H>
    <a:firstCol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F6FC6"/>
          </a:solidFill>
        </a:fill>
      </a:tcStyle>
    </a:firstCol>
    <a:la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F6FC6"/>
          </a:solidFill>
        </a:fill>
      </a:tcStyle>
    </a:lastRow>
    <a:fir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F6FC6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EF1"/>
          </a:solidFill>
        </a:fill>
      </a:tcStyle>
    </a:wholeTbl>
    <a:band2H>
      <a:tcTxStyle b="def" i="def"/>
      <a:tcStyle>
        <a:tcBdr/>
        <a:fill>
          <a:solidFill>
            <a:srgbClr val="E6F6F8"/>
          </a:solidFill>
        </a:fill>
      </a:tcStyle>
    </a:band2H>
    <a:firstCol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BD0D9"/>
          </a:solidFill>
        </a:fill>
      </a:tcStyle>
    </a:firstCol>
    <a:la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BD0D9"/>
          </a:solidFill>
        </a:fill>
      </a:tcStyle>
    </a:lastRow>
    <a:fir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BD0D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9CE"/>
          </a:solidFill>
        </a:fill>
      </a:tcStyle>
    </a:wholeTbl>
    <a:band2H>
      <a:tcTxStyle b="def" i="def"/>
      <a:tcStyle>
        <a:tcBdr/>
        <a:fill>
          <a:solidFill>
            <a:srgbClr val="F0F4E8"/>
          </a:solidFill>
        </a:fill>
      </a:tcStyle>
    </a:band2H>
    <a:firstCol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C249"/>
          </a:solidFill>
        </a:fill>
      </a:tcStyle>
    </a:firstCol>
    <a:la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C249"/>
          </a:solidFill>
        </a:fill>
      </a:tcStyle>
    </a:lastRow>
    <a:fir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C24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F6FC6"/>
          </a:solidFill>
        </a:fill>
      </a:tcStyle>
    </a:firstCol>
    <a:lastRow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F6FC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onstantia"/>
          <a:ea typeface="Constantia"/>
          <a:cs typeface="Constant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onstantia"/>
          <a:ea typeface="Constantia"/>
          <a:cs typeface="Constant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56" name="Shape 5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Úvodní snímek">
    <p:bg>
      <p:bgPr>
        <a:gradFill flip="none" rotWithShape="1">
          <a:gsLst>
            <a:gs pos="0">
              <a:srgbClr val="42A1D9"/>
            </a:gs>
            <a:gs pos="25000">
              <a:srgbClr val="4499C9"/>
            </a:gs>
            <a:gs pos="100000">
              <a:srgbClr val="002A36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533400" y="0"/>
            <a:ext cx="7851648" cy="3200400"/>
          </a:xfrm>
          <a:prstGeom prst="rect">
            <a:avLst/>
          </a:prstGeom>
        </p:spPr>
        <p:txBody>
          <a:bodyPr/>
          <a:lstStyle>
            <a:lvl1pPr algn="r">
              <a:defRPr b="1" sz="5600">
                <a:solidFill>
                  <a:srgbClr val="4DE1EA"/>
                </a:solidFill>
                <a:effectLst>
                  <a:outerShdw sx="100000" sy="100000" kx="0" ky="0" algn="b" rotWithShape="0" blurRad="38100" dist="25400" dir="540000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  <a:effectLst/>
              </a:defRPr>
            </a:pPr>
            <a:r>
              <a:rPr b="1" sz="5600">
                <a:solidFill>
                  <a:srgbClr val="4DE1EA"/>
                </a:solidFill>
                <a:effectLst>
                  <a:outerShdw sx="100000" sy="100000" kx="0" ky="0" algn="b" rotWithShape="0" blurRad="38100" dist="25400" dir="5400000">
                    <a:srgbClr val="000000">
                      <a:alpha val="43000"/>
                    </a:srgbClr>
                  </a:outerShdw>
                </a:effectLst>
              </a:rPr>
              <a:t>Kliknutím lze upravit styl.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xfrm>
            <a:off x="533400" y="3228536"/>
            <a:ext cx="7854696" cy="3467101"/>
          </a:xfrm>
          <a:prstGeom prst="rect">
            <a:avLst/>
          </a:prstGeom>
        </p:spPr>
        <p:txBody>
          <a:bodyPr lIns="0" tIns="0" rIns="0" bIns="0"/>
          <a:lstStyle>
            <a:lvl1pPr marL="0" marR="45719" indent="0" algn="r">
              <a:buClrTx/>
              <a:buSzTx/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FFFFFF"/>
                </a:solidFill>
              </a:rPr>
              <a:t>Kliknutím lze upravit styl předlohy.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1EAED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49" name="Shape 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Kliknutím lze upravit styly předlohy textu.</a:t>
            </a:r>
            <a:endParaRPr sz="2600"/>
          </a:p>
          <a:p>
            <a:pPr lvl="1">
              <a:defRPr sz="1800"/>
            </a:pPr>
            <a:r>
              <a:rPr sz="2600"/>
              <a:t>Druhá úroveň</a:t>
            </a:r>
            <a:endParaRPr sz="2600"/>
          </a:p>
          <a:p>
            <a:pPr lvl="2">
              <a:defRPr sz="1800"/>
            </a:pPr>
            <a:r>
              <a:rPr sz="2600"/>
              <a:t>Třetí úroveň</a:t>
            </a:r>
            <a:endParaRPr sz="2600"/>
          </a:p>
          <a:p>
            <a:pPr lvl="3">
              <a:defRPr sz="1800"/>
            </a:pPr>
            <a:r>
              <a:rPr sz="2600"/>
              <a:t>Čtvrtá úroveň</a:t>
            </a:r>
            <a:endParaRPr sz="2600"/>
          </a:p>
          <a:p>
            <a:pPr lvl="4">
              <a:defRPr sz="1800"/>
            </a:pPr>
            <a:r>
              <a:rPr sz="2600"/>
              <a:t>Pátá úroveň</a:t>
            </a:r>
          </a:p>
        </p:txBody>
      </p:sp>
      <p:sp>
        <p:nvSpPr>
          <p:cNvPr id="50" name="Shape 5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title"/>
          </p:nvPr>
        </p:nvSpPr>
        <p:spPr>
          <a:xfrm>
            <a:off x="6629400" y="0"/>
            <a:ext cx="2057400" cy="612616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53" name="Shape 53"/>
          <p:cNvSpPr/>
          <p:nvPr>
            <p:ph type="body" idx="1"/>
          </p:nvPr>
        </p:nvSpPr>
        <p:spPr>
          <a:xfrm>
            <a:off x="457200" y="914400"/>
            <a:ext cx="6019800" cy="594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Kliknutím lze upravit styly předlohy textu.</a:t>
            </a:r>
            <a:endParaRPr sz="2600"/>
          </a:p>
          <a:p>
            <a:pPr lvl="1">
              <a:defRPr sz="1800"/>
            </a:pPr>
            <a:r>
              <a:rPr sz="2600"/>
              <a:t>Druhá úroveň</a:t>
            </a:r>
            <a:endParaRPr sz="2600"/>
          </a:p>
          <a:p>
            <a:pPr lvl="2">
              <a:defRPr sz="1800"/>
            </a:pPr>
            <a:r>
              <a:rPr sz="2600"/>
              <a:t>Třetí úroveň</a:t>
            </a:r>
            <a:endParaRPr sz="2600"/>
          </a:p>
          <a:p>
            <a:pPr lvl="3">
              <a:defRPr sz="1800"/>
            </a:pPr>
            <a:r>
              <a:rPr sz="2600"/>
              <a:t>Čtvrtá úroveň</a:t>
            </a:r>
            <a:endParaRPr sz="2600"/>
          </a:p>
          <a:p>
            <a:pPr lvl="4">
              <a:defRPr sz="1800"/>
            </a:pPr>
            <a:r>
              <a:rPr sz="2600"/>
              <a:t>Pátá úroveň</a:t>
            </a:r>
          </a:p>
        </p:txBody>
      </p:sp>
      <p:sp>
        <p:nvSpPr>
          <p:cNvPr id="54" name="Shape 5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16" name="Shape 1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Kliknutím lze upravit styly předlohy textu.</a:t>
            </a:r>
            <a:endParaRPr sz="2600"/>
          </a:p>
          <a:p>
            <a:pPr lvl="1">
              <a:defRPr sz="1800"/>
            </a:pPr>
            <a:r>
              <a:rPr sz="2600"/>
              <a:t>Druhá úroveň</a:t>
            </a:r>
            <a:endParaRPr sz="2600"/>
          </a:p>
          <a:p>
            <a:pPr lvl="2">
              <a:defRPr sz="1800"/>
            </a:pPr>
            <a:r>
              <a:rPr sz="2600"/>
              <a:t>Třetí úroveň</a:t>
            </a:r>
            <a:endParaRPr sz="2600"/>
          </a:p>
          <a:p>
            <a:pPr lvl="3">
              <a:defRPr sz="1800"/>
            </a:pPr>
            <a:r>
              <a:rPr sz="2600"/>
              <a:t>Čtvrtá úroveň</a:t>
            </a:r>
            <a:endParaRPr sz="2600"/>
          </a:p>
          <a:p>
            <a:pPr lvl="4">
              <a:defRPr sz="1800"/>
            </a:pPr>
            <a:r>
              <a:rPr sz="2600"/>
              <a:t>Pátá úroveň</a:t>
            </a:r>
          </a:p>
        </p:txBody>
      </p:sp>
      <p:sp>
        <p:nvSpPr>
          <p:cNvPr id="17" name="Shape 1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Záhlaví části">
    <p:bg>
      <p:bgPr>
        <a:gradFill flip="none" rotWithShape="1">
          <a:gsLst>
            <a:gs pos="0">
              <a:srgbClr val="42A1D9"/>
            </a:gs>
            <a:gs pos="25000">
              <a:srgbClr val="4499C9"/>
            </a:gs>
            <a:gs pos="100000">
              <a:srgbClr val="002A36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/>
          </p:nvPr>
        </p:nvSpPr>
        <p:spPr>
          <a:xfrm>
            <a:off x="530351" y="0"/>
            <a:ext cx="7772401" cy="267919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1" sz="5600">
                <a:solidFill>
                  <a:srgbClr val="4BE4AD"/>
                </a:solidFill>
                <a:effectLst>
                  <a:outerShdw sx="100000" sy="100000" kx="0" ky="0" algn="b" rotWithShape="0" blurRad="38100" dist="25400" dir="540000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  <a:effectLst/>
              </a:defRPr>
            </a:pPr>
            <a:r>
              <a:rPr b="1" sz="5600">
                <a:solidFill>
                  <a:srgbClr val="4BE4AD"/>
                </a:solidFill>
                <a:effectLst>
                  <a:outerShdw sx="100000" sy="100000" kx="0" ky="0" algn="b" rotWithShape="0" blurRad="38100" dist="25400" dir="5400000">
                    <a:srgbClr val="000000">
                      <a:alpha val="43000"/>
                    </a:srgbClr>
                  </a:outerShdw>
                </a:effectLst>
              </a:rPr>
              <a:t>Kliknutím lze upravit styl.</a:t>
            </a:r>
          </a:p>
        </p:txBody>
      </p:sp>
      <p:sp>
        <p:nvSpPr>
          <p:cNvPr id="20" name="Shape 20"/>
          <p:cNvSpPr/>
          <p:nvPr>
            <p:ph type="body" idx="1"/>
          </p:nvPr>
        </p:nvSpPr>
        <p:spPr>
          <a:xfrm>
            <a:off x="530351" y="2704663"/>
            <a:ext cx="7772401" cy="322421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FFFFFF"/>
                </a:solidFill>
              </a:rPr>
              <a:t>Kliknutím lze upravit styly předlohy textu.</a:t>
            </a:r>
          </a:p>
        </p:txBody>
      </p:sp>
      <p:sp>
        <p:nvSpPr>
          <p:cNvPr id="21" name="Shape 2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1EAED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24" name="Shape 24"/>
          <p:cNvSpPr/>
          <p:nvPr>
            <p:ph type="body" idx="1"/>
          </p:nvPr>
        </p:nvSpPr>
        <p:spPr>
          <a:xfrm>
            <a:off x="457200" y="1920084"/>
            <a:ext cx="4038600" cy="4937916"/>
          </a:xfrm>
          <a:prstGeom prst="rect">
            <a:avLst/>
          </a:prstGeom>
        </p:spPr>
        <p:txBody>
          <a:bodyPr/>
          <a:lstStyle>
            <a:lvl3pPr marL="988466" indent="-320954"/>
            <a:lvl4pPr marL="1282191" indent="-303783"/>
            <a:lvl5pPr marL="1556511" indent="-303783"/>
          </a:lstStyle>
          <a:p>
            <a:pPr lvl="0">
              <a:defRPr sz="1800"/>
            </a:pPr>
            <a:r>
              <a:rPr sz="2600"/>
              <a:t>Kliknutím lze upravit styly předlohy textu.</a:t>
            </a:r>
            <a:endParaRPr sz="2600"/>
          </a:p>
          <a:p>
            <a:pPr lvl="1">
              <a:defRPr sz="1800"/>
            </a:pPr>
            <a:r>
              <a:rPr sz="2600"/>
              <a:t>Druhá úroveň</a:t>
            </a:r>
            <a:endParaRPr sz="2600"/>
          </a:p>
          <a:p>
            <a:pPr lvl="2">
              <a:defRPr sz="1800"/>
            </a:pPr>
            <a:r>
              <a:rPr sz="2600"/>
              <a:t>Třetí úroveň</a:t>
            </a:r>
            <a:endParaRPr sz="2600"/>
          </a:p>
          <a:p>
            <a:pPr lvl="3">
              <a:defRPr sz="1800"/>
            </a:pPr>
            <a:r>
              <a:rPr sz="2600"/>
              <a:t>Čtvrtá úroveň</a:t>
            </a:r>
            <a:endParaRPr sz="2600"/>
          </a:p>
          <a:p>
            <a:pPr lvl="4">
              <a:defRPr sz="1800"/>
            </a:pPr>
            <a:r>
              <a:rPr sz="2600"/>
              <a:t>Pátá úroveň</a:t>
            </a:r>
          </a:p>
        </p:txBody>
      </p:sp>
      <p:sp>
        <p:nvSpPr>
          <p:cNvPr id="25" name="Shape 2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28" name="Shape 28"/>
          <p:cNvSpPr/>
          <p:nvPr>
            <p:ph type="body" idx="1"/>
          </p:nvPr>
        </p:nvSpPr>
        <p:spPr>
          <a:xfrm>
            <a:off x="457200" y="1847088"/>
            <a:ext cx="4040188" cy="67567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b="1" sz="2400">
                <a:solidFill>
                  <a:srgbClr val="04617B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04617B"/>
                </a:solidFill>
              </a:rPr>
              <a:t>Kliknutím lze upravit styly předlohy textu.</a:t>
            </a:r>
          </a:p>
        </p:txBody>
      </p:sp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457200" y="704087"/>
            <a:ext cx="8305800" cy="1143001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32" name="Shape 3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title"/>
          </p:nvPr>
        </p:nvSpPr>
        <p:spPr>
          <a:xfrm>
            <a:off x="685800" y="514351"/>
            <a:ext cx="2743200" cy="11620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6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37" name="Shape 37"/>
          <p:cNvSpPr/>
          <p:nvPr>
            <p:ph type="body" idx="1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</p:spPr>
        <p:txBody>
          <a:bodyPr lIns="18288" tIns="18288" rIns="18288" bIns="18288"/>
          <a:lstStyle>
            <a:lvl1pPr marL="0" indent="0">
              <a:spcBef>
                <a:spcPts val="300"/>
              </a:spcBef>
              <a:buClrTx/>
              <a:buSzTx/>
              <a:buFontTx/>
              <a:buNone/>
              <a:defRPr sz="1400"/>
            </a:lvl1pPr>
          </a:lstStyle>
          <a:p>
            <a:pPr lvl="0">
              <a:defRPr sz="1800"/>
            </a:pPr>
            <a:r>
              <a:rPr sz="1400"/>
              <a:t>Kliknutím lze upravit styly předlohy textu.</a:t>
            </a:r>
          </a:p>
        </p:txBody>
      </p:sp>
      <p:sp>
        <p:nvSpPr>
          <p:cNvPr id="38" name="Shape 3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flipV="1" rot="420000">
            <a:off x="3165753" y="1108076"/>
            <a:ext cx="5257801" cy="4114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0984" y="0"/>
                </a:lnTo>
                <a:lnTo>
                  <a:pt x="21600" y="788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>
            <a:solidFill>
              <a:srgbClr val="C0C0C0"/>
            </a:solidFill>
          </a:ln>
          <a:effectLst>
            <a:outerShdw sx="100000" sy="100000" kx="0" ky="0" algn="b" rotWithShape="0" blurRad="63500" dist="38500" dir="7500000">
              <a:srgbClr val="000000">
                <a:alpha val="25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1" name="Shape 41"/>
          <p:cNvSpPr/>
          <p:nvPr/>
        </p:nvSpPr>
        <p:spPr>
          <a:xfrm flipV="1" rot="420000">
            <a:off x="8004133" y="5359768"/>
            <a:ext cx="155449" cy="155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FFFF"/>
            </a:solidFill>
          </a:ln>
          <a:effectLst>
            <a:outerShdw sx="100000" sy="100000" kx="0" ky="0" algn="b" rotWithShape="0" blurRad="25400" dist="6350" dir="12900000">
              <a:srgbClr val="000000">
                <a:alpha val="47000"/>
              </a:srgbClr>
            </a:outerShdw>
          </a:effectLst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" name="Shape 42"/>
          <p:cNvSpPr/>
          <p:nvPr>
            <p:ph type="title"/>
          </p:nvPr>
        </p:nvSpPr>
        <p:spPr>
          <a:xfrm>
            <a:off x="609600" y="0"/>
            <a:ext cx="2212849" cy="2759618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defRPr b="1" sz="20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43" name="Shape 43"/>
          <p:cNvSpPr/>
          <p:nvPr>
            <p:ph type="body" idx="1"/>
          </p:nvPr>
        </p:nvSpPr>
        <p:spPr>
          <a:xfrm>
            <a:off x="609600" y="2828785"/>
            <a:ext cx="2209800" cy="389382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ClrTx/>
              <a:buSzTx/>
              <a:buFontTx/>
              <a:buNone/>
              <a:defRPr sz="1300"/>
            </a:lvl1pPr>
          </a:lstStyle>
          <a:p>
            <a:pPr lvl="0">
              <a:defRPr sz="1800"/>
            </a:pPr>
            <a:r>
              <a:rPr sz="1300"/>
              <a:t>Kliknutím lze upravit styly předlohy textu.</a:t>
            </a:r>
          </a:p>
        </p:txBody>
      </p:sp>
      <p:sp>
        <p:nvSpPr>
          <p:cNvPr id="44" name="Shape 44"/>
          <p:cNvSpPr/>
          <p:nvPr>
            <p:ph type="sldNum" sz="quarter" idx="2"/>
          </p:nvPr>
        </p:nvSpPr>
        <p:spPr>
          <a:xfrm>
            <a:off x="8077200" y="6518275"/>
            <a:ext cx="609600" cy="20320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45" name="Shape 45"/>
          <p:cNvSpPr/>
          <p:nvPr/>
        </p:nvSpPr>
        <p:spPr>
          <a:xfrm flipV="1">
            <a:off x="-9525" y="5816599"/>
            <a:ext cx="9163051" cy="1041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" y="66"/>
                </a:moveTo>
                <a:lnTo>
                  <a:pt x="9513" y="0"/>
                </a:lnTo>
                <a:cubicBezTo>
                  <a:pt x="10276" y="3326"/>
                  <a:pt x="14325" y="12084"/>
                  <a:pt x="16368" y="12084"/>
                </a:cubicBezTo>
                <a:cubicBezTo>
                  <a:pt x="18412" y="12084"/>
                  <a:pt x="20679" y="5005"/>
                  <a:pt x="21578" y="1811"/>
                </a:cubicBezTo>
                <a:lnTo>
                  <a:pt x="21600" y="7013"/>
                </a:lnTo>
                <a:cubicBezTo>
                  <a:pt x="21218" y="8462"/>
                  <a:pt x="18771" y="14521"/>
                  <a:pt x="16099" y="14455"/>
                </a:cubicBezTo>
                <a:cubicBezTo>
                  <a:pt x="13427" y="14389"/>
                  <a:pt x="8252" y="5433"/>
                  <a:pt x="5568" y="6618"/>
                </a:cubicBezTo>
                <a:cubicBezTo>
                  <a:pt x="2807" y="6882"/>
                  <a:pt x="1010" y="15871"/>
                  <a:pt x="0" y="21600"/>
                </a:cubicBezTo>
                <a:lnTo>
                  <a:pt x="22" y="66"/>
                </a:lnTo>
                <a:close/>
              </a:path>
            </a:pathLst>
          </a:custGeom>
          <a:gradFill>
            <a:gsLst>
              <a:gs pos="0">
                <a:srgbClr val="00739E">
                  <a:alpha val="45000"/>
                </a:srgbClr>
              </a:gs>
              <a:gs pos="100000">
                <a:srgbClr val="00C5CE">
                  <a:alpha val="5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0" tIns="0" rIns="0" bIns="0"/>
          <a:lstStyle/>
          <a:p>
            <a:pPr lvl="0"/>
          </a:p>
        </p:txBody>
      </p:sp>
      <p:sp>
        <p:nvSpPr>
          <p:cNvPr id="46" name="Shape 46"/>
          <p:cNvSpPr/>
          <p:nvPr/>
        </p:nvSpPr>
        <p:spPr>
          <a:xfrm flipV="1">
            <a:off x="4381500" y="6250788"/>
            <a:ext cx="4762501" cy="607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552" fill="norm" stroke="1" extrusionOk="0">
                <a:moveTo>
                  <a:pt x="0" y="0"/>
                </a:moveTo>
                <a:cubicBezTo>
                  <a:pt x="1253" y="3703"/>
                  <a:pt x="8410" y="19349"/>
                  <a:pt x="12010" y="20475"/>
                </a:cubicBezTo>
                <a:cubicBezTo>
                  <a:pt x="15610" y="21600"/>
                  <a:pt x="20002" y="10128"/>
                  <a:pt x="21600" y="6752"/>
                </a:cubicBezTo>
                <a:lnTo>
                  <a:pt x="21600" y="218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9FA6">
                  <a:alpha val="30000"/>
                </a:srgbClr>
              </a:gs>
              <a:gs pos="80000">
                <a:srgbClr val="008ABE">
                  <a:alpha val="4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0" tIns="0" rIns="0" bIns="0"/>
          <a:lstStyle/>
          <a:p>
            <a:pPr lvl="0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-9525" y="-7144"/>
            <a:ext cx="9163051" cy="1041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" y="66"/>
                </a:moveTo>
                <a:lnTo>
                  <a:pt x="9513" y="0"/>
                </a:lnTo>
                <a:cubicBezTo>
                  <a:pt x="10276" y="3326"/>
                  <a:pt x="14325" y="12084"/>
                  <a:pt x="16368" y="12084"/>
                </a:cubicBezTo>
                <a:cubicBezTo>
                  <a:pt x="18412" y="12084"/>
                  <a:pt x="20679" y="5005"/>
                  <a:pt x="21578" y="1811"/>
                </a:cubicBezTo>
                <a:lnTo>
                  <a:pt x="21600" y="7013"/>
                </a:lnTo>
                <a:cubicBezTo>
                  <a:pt x="21218" y="8462"/>
                  <a:pt x="18771" y="14521"/>
                  <a:pt x="16099" y="14455"/>
                </a:cubicBezTo>
                <a:cubicBezTo>
                  <a:pt x="13427" y="14389"/>
                  <a:pt x="8252" y="5433"/>
                  <a:pt x="5568" y="6618"/>
                </a:cubicBezTo>
                <a:cubicBezTo>
                  <a:pt x="2807" y="6882"/>
                  <a:pt x="1010" y="15871"/>
                  <a:pt x="0" y="21600"/>
                </a:cubicBezTo>
                <a:lnTo>
                  <a:pt x="22" y="66"/>
                </a:lnTo>
                <a:close/>
              </a:path>
            </a:pathLst>
          </a:custGeom>
          <a:gradFill>
            <a:gsLst>
              <a:gs pos="0">
                <a:srgbClr val="00739E">
                  <a:alpha val="45000"/>
                </a:srgbClr>
              </a:gs>
              <a:gs pos="100000">
                <a:srgbClr val="00C5CE">
                  <a:alpha val="5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0" tIns="0" rIns="0" bIns="0"/>
          <a:lstStyle/>
          <a:p>
            <a:pPr lvl="0"/>
          </a:p>
        </p:txBody>
      </p:sp>
      <p:sp>
        <p:nvSpPr>
          <p:cNvPr id="3" name="Shape 3"/>
          <p:cNvSpPr/>
          <p:nvPr/>
        </p:nvSpPr>
        <p:spPr>
          <a:xfrm>
            <a:off x="4381500" y="-7145"/>
            <a:ext cx="4762501" cy="607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552" fill="norm" stroke="1" extrusionOk="0">
                <a:moveTo>
                  <a:pt x="0" y="0"/>
                </a:moveTo>
                <a:cubicBezTo>
                  <a:pt x="1253" y="3703"/>
                  <a:pt x="8410" y="19349"/>
                  <a:pt x="12010" y="20475"/>
                </a:cubicBezTo>
                <a:cubicBezTo>
                  <a:pt x="15610" y="21600"/>
                  <a:pt x="20002" y="10128"/>
                  <a:pt x="21600" y="6752"/>
                </a:cubicBezTo>
                <a:lnTo>
                  <a:pt x="21600" y="218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9FA6">
                  <a:alpha val="30000"/>
                </a:srgbClr>
              </a:gs>
              <a:gs pos="80000">
                <a:srgbClr val="008ABE">
                  <a:alpha val="45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0" tIns="0" rIns="0" bIns="0"/>
          <a:lstStyle/>
          <a:p>
            <a:pPr lvl="0"/>
          </a:p>
        </p:txBody>
      </p:sp>
      <p:grpSp>
        <p:nvGrpSpPr>
          <p:cNvPr id="6" name="Group 6"/>
          <p:cNvGrpSpPr/>
          <p:nvPr/>
        </p:nvGrpSpPr>
        <p:grpSpPr>
          <a:xfrm>
            <a:off x="-29295" y="-16113"/>
            <a:ext cx="9197179" cy="1058653"/>
            <a:chOff x="0" y="0"/>
            <a:chExt cx="9197178" cy="1058652"/>
          </a:xfrm>
        </p:grpSpPr>
        <p:sp>
          <p:nvSpPr>
            <p:cNvPr id="4" name="Shape 4"/>
            <p:cNvSpPr/>
            <p:nvPr/>
          </p:nvSpPr>
          <p:spPr>
            <a:xfrm rot="21435692">
              <a:off x="9616" y="218536"/>
              <a:ext cx="9163051" cy="62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80" fill="norm" stroke="1" extrusionOk="0">
                  <a:moveTo>
                    <a:pt x="0" y="19778"/>
                  </a:moveTo>
                  <a:cubicBezTo>
                    <a:pt x="1055" y="15110"/>
                    <a:pt x="3454" y="5630"/>
                    <a:pt x="6017" y="5774"/>
                  </a:cubicBezTo>
                  <a:cubicBezTo>
                    <a:pt x="8581" y="5917"/>
                    <a:pt x="12783" y="21600"/>
                    <a:pt x="15380" y="20638"/>
                  </a:cubicBezTo>
                  <a:cubicBezTo>
                    <a:pt x="17978" y="19675"/>
                    <a:pt x="20305" y="4300"/>
                    <a:pt x="21600" y="0"/>
                  </a:cubicBezTo>
                </a:path>
              </a:pathLst>
            </a:custGeom>
            <a:noFill/>
            <a:ln w="10795" cap="flat">
              <a:solidFill>
                <a:srgbClr val="05A0BE">
                  <a:alpha val="78000"/>
                </a:srgb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</a:p>
          </p:txBody>
        </p:sp>
        <p:sp>
          <p:nvSpPr>
            <p:cNvPr id="5" name="Shape 5"/>
            <p:cNvSpPr/>
            <p:nvPr/>
          </p:nvSpPr>
          <p:spPr>
            <a:xfrm rot="21435692">
              <a:off x="14474" y="291986"/>
              <a:ext cx="9175813" cy="507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82" fill="norm" stroke="1" extrusionOk="0">
                  <a:moveTo>
                    <a:pt x="0" y="18514"/>
                  </a:moveTo>
                  <a:cubicBezTo>
                    <a:pt x="1023" y="16364"/>
                    <a:pt x="3563" y="5413"/>
                    <a:pt x="6136" y="5767"/>
                  </a:cubicBezTo>
                  <a:cubicBezTo>
                    <a:pt x="8710" y="6121"/>
                    <a:pt x="12864" y="21600"/>
                    <a:pt x="15441" y="20639"/>
                  </a:cubicBezTo>
                  <a:cubicBezTo>
                    <a:pt x="18019" y="19678"/>
                    <a:pt x="20319" y="4300"/>
                    <a:pt x="21600" y="0"/>
                  </a:cubicBezTo>
                </a:path>
              </a:pathLst>
            </a:custGeom>
            <a:noFill/>
            <a:ln w="9525" cap="flat">
              <a:solidFill>
                <a:srgbClr val="08B6BA">
                  <a:alpha val="78000"/>
                </a:srgbClr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</a:p>
          </p:txBody>
        </p:sp>
      </p:grpSp>
      <p:sp>
        <p:nvSpPr>
          <p:cNvPr id="7" name="Shape 7"/>
          <p:cNvSpPr/>
          <p:nvPr>
            <p:ph type="title"/>
          </p:nvPr>
        </p:nvSpPr>
        <p:spPr>
          <a:xfrm>
            <a:off x="457200" y="0"/>
            <a:ext cx="8229600" cy="1847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Kliknutím lze upravit styl.</a:t>
            </a:r>
          </a:p>
        </p:txBody>
      </p:sp>
      <p:sp>
        <p:nvSpPr>
          <p:cNvPr id="8" name="Shape 8"/>
          <p:cNvSpPr/>
          <p:nvPr>
            <p:ph type="body" idx="1"/>
          </p:nvPr>
        </p:nvSpPr>
        <p:spPr>
          <a:xfrm>
            <a:off x="457200" y="1935479"/>
            <a:ext cx="8229600" cy="492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lvl="0">
              <a:defRPr sz="1800"/>
            </a:pPr>
            <a:r>
              <a:rPr sz="2600"/>
              <a:t>Kliknutím lze upravit styly předlohy textu.</a:t>
            </a:r>
            <a:endParaRPr sz="2600"/>
          </a:p>
          <a:p>
            <a:pPr lvl="1">
              <a:defRPr sz="1800"/>
            </a:pPr>
            <a:r>
              <a:rPr sz="2600"/>
              <a:t>Druhá úroveň</a:t>
            </a:r>
            <a:endParaRPr sz="2600"/>
          </a:p>
          <a:p>
            <a:pPr lvl="2">
              <a:defRPr sz="1800"/>
            </a:pPr>
            <a:r>
              <a:rPr sz="2600"/>
              <a:t>Třetí úroveň</a:t>
            </a:r>
            <a:endParaRPr sz="2600"/>
          </a:p>
          <a:p>
            <a:pPr lvl="3">
              <a:defRPr sz="1800"/>
            </a:pPr>
            <a:r>
              <a:rPr sz="2600"/>
              <a:t>Čtvrtá úroveň</a:t>
            </a:r>
            <a:endParaRPr sz="2600"/>
          </a:p>
          <a:p>
            <a:pPr lvl="4">
              <a:defRPr sz="1800"/>
            </a:pPr>
            <a:r>
              <a:rPr sz="2600"/>
              <a:t>Pátá úroveň</a:t>
            </a:r>
          </a:p>
        </p:txBody>
      </p:sp>
      <p:sp>
        <p:nvSpPr>
          <p:cNvPr id="9" name="Shape 9"/>
          <p:cNvSpPr/>
          <p:nvPr>
            <p:ph type="sldNum" sz="quarter" idx="2"/>
          </p:nvPr>
        </p:nvSpPr>
        <p:spPr>
          <a:xfrm>
            <a:off x="7924800" y="6518275"/>
            <a:ext cx="762000" cy="203201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b">
            <a:spAutoFit/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spd="med" advClick="1"/>
  <p:txStyles>
    <p:titleStyle>
      <a:lvl1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1pPr>
      <a:lvl2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2pPr>
      <a:lvl3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3pPr>
      <a:lvl4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4pPr>
      <a:lvl5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5pPr>
      <a:lvl6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6pPr>
      <a:lvl7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7pPr>
      <a:lvl8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8pPr>
      <a:lvl9pPr>
        <a:defRPr sz="5000">
          <a:solidFill>
            <a:srgbClr val="04617B"/>
          </a:solidFill>
          <a:latin typeface="Calibri"/>
          <a:ea typeface="Calibri"/>
          <a:cs typeface="Calibri"/>
          <a:sym typeface="Calibri"/>
        </a:defRPr>
      </a:lvl9pPr>
    </p:titleStyle>
    <p:bodyStyle>
      <a:lvl1pPr marL="274320" indent="-274320">
        <a:spcBef>
          <a:spcPts val="600"/>
        </a:spcBef>
        <a:buClr>
          <a:srgbClr val="0BD0D9"/>
        </a:buClr>
        <a:buSzPct val="95000"/>
        <a:buFont typeface="Wingdings 2"/>
        <a:buChar char="●"/>
        <a:defRPr sz="2600">
          <a:latin typeface="Constantia"/>
          <a:ea typeface="Constantia"/>
          <a:cs typeface="Constantia"/>
          <a:sym typeface="Constantia"/>
        </a:defRPr>
      </a:lvl1pPr>
      <a:lvl2pPr marL="660654" indent="-267461">
        <a:spcBef>
          <a:spcPts val="600"/>
        </a:spcBef>
        <a:buClr>
          <a:srgbClr val="0BD0D9"/>
        </a:buClr>
        <a:buSzPct val="85000"/>
        <a:buFont typeface="Wingdings 2"/>
        <a:buChar char="●"/>
        <a:defRPr sz="2600">
          <a:latin typeface="Constantia"/>
          <a:ea typeface="Constantia"/>
          <a:cs typeface="Constantia"/>
          <a:sym typeface="Constantia"/>
        </a:defRPr>
      </a:lvl2pPr>
      <a:lvl3pPr marL="973182" indent="-305670">
        <a:spcBef>
          <a:spcPts val="600"/>
        </a:spcBef>
        <a:buClr>
          <a:srgbClr val="0BD0D9"/>
        </a:buClr>
        <a:buSzPct val="70000"/>
        <a:buFont typeface="Wingdings 2"/>
        <a:buChar char="●"/>
        <a:defRPr sz="2600">
          <a:latin typeface="Constantia"/>
          <a:ea typeface="Constantia"/>
          <a:cs typeface="Constantia"/>
          <a:sym typeface="Constantia"/>
        </a:defRPr>
      </a:lvl3pPr>
      <a:lvl4pPr marL="1251813" indent="-273405">
        <a:spcBef>
          <a:spcPts val="600"/>
        </a:spcBef>
        <a:buClr>
          <a:srgbClr val="0BD0D9"/>
        </a:buClr>
        <a:buSzPct val="65000"/>
        <a:buFont typeface="Wingdings 2"/>
        <a:buChar char="●"/>
        <a:defRPr sz="2600">
          <a:latin typeface="Constantia"/>
          <a:ea typeface="Constantia"/>
          <a:cs typeface="Constantia"/>
          <a:sym typeface="Constantia"/>
        </a:defRPr>
      </a:lvl4pPr>
      <a:lvl5pPr marL="1526133" indent="-273405">
        <a:spcBef>
          <a:spcPts val="600"/>
        </a:spcBef>
        <a:buClr>
          <a:srgbClr val="0BD0D9"/>
        </a:buClr>
        <a:buSzPct val="65000"/>
        <a:buFont typeface="Wingdings 2"/>
        <a:buChar char="●"/>
        <a:defRPr sz="2600">
          <a:latin typeface="Constantia"/>
          <a:ea typeface="Constantia"/>
          <a:cs typeface="Constantia"/>
          <a:sym typeface="Constantia"/>
        </a:defRPr>
      </a:lvl5pPr>
      <a:lvl6pPr marL="1830832" indent="-303783">
        <a:spcBef>
          <a:spcPts val="600"/>
        </a:spcBef>
        <a:buClr>
          <a:srgbClr val="0BD0D9"/>
        </a:buClr>
        <a:buSzPct val="80000"/>
        <a:buFont typeface="Wingdings 2"/>
        <a:buChar char="●"/>
        <a:defRPr sz="2600">
          <a:latin typeface="Constantia"/>
          <a:ea typeface="Constantia"/>
          <a:cs typeface="Constantia"/>
          <a:sym typeface="Constantia"/>
        </a:defRPr>
      </a:lvl6pPr>
      <a:lvl7pPr marL="2034539" indent="-297179">
        <a:spcBef>
          <a:spcPts val="600"/>
        </a:spcBef>
        <a:buClr>
          <a:srgbClr val="0BD0D9"/>
        </a:buClr>
        <a:buSzPct val="80000"/>
        <a:buFont typeface="Wingdings 2"/>
        <a:buChar char="●"/>
        <a:defRPr sz="2600">
          <a:latin typeface="Constantia"/>
          <a:ea typeface="Constantia"/>
          <a:cs typeface="Constantia"/>
          <a:sym typeface="Constantia"/>
        </a:defRPr>
      </a:lvl7pPr>
      <a:lvl8pPr marL="2308860" indent="-297179">
        <a:spcBef>
          <a:spcPts val="600"/>
        </a:spcBef>
        <a:buClr>
          <a:srgbClr val="0BD0D9"/>
        </a:buClr>
        <a:buSzPct val="100000"/>
        <a:buFont typeface="Wingdings 2"/>
        <a:buChar char="•"/>
        <a:defRPr sz="2600">
          <a:latin typeface="Constantia"/>
          <a:ea typeface="Constantia"/>
          <a:cs typeface="Constantia"/>
          <a:sym typeface="Constantia"/>
        </a:defRPr>
      </a:lvl8pPr>
      <a:lvl9pPr marL="2625634" indent="-339634">
        <a:spcBef>
          <a:spcPts val="600"/>
        </a:spcBef>
        <a:buClr>
          <a:srgbClr val="0BD0D9"/>
        </a:buClr>
        <a:buSzPct val="100000"/>
        <a:buFont typeface="Wingdings 2"/>
        <a:buChar char="•"/>
        <a:defRPr sz="2600">
          <a:latin typeface="Constantia"/>
          <a:ea typeface="Constantia"/>
          <a:cs typeface="Constantia"/>
          <a:sym typeface="Constantia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onstanti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title"/>
          </p:nvPr>
        </p:nvSpPr>
        <p:spPr>
          <a:xfrm>
            <a:off x="539552" y="176456"/>
            <a:ext cx="7851648" cy="1828801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59" name="Shape 59"/>
          <p:cNvSpPr/>
          <p:nvPr>
            <p:ph type="body" idx="1"/>
          </p:nvPr>
        </p:nvSpPr>
        <p:spPr>
          <a:xfrm>
            <a:off x="246740" y="2636911"/>
            <a:ext cx="8897261" cy="3312369"/>
          </a:xfrm>
          <a:prstGeom prst="rect">
            <a:avLst/>
          </a:prstGeom>
        </p:spPr>
        <p:txBody>
          <a:bodyPr/>
          <a:lstStyle/>
          <a:p>
            <a:pPr lvl="0" marR="44805" algn="ctr" defTabSz="896111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sz="3528">
                <a:solidFill>
                  <a:srgbClr val="FFFFFF"/>
                </a:solidFill>
              </a:rPr>
              <a:t>Školení ředitelů – Profil Škola </a:t>
            </a:r>
            <a:r>
              <a:rPr sz="4312">
                <a:solidFill>
                  <a:srgbClr val="FFFFFF"/>
                </a:solidFill>
              </a:rPr>
              <a:t>21</a:t>
            </a:r>
            <a:endParaRPr sz="4312">
              <a:solidFill>
                <a:srgbClr val="FFFFFF"/>
              </a:solidFill>
            </a:endParaRPr>
          </a:p>
          <a:p>
            <a:pPr lvl="0" marR="44805" algn="ctr" defTabSz="896111">
              <a:defRPr sz="1800">
                <a:solidFill>
                  <a:srgbClr val="000000"/>
                </a:solidFill>
              </a:defRPr>
            </a:pPr>
            <a:endParaRPr sz="3528">
              <a:solidFill>
                <a:srgbClr val="FFFFFF"/>
              </a:solidFill>
            </a:endParaRPr>
          </a:p>
          <a:p>
            <a:pPr lvl="0" marR="44805" algn="ctr" defTabSz="896111"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sz="2352">
                <a:solidFill>
                  <a:srgbClr val="FFFFFF"/>
                </a:solidFill>
              </a:rPr>
              <a:t>V rámci projektu: „Další vzdělávání pedagogických pracovníků k jejich vyšší konkurenceschopnosti“ </a:t>
            </a:r>
            <a:endParaRPr sz="2352">
              <a:solidFill>
                <a:srgbClr val="FFFFFF"/>
              </a:solidFill>
            </a:endParaRPr>
          </a:p>
          <a:p>
            <a:pPr lvl="0" marR="44805" algn="ctr" defTabSz="896111">
              <a:defRPr sz="1800">
                <a:solidFill>
                  <a:srgbClr val="000000"/>
                </a:solidFill>
              </a:defRPr>
            </a:pPr>
            <a:endParaRPr sz="2352">
              <a:solidFill>
                <a:srgbClr val="FFFFFF"/>
              </a:solidFill>
            </a:endParaRPr>
          </a:p>
          <a:p>
            <a:pPr lvl="0" marR="44805" algn="ctr" defTabSz="896111">
              <a:defRPr sz="1800">
                <a:solidFill>
                  <a:srgbClr val="000000"/>
                </a:solidFill>
              </a:defRPr>
            </a:pPr>
            <a:r>
              <a:rPr sz="2744">
                <a:solidFill>
                  <a:srgbClr val="FFFFFF"/>
                </a:solidFill>
              </a:rPr>
              <a:t>OP VK, výzva 51 </a:t>
            </a:r>
          </a:p>
        </p:txBody>
      </p:sp>
      <p:pic>
        <p:nvPicPr>
          <p:cNvPr id="60" name="image2.jpg" descr="C:\Users\Michaela\AppData\Local\Temp\wze3ba\Zakladni_logolink_OPVK (ESF, EU, MSMT, OP VK)\01_Zakladni_logolink_horizontalni_cz\OPVK_hor_zakladni_logolink_RGB_cz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5681" y="188639"/>
            <a:ext cx="8897260" cy="19442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</p:spPr>
        <p:txBody>
          <a:bodyPr/>
          <a:lstStyle/>
          <a:p>
            <a:pPr lvl="0" defTabSz="740663">
              <a:defRPr sz="4050"/>
            </a:pPr>
          </a:p>
        </p:txBody>
      </p:sp>
      <p:pic>
        <p:nvPicPr>
          <p:cNvPr id="87" name="image3.png" descr="C:\Users\Michaela\Pictures\dotazník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59632" y="761700"/>
            <a:ext cx="6408712" cy="60963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type="title"/>
          </p:nvPr>
        </p:nvSpPr>
        <p:spPr>
          <a:xfrm>
            <a:off x="467543" y="260647"/>
            <a:ext cx="8229601" cy="1143001"/>
          </a:xfrm>
          <a:prstGeom prst="rect">
            <a:avLst/>
          </a:prstGeom>
        </p:spPr>
        <p:txBody>
          <a:bodyPr/>
          <a:lstStyle/>
          <a:p>
            <a:pPr lvl="0" defTabSz="740663">
              <a:defRPr sz="4050"/>
            </a:pPr>
          </a:p>
        </p:txBody>
      </p:sp>
      <p:sp>
        <p:nvSpPr>
          <p:cNvPr id="90" name="Shape 90"/>
          <p:cNvSpPr/>
          <p:nvPr>
            <p:ph type="body" idx="1"/>
          </p:nvPr>
        </p:nvSpPr>
        <p:spPr>
          <a:xfrm>
            <a:off x="395536" y="1772815"/>
            <a:ext cx="8229601" cy="4389122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/>
            </a:pPr>
            <a:r>
              <a:rPr b="1" sz="2600"/>
              <a:t>Aktivita B</a:t>
            </a:r>
            <a:endParaRPr b="1"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Krátký popis vzdělávacích akcí a činností (obsah, cíl, zaměření, počet školení, počet účastníků)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Zhodnocení přínosu a spokojenosti účastníků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Vhodný typ zhodnocení: dotazník 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xfrm>
            <a:off x="395536" y="404664"/>
            <a:ext cx="8229601" cy="1143001"/>
          </a:xfrm>
          <a:prstGeom prst="rect">
            <a:avLst/>
          </a:prstGeom>
        </p:spPr>
        <p:txBody>
          <a:bodyPr/>
          <a:lstStyle>
            <a:lvl1pPr algn="ctr">
              <a:defRPr sz="4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04617B"/>
                </a:solidFill>
              </a:rPr>
              <a:t>Formální podoba </a:t>
            </a:r>
          </a:p>
        </p:txBody>
      </p:sp>
      <p:sp>
        <p:nvSpPr>
          <p:cNvPr id="93" name="Shape 93"/>
          <p:cNvSpPr/>
          <p:nvPr>
            <p:ph type="body" idx="1"/>
          </p:nvPr>
        </p:nvSpPr>
        <p:spPr>
          <a:xfrm>
            <a:off x="457200" y="1935479"/>
            <a:ext cx="8229600" cy="4389121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50000"/>
              </a:lnSpc>
              <a:defRPr sz="1800"/>
            </a:pPr>
            <a:r>
              <a:rPr sz="2600"/>
              <a:t>Popis projektu (název, číslo, doba realizace projektu, stručný popis aktivit).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Manažerské shrnutí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Srovnání původního stavu s výsledkem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title"/>
          </p:nvPr>
        </p:nvSpPr>
        <p:spPr>
          <a:xfrm>
            <a:off x="467543" y="260647"/>
            <a:ext cx="8229601" cy="1143001"/>
          </a:xfrm>
          <a:prstGeom prst="rect">
            <a:avLst/>
          </a:prstGeom>
        </p:spPr>
        <p:txBody>
          <a:bodyPr/>
          <a:lstStyle>
            <a:lvl1pPr algn="ctr" defTabSz="868680">
              <a:defRPr sz="456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560">
                <a:solidFill>
                  <a:srgbClr val="04617B"/>
                </a:solidFill>
              </a:rPr>
              <a:t>Postup pro zpracování evaluace</a:t>
            </a:r>
          </a:p>
        </p:txBody>
      </p:sp>
      <p:sp>
        <p:nvSpPr>
          <p:cNvPr id="96" name="Shape 96"/>
          <p:cNvSpPr/>
          <p:nvPr>
            <p:ph type="body" idx="1"/>
          </p:nvPr>
        </p:nvSpPr>
        <p:spPr>
          <a:xfrm>
            <a:off x="467543" y="1772815"/>
            <a:ext cx="8229601" cy="4536506"/>
          </a:xfrm>
          <a:prstGeom prst="rect">
            <a:avLst/>
          </a:prstGeom>
        </p:spPr>
        <p:txBody>
          <a:bodyPr/>
          <a:lstStyle/>
          <a:p>
            <a:pPr lvl="0" marL="0" indent="0">
              <a:lnSpc>
                <a:spcPct val="120000"/>
              </a:lnSpc>
              <a:spcBef>
                <a:spcPts val="500"/>
              </a:spcBef>
              <a:buSzTx/>
              <a:buNone/>
              <a:defRPr sz="1800"/>
            </a:pPr>
            <a:r>
              <a:rPr sz="2200"/>
              <a:t>1. </a:t>
            </a:r>
            <a:r>
              <a:rPr b="1" sz="2200"/>
              <a:t>Analýza počátečního stavu </a:t>
            </a:r>
            <a:endParaRPr sz="2200"/>
          </a:p>
          <a:p>
            <a:pPr lvl="0" marL="0" indent="0">
              <a:lnSpc>
                <a:spcPct val="120000"/>
              </a:lnSpc>
              <a:spcBef>
                <a:spcPts val="500"/>
              </a:spcBef>
              <a:buSzTx/>
              <a:buNone/>
              <a:defRPr sz="1800"/>
            </a:pPr>
            <a:r>
              <a:rPr sz="2200"/>
              <a:t>   (výchozí, aktuální stav využití ICT ve výuce) </a:t>
            </a:r>
            <a:endParaRPr sz="2200"/>
          </a:p>
          <a:p>
            <a:pPr lvl="0" marL="0" indent="0">
              <a:lnSpc>
                <a:spcPct val="120000"/>
              </a:lnSpc>
              <a:spcBef>
                <a:spcPts val="500"/>
              </a:spcBef>
              <a:buSzTx/>
              <a:buNone/>
              <a:defRPr sz="1800"/>
            </a:pPr>
            <a:r>
              <a:rPr sz="2200"/>
              <a:t>2. </a:t>
            </a:r>
            <a:r>
              <a:rPr b="1" sz="2200"/>
              <a:t>Návrhy opatření</a:t>
            </a:r>
            <a:r>
              <a:rPr sz="2200"/>
              <a:t>, které by měly vést z počátečního stavu k  plánovanému stavu a popíši vlivy, které mohou plánovaný stav ovlivnit </a:t>
            </a:r>
            <a:endParaRPr sz="2200"/>
          </a:p>
          <a:p>
            <a:pPr lvl="0" marL="0" indent="0">
              <a:lnSpc>
                <a:spcPct val="120000"/>
              </a:lnSpc>
              <a:spcBef>
                <a:spcPts val="500"/>
              </a:spcBef>
              <a:buSzTx/>
              <a:buNone/>
              <a:defRPr sz="1800"/>
            </a:pPr>
            <a:r>
              <a:rPr sz="2200"/>
              <a:t>3. </a:t>
            </a:r>
            <a:r>
              <a:rPr b="1" sz="2200"/>
              <a:t>Stanovení plánovaného, cílového stavu </a:t>
            </a:r>
            <a:endParaRPr sz="2200"/>
          </a:p>
          <a:p>
            <a:pPr lvl="0" marL="0" indent="0">
              <a:lnSpc>
                <a:spcPct val="120000"/>
              </a:lnSpc>
              <a:spcBef>
                <a:spcPts val="500"/>
              </a:spcBef>
              <a:buSzTx/>
              <a:buNone/>
              <a:defRPr sz="1800"/>
            </a:pPr>
            <a:r>
              <a:rPr sz="2200"/>
              <a:t>4. Výsledný rozdíl mezi počátečním a cílovým stavem </a:t>
            </a:r>
            <a:r>
              <a:rPr b="1" sz="2200"/>
              <a:t>definuje potřeby školy </a:t>
            </a:r>
            <a:r>
              <a:rPr sz="2200"/>
              <a:t>v oblasti ICT </a:t>
            </a:r>
            <a:endParaRPr sz="2200"/>
          </a:p>
          <a:p>
            <a:pPr lvl="0" marL="0" indent="0">
              <a:lnSpc>
                <a:spcPct val="120000"/>
              </a:lnSpc>
              <a:spcBef>
                <a:spcPts val="500"/>
              </a:spcBef>
              <a:buSzTx/>
              <a:buNone/>
              <a:defRPr sz="1800"/>
            </a:pPr>
            <a:r>
              <a:rPr sz="2200"/>
              <a:t>5. </a:t>
            </a:r>
            <a:r>
              <a:rPr b="1" sz="2200"/>
              <a:t>Zhodnocení</a:t>
            </a:r>
            <a:r>
              <a:rPr sz="2200"/>
              <a:t> aktuálního stavu na konci projektu 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type="title"/>
          </p:nvPr>
        </p:nvSpPr>
        <p:spPr>
          <a:xfrm>
            <a:off x="467543" y="404664"/>
            <a:ext cx="8229601" cy="1143001"/>
          </a:xfrm>
          <a:prstGeom prst="rect">
            <a:avLst/>
          </a:prstGeom>
        </p:spPr>
        <p:txBody>
          <a:bodyPr/>
          <a:lstStyle/>
          <a:p>
            <a:pPr lvl="0" algn="ctr" defTabSz="740663">
              <a:defRPr sz="4050"/>
            </a:pPr>
          </a:p>
        </p:txBody>
      </p:sp>
      <p:pic>
        <p:nvPicPr>
          <p:cNvPr id="99" name="image4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256" y="-99393"/>
            <a:ext cx="9120173" cy="69573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title"/>
          </p:nvPr>
        </p:nvSpPr>
        <p:spPr>
          <a:xfrm>
            <a:off x="395536" y="548679"/>
            <a:ext cx="8229601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Postup v portále Škola 21  </a:t>
            </a:r>
          </a:p>
        </p:txBody>
      </p:sp>
      <p:sp>
        <p:nvSpPr>
          <p:cNvPr id="102" name="Shape 102"/>
          <p:cNvSpPr/>
          <p:nvPr>
            <p:ph type="body" idx="1"/>
          </p:nvPr>
        </p:nvSpPr>
        <p:spPr>
          <a:xfrm>
            <a:off x="457200" y="1935479"/>
            <a:ext cx="8229600" cy="4389121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50000"/>
              </a:lnSpc>
              <a:defRPr sz="1800"/>
            </a:pPr>
            <a:r>
              <a:rPr sz="2600"/>
              <a:t>Registrace školy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Do e-mailu přijdou přihlašovací údaje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Přihlášení do portálu Profil Škola 21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Vyplnění uživatelského jména a hesla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Vyplnění jednotlivých částí Portálu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Výsledné hodnocení, graf, podklady pro ICT plán 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type="title"/>
          </p:nvPr>
        </p:nvSpPr>
        <p:spPr>
          <a:xfrm>
            <a:off x="467543" y="548679"/>
            <a:ext cx="8229601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Profil Škola 21</a:t>
            </a:r>
          </a:p>
        </p:txBody>
      </p:sp>
      <p:sp>
        <p:nvSpPr>
          <p:cNvPr id="105" name="Shape 105"/>
          <p:cNvSpPr/>
          <p:nvPr>
            <p:ph type="body" idx="1"/>
          </p:nvPr>
        </p:nvSpPr>
        <p:spPr>
          <a:xfrm>
            <a:off x="457200" y="1935479"/>
            <a:ext cx="8229600" cy="4389121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/>
            </a:pPr>
            <a:r>
              <a:rPr sz="2600"/>
              <a:t>Profil škola 21 počítá s těmito čtyřmi fázemi vývoje školy:</a:t>
            </a:r>
            <a:endParaRPr sz="2600"/>
          </a:p>
          <a:p>
            <a:pPr lvl="0" marL="0" indent="0">
              <a:buSzTx/>
              <a:buNone/>
              <a:defRPr sz="1800"/>
            </a:pPr>
            <a:endParaRPr sz="2600"/>
          </a:p>
          <a:p>
            <a:pPr lvl="0">
              <a:defRPr sz="1800"/>
            </a:pPr>
            <a:r>
              <a:rPr sz="2600"/>
              <a:t>Začínáme,</a:t>
            </a:r>
            <a:endParaRPr sz="2600"/>
          </a:p>
          <a:p>
            <a:pPr lvl="0">
              <a:defRPr sz="1800"/>
            </a:pPr>
            <a:r>
              <a:rPr sz="2600"/>
              <a:t>Máme první zkušenosti,</a:t>
            </a:r>
            <a:endParaRPr sz="2600"/>
          </a:p>
          <a:p>
            <a:pPr lvl="0">
              <a:defRPr sz="1800"/>
            </a:pPr>
            <a:r>
              <a:rPr sz="2600"/>
              <a:t>Nabýváme sebejistoty,</a:t>
            </a:r>
            <a:endParaRPr sz="2600"/>
          </a:p>
          <a:p>
            <a:pPr lvl="0">
              <a:defRPr sz="1800"/>
            </a:pPr>
            <a:r>
              <a:rPr sz="2600"/>
              <a:t>Jsme příkladem ostatním.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title"/>
          </p:nvPr>
        </p:nvSpPr>
        <p:spPr>
          <a:xfrm>
            <a:off x="539551" y="1484783"/>
            <a:ext cx="8229601" cy="1143001"/>
          </a:xfrm>
          <a:prstGeom prst="rect">
            <a:avLst/>
          </a:prstGeom>
        </p:spPr>
        <p:txBody>
          <a:bodyPr/>
          <a:lstStyle/>
          <a:p>
            <a:pPr lvl="0" defTabSz="603504">
              <a:defRPr sz="1800">
                <a:solidFill>
                  <a:srgbClr val="000000"/>
                </a:solidFill>
              </a:defRPr>
            </a:pPr>
            <a:r>
              <a:rPr sz="2574">
                <a:solidFill>
                  <a:srgbClr val="04617B"/>
                </a:solidFill>
              </a:rPr>
              <a:t>Každá z těchto fází je blíže specifikována v pěti oblastech:</a:t>
            </a:r>
            <a:br>
              <a:rPr sz="2574">
                <a:solidFill>
                  <a:srgbClr val="04617B"/>
                </a:solidFill>
              </a:rPr>
            </a:br>
          </a:p>
        </p:txBody>
      </p:sp>
      <p:sp>
        <p:nvSpPr>
          <p:cNvPr id="108" name="Shape 108"/>
          <p:cNvSpPr/>
          <p:nvPr>
            <p:ph type="body" idx="1"/>
          </p:nvPr>
        </p:nvSpPr>
        <p:spPr>
          <a:xfrm>
            <a:off x="539551" y="2276872"/>
            <a:ext cx="8229601" cy="438912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Řízení a plánování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ICT ve školním vzdělávacím programu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Profesní rozvoj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Integrace ICT do života školy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ICT infrastruktura 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Počáteční stav </a:t>
            </a:r>
          </a:p>
        </p:txBody>
      </p:sp>
      <p:pic>
        <p:nvPicPr>
          <p:cNvPr id="111" name="image5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2156150"/>
            <a:ext cx="8229600" cy="39474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Vyhodnocení výsledků školy</a:t>
            </a:r>
          </a:p>
        </p:txBody>
      </p:sp>
      <p:pic>
        <p:nvPicPr>
          <p:cNvPr id="114" name="image6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2156150"/>
            <a:ext cx="8229600" cy="39474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Kontaktní údaje </a:t>
            </a:r>
          </a:p>
        </p:txBody>
      </p:sp>
      <p:sp>
        <p:nvSpPr>
          <p:cNvPr id="63" name="Shape 63"/>
          <p:cNvSpPr/>
          <p:nvPr>
            <p:ph type="body" idx="1"/>
          </p:nvPr>
        </p:nvSpPr>
        <p:spPr>
          <a:xfrm>
            <a:off x="457200" y="1935479"/>
            <a:ext cx="8229600" cy="438912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endParaRPr sz="2600"/>
          </a:p>
          <a:p>
            <a:pPr lvl="0">
              <a:defRPr sz="1800"/>
            </a:pPr>
            <a:r>
              <a:rPr sz="2600">
                <a:latin typeface="Times New Roman"/>
                <a:ea typeface="Times New Roman"/>
                <a:cs typeface="Times New Roman"/>
                <a:sym typeface="Times New Roman"/>
              </a:rPr>
              <a:t>Michaela Hradečná, projektový manažer 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r>
              <a:rPr sz="2600">
                <a:latin typeface="Times New Roman"/>
                <a:ea typeface="Times New Roman"/>
                <a:cs typeface="Times New Roman"/>
                <a:sym typeface="Times New Roman"/>
              </a:rPr>
              <a:t>Bc. Martina Wolfová, projektový manažer 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r>
              <a:rPr sz="2600">
                <a:latin typeface="Times New Roman"/>
                <a:ea typeface="Times New Roman"/>
                <a:cs typeface="Times New Roman"/>
                <a:sym typeface="Times New Roman"/>
              </a:rPr>
              <a:t>Email: bydleni@hcsrdce.cz   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r>
              <a:rPr sz="2600">
                <a:latin typeface="Times New Roman"/>
                <a:ea typeface="Times New Roman"/>
                <a:cs typeface="Times New Roman"/>
                <a:sym typeface="Times New Roman"/>
              </a:rPr>
              <a:t>Tel: 601 591 267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r>
              <a:rPr sz="2600">
                <a:latin typeface="Times New Roman"/>
                <a:ea typeface="Times New Roman"/>
                <a:cs typeface="Times New Roman"/>
                <a:sym typeface="Times New Roman"/>
              </a:rPr>
              <a:t>Bc. Alena Albrechtová, finanční manažer 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r>
              <a:rPr sz="2600">
                <a:latin typeface="Times New Roman"/>
                <a:ea typeface="Times New Roman"/>
                <a:cs typeface="Times New Roman"/>
                <a:sym typeface="Times New Roman"/>
              </a:rPr>
              <a:t>Email: kancelar@hcsrdce.cz 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/>
            </a:pPr>
            <a:r>
              <a:rPr sz="2600">
                <a:latin typeface="Times New Roman"/>
                <a:ea typeface="Times New Roman"/>
                <a:cs typeface="Times New Roman"/>
                <a:sym typeface="Times New Roman"/>
              </a:rPr>
              <a:t>Tel: 601 591 267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Výstupní hodnocení </a:t>
            </a:r>
          </a:p>
        </p:txBody>
      </p:sp>
      <p:pic>
        <p:nvPicPr>
          <p:cNvPr id="117" name="image7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9511" y="1844824"/>
            <a:ext cx="8640962" cy="43249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Mentor pro oblast ICT 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xfrm>
            <a:off x="683568" y="2477100"/>
            <a:ext cx="8229601" cy="438912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600"/>
              <a:t>Mgr. Michal Šmíd </a:t>
            </a:r>
            <a:endParaRPr sz="2600"/>
          </a:p>
          <a:p>
            <a:pPr lvl="0">
              <a:defRPr sz="1800"/>
            </a:pPr>
            <a:endParaRPr sz="2600"/>
          </a:p>
          <a:p>
            <a:pPr lvl="0">
              <a:defRPr sz="1800"/>
            </a:pPr>
            <a:r>
              <a:rPr sz="2600"/>
              <a:t>email: reditel@hcsrdce.cz</a:t>
            </a:r>
            <a:endParaRPr sz="2600"/>
          </a:p>
          <a:p>
            <a:pPr lvl="0">
              <a:defRPr sz="1800"/>
            </a:pPr>
            <a:endParaRPr sz="2600"/>
          </a:p>
          <a:p>
            <a:pPr lvl="0">
              <a:defRPr sz="1800"/>
            </a:pPr>
            <a:r>
              <a:rPr sz="2600"/>
              <a:t>Tel: 728 180 180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title"/>
          </p:nvPr>
        </p:nvSpPr>
        <p:spPr>
          <a:xfrm>
            <a:off x="395536" y="476672"/>
            <a:ext cx="8229601" cy="1143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04617B"/>
                </a:solidFill>
              </a:rPr>
              <a:t>Obsah školení</a:t>
            </a:r>
          </a:p>
        </p:txBody>
      </p:sp>
      <p:sp>
        <p:nvSpPr>
          <p:cNvPr id="69" name="Shape 69"/>
          <p:cNvSpPr/>
          <p:nvPr>
            <p:ph type="body" idx="1"/>
          </p:nvPr>
        </p:nvSpPr>
        <p:spPr>
          <a:xfrm>
            <a:off x="457200" y="1935479"/>
            <a:ext cx="8229600" cy="438912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337624" indent="-337624">
              <a:lnSpc>
                <a:spcPct val="150000"/>
              </a:lnSpc>
              <a:spcBef>
                <a:spcPts val="700"/>
              </a:spcBef>
              <a:defRPr sz="1800"/>
            </a:pPr>
            <a:r>
              <a:rPr sz="3200">
                <a:latin typeface="Times New Roman"/>
                <a:ea typeface="Times New Roman"/>
                <a:cs typeface="Times New Roman"/>
                <a:sym typeface="Times New Roman"/>
              </a:rPr>
              <a:t>Požadavky na evaluační zprávy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337624" indent="-337624">
              <a:lnSpc>
                <a:spcPct val="150000"/>
              </a:lnSpc>
              <a:spcBef>
                <a:spcPts val="700"/>
              </a:spcBef>
              <a:defRPr sz="1800"/>
            </a:pPr>
            <a:r>
              <a:rPr sz="3200">
                <a:latin typeface="Times New Roman"/>
                <a:ea typeface="Times New Roman"/>
                <a:cs typeface="Times New Roman"/>
                <a:sym typeface="Times New Roman"/>
              </a:rPr>
              <a:t>Portál Škola 21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337624" indent="-337624">
              <a:lnSpc>
                <a:spcPct val="150000"/>
              </a:lnSpc>
              <a:spcBef>
                <a:spcPts val="700"/>
              </a:spcBef>
              <a:defRPr sz="1800"/>
            </a:pPr>
            <a:r>
              <a:rPr sz="3200">
                <a:latin typeface="Times New Roman"/>
                <a:ea typeface="Times New Roman"/>
                <a:cs typeface="Times New Roman"/>
                <a:sym typeface="Times New Roman"/>
              </a:rPr>
              <a:t>Diskuze, přestávka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337624" indent="-337624">
              <a:lnSpc>
                <a:spcPct val="150000"/>
              </a:lnSpc>
              <a:spcBef>
                <a:spcPts val="700"/>
              </a:spcBef>
              <a:defRPr sz="1800"/>
            </a:pPr>
            <a:r>
              <a:rPr sz="3200">
                <a:latin typeface="Times New Roman"/>
                <a:ea typeface="Times New Roman"/>
                <a:cs typeface="Times New Roman"/>
                <a:sym typeface="Times New Roman"/>
              </a:rPr>
              <a:t>Zadávání veřejných zakázek malého rozsahu 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xfrm>
            <a:off x="467543" y="692695"/>
            <a:ext cx="8229601" cy="1143001"/>
          </a:xfrm>
          <a:prstGeom prst="rect">
            <a:avLst/>
          </a:prstGeom>
        </p:spPr>
        <p:txBody>
          <a:bodyPr/>
          <a:lstStyle/>
          <a:p>
            <a:pPr lvl="0" algn="ctr" defTabSz="786384">
              <a:defRPr sz="1800">
                <a:solidFill>
                  <a:srgbClr val="000000"/>
                </a:solidFill>
              </a:defRPr>
            </a:pPr>
            <a:br>
              <a:rPr sz="3870">
                <a:solidFill>
                  <a:srgbClr val="04617B"/>
                </a:solidFill>
              </a:rPr>
            </a:br>
            <a:r>
              <a:rPr sz="3870">
                <a:solidFill>
                  <a:srgbClr val="04617B"/>
                </a:solidFill>
              </a:rPr>
              <a:t>Evaluační zprávy </a:t>
            </a:r>
          </a:p>
        </p:txBody>
      </p:sp>
      <p:sp>
        <p:nvSpPr>
          <p:cNvPr id="72" name="Shape 72"/>
          <p:cNvSpPr/>
          <p:nvPr>
            <p:ph type="body" idx="1"/>
          </p:nvPr>
        </p:nvSpPr>
        <p:spPr>
          <a:xfrm>
            <a:off x="467543" y="2060848"/>
            <a:ext cx="8229601" cy="4389121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20000"/>
              </a:lnSpc>
              <a:spcBef>
                <a:spcPts val="500"/>
              </a:spcBef>
              <a:defRPr sz="1800"/>
            </a:pPr>
            <a:r>
              <a:rPr sz="2400"/>
              <a:t>Každý partner je povinen zpracovat evaluaci (hodnocení) projektových aktivit.</a:t>
            </a:r>
            <a:endParaRPr sz="2400"/>
          </a:p>
          <a:p>
            <a:pPr lvl="0">
              <a:lnSpc>
                <a:spcPct val="120000"/>
              </a:lnSpc>
              <a:spcBef>
                <a:spcPts val="500"/>
              </a:spcBef>
              <a:defRPr sz="1800"/>
            </a:pPr>
            <a:r>
              <a:rPr sz="2400"/>
              <a:t>V rámci evaluace dojde k vyhodnocení přínosu, dopadu a efektu.</a:t>
            </a:r>
            <a:endParaRPr sz="2400"/>
          </a:p>
          <a:p>
            <a:pPr lvl="0">
              <a:lnSpc>
                <a:spcPct val="120000"/>
              </a:lnSpc>
              <a:spcBef>
                <a:spcPts val="500"/>
              </a:spcBef>
              <a:defRPr sz="1800"/>
            </a:pPr>
            <a:r>
              <a:rPr sz="2400"/>
              <a:t>Každá škola provede analýzu stavu před zahájením vzdělávacích aktivit </a:t>
            </a:r>
            <a:endParaRPr sz="2400"/>
          </a:p>
          <a:p>
            <a:pPr lvl="0">
              <a:lnSpc>
                <a:spcPct val="120000"/>
              </a:lnSpc>
              <a:spcBef>
                <a:spcPts val="500"/>
              </a:spcBef>
              <a:defRPr sz="1800"/>
            </a:pPr>
            <a:r>
              <a:rPr sz="2400"/>
              <a:t>Po ukončení aktivit dojde na každé škole k vyhodnocení v návaznosti na počáteční stav. 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title"/>
          </p:nvPr>
        </p:nvSpPr>
        <p:spPr>
          <a:xfrm>
            <a:off x="457200" y="704087"/>
            <a:ext cx="8229600" cy="1143001"/>
          </a:xfrm>
          <a:prstGeom prst="rect">
            <a:avLst/>
          </a:prstGeom>
        </p:spPr>
        <p:txBody>
          <a:bodyPr/>
          <a:lstStyle>
            <a:lvl1pPr defTabSz="850391">
              <a:defRPr sz="465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650">
                <a:solidFill>
                  <a:srgbClr val="04617B"/>
                </a:solidFill>
              </a:rPr>
              <a:t>Požadavky na evaluační zprávu </a:t>
            </a:r>
          </a:p>
        </p:txBody>
      </p:sp>
      <p:sp>
        <p:nvSpPr>
          <p:cNvPr id="75" name="Shape 75"/>
          <p:cNvSpPr/>
          <p:nvPr>
            <p:ph type="body" idx="1"/>
          </p:nvPr>
        </p:nvSpPr>
        <p:spPr>
          <a:xfrm>
            <a:off x="539551" y="2449335"/>
            <a:ext cx="8229601" cy="4389121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50000"/>
              </a:lnSpc>
              <a:defRPr sz="1800"/>
            </a:pPr>
            <a:r>
              <a:rPr sz="2600"/>
              <a:t>Jsou zachyceny v dokumentu:</a:t>
            </a:r>
            <a:endParaRPr sz="2600"/>
          </a:p>
          <a:p>
            <a:pPr lvl="0" marL="0" indent="0">
              <a:lnSpc>
                <a:spcPct val="150000"/>
              </a:lnSpc>
              <a:buSzTx/>
              <a:buNone/>
              <a:defRPr sz="1800"/>
            </a:pPr>
            <a:r>
              <a:rPr sz="2600"/>
              <a:t> „Požadavky na obsah evaluačních zpráv v rámci výzvy 51“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  Požadavky sestavil Řídící orgánem OP VK a MŠMT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  Každé škole tento dokument zašleme.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type="title"/>
          </p:nvPr>
        </p:nvSpPr>
        <p:spPr>
          <a:xfrm>
            <a:off x="467543" y="476672"/>
            <a:ext cx="8229601" cy="1143001"/>
          </a:xfrm>
          <a:prstGeom prst="rect">
            <a:avLst/>
          </a:prstGeom>
        </p:spPr>
        <p:txBody>
          <a:bodyPr/>
          <a:lstStyle>
            <a:lvl1pPr algn="ctr"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04617B"/>
                </a:solidFill>
              </a:rPr>
              <a:t>Zpracování evaluační zprávy</a:t>
            </a:r>
          </a:p>
        </p:txBody>
      </p:sp>
      <p:sp>
        <p:nvSpPr>
          <p:cNvPr id="78" name="Shape 78"/>
          <p:cNvSpPr/>
          <p:nvPr>
            <p:ph type="body" idx="1"/>
          </p:nvPr>
        </p:nvSpPr>
        <p:spPr>
          <a:xfrm>
            <a:off x="457200" y="1935479"/>
            <a:ext cx="8229600" cy="4389121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50000"/>
              </a:lnSpc>
              <a:defRPr sz="1800"/>
            </a:pPr>
            <a:r>
              <a:rPr sz="2600"/>
              <a:t>Příjemce zajistí, aby všechny partnerské školy postupovaly stejným způsobem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Evaluační nástroj: Profil Škola 21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sz="2600"/>
              <a:t>Účelem evaluace je vyhodnotit do jaké míry přispěl projekt k využití ICT ve výuce v zúčastněné škole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type="title"/>
          </p:nvPr>
        </p:nvSpPr>
        <p:spPr>
          <a:xfrm>
            <a:off x="395536" y="332656"/>
            <a:ext cx="8229601" cy="1143001"/>
          </a:xfrm>
          <a:prstGeom prst="rect">
            <a:avLst/>
          </a:prstGeom>
        </p:spPr>
        <p:txBody>
          <a:bodyPr/>
          <a:lstStyle>
            <a:lvl1pPr algn="ctr"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04617B"/>
                </a:solidFill>
              </a:rPr>
              <a:t>Obsah evaluační zprávy</a:t>
            </a:r>
          </a:p>
        </p:txBody>
      </p:sp>
      <p:sp>
        <p:nvSpPr>
          <p:cNvPr id="81" name="Shape 81"/>
          <p:cNvSpPr/>
          <p:nvPr>
            <p:ph type="body" idx="1"/>
          </p:nvPr>
        </p:nvSpPr>
        <p:spPr>
          <a:xfrm>
            <a:off x="467543" y="1628799"/>
            <a:ext cx="8229601" cy="4389122"/>
          </a:xfrm>
          <a:prstGeom prst="rect">
            <a:avLst/>
          </a:prstGeom>
        </p:spPr>
        <p:txBody>
          <a:bodyPr/>
          <a:lstStyle/>
          <a:p>
            <a:pPr lvl="0" marL="0" indent="0">
              <a:lnSpc>
                <a:spcPct val="150000"/>
              </a:lnSpc>
              <a:buSzTx/>
              <a:buNone/>
              <a:defRPr sz="1800"/>
            </a:pPr>
            <a:r>
              <a:rPr sz="2600"/>
              <a:t>V návaznosti na projektové aktivity by měla evaluační zpráva obsahovat: </a:t>
            </a:r>
            <a:endParaRPr sz="2600"/>
          </a:p>
          <a:p>
            <a:pPr lvl="0">
              <a:lnSpc>
                <a:spcPct val="150000"/>
              </a:lnSpc>
              <a:defRPr sz="1800"/>
            </a:pPr>
            <a:r>
              <a:rPr b="1" sz="2600"/>
              <a:t>Aktivitu A</a:t>
            </a:r>
            <a:endParaRPr b="1" sz="2600"/>
          </a:p>
          <a:p>
            <a:pPr lvl="0" marL="0" indent="0">
              <a:lnSpc>
                <a:spcPct val="150000"/>
              </a:lnSpc>
              <a:buSzTx/>
              <a:buNone/>
              <a:defRPr sz="1800"/>
            </a:pPr>
            <a:r>
              <a:rPr b="1" sz="2600"/>
              <a:t>A1 </a:t>
            </a:r>
            <a:r>
              <a:rPr sz="2600"/>
              <a:t>– Zhodnocení přínosu a spokojenosti řídících pracovníků s úrovní školení v oblasti zadávání veřejných zakázek, v oblasti Portálu Škola 21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title"/>
          </p:nvPr>
        </p:nvSpPr>
        <p:spPr>
          <a:xfrm>
            <a:off x="467543" y="20343"/>
            <a:ext cx="8229601" cy="1143001"/>
          </a:xfrm>
          <a:prstGeom prst="rect">
            <a:avLst/>
          </a:prstGeom>
        </p:spPr>
        <p:txBody>
          <a:bodyPr/>
          <a:lstStyle/>
          <a:p>
            <a:pPr lvl="0" defTabSz="740663">
              <a:defRPr sz="4050"/>
            </a:pPr>
          </a:p>
        </p:txBody>
      </p:sp>
      <p:sp>
        <p:nvSpPr>
          <p:cNvPr id="84" name="Shape 84"/>
          <p:cNvSpPr/>
          <p:nvPr>
            <p:ph type="body" idx="1"/>
          </p:nvPr>
        </p:nvSpPr>
        <p:spPr>
          <a:xfrm>
            <a:off x="395536" y="1556791"/>
            <a:ext cx="8229601" cy="4389122"/>
          </a:xfrm>
          <a:prstGeom prst="rect">
            <a:avLst/>
          </a:prstGeom>
        </p:spPr>
        <p:txBody>
          <a:bodyPr/>
          <a:lstStyle/>
          <a:p>
            <a:pPr lvl="0" marL="260604" indent="-260604" defTabSz="868680">
              <a:spcBef>
                <a:spcPts val="500"/>
              </a:spcBef>
              <a:defRPr sz="1800"/>
            </a:pPr>
            <a:r>
              <a:rPr b="1" sz="2470"/>
              <a:t>Aktivita A2, A3</a:t>
            </a:r>
            <a:endParaRPr b="1" sz="2470"/>
          </a:p>
          <a:p>
            <a:pPr lvl="0" marL="0" indent="0" defTabSz="868680">
              <a:lnSpc>
                <a:spcPct val="150000"/>
              </a:lnSpc>
              <a:spcBef>
                <a:spcPts val="500"/>
              </a:spcBef>
              <a:buSzTx/>
              <a:buNone/>
              <a:defRPr sz="1800"/>
            </a:pPr>
            <a:r>
              <a:rPr sz="2470"/>
              <a:t>Zhodnocení přínosu a spokojenosti pedagogických pracovníků s úrovní metodické a technické podpory v rámci podaktivity A2 a využití metodika ICT v rámci A3</a:t>
            </a:r>
            <a:endParaRPr sz="2470"/>
          </a:p>
          <a:p>
            <a:pPr lvl="0" marL="0" indent="0" defTabSz="868680">
              <a:lnSpc>
                <a:spcPct val="150000"/>
              </a:lnSpc>
              <a:spcBef>
                <a:spcPts val="500"/>
              </a:spcBef>
              <a:buSzTx/>
              <a:buNone/>
              <a:defRPr sz="1800"/>
            </a:pPr>
            <a:endParaRPr sz="2470"/>
          </a:p>
          <a:p>
            <a:pPr lvl="0" marL="0" indent="0" defTabSz="868680">
              <a:lnSpc>
                <a:spcPct val="150000"/>
              </a:lnSpc>
              <a:spcBef>
                <a:spcPts val="500"/>
              </a:spcBef>
              <a:buSzTx/>
              <a:buNone/>
              <a:defRPr sz="1800"/>
            </a:pPr>
            <a:r>
              <a:rPr sz="2470"/>
              <a:t>Vhodným nástrojem pro zhodnocení jsou krátké evaluační dotazníky 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2474A">
                <a:alpha val="4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F6FC6"/>
          </a:solidFill>
          <a:prstDash val="solid"/>
          <a:bevel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nstantia"/>
            <a:ea typeface="Constantia"/>
            <a:cs typeface="Constantia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F6FC6"/>
          </a:solidFill>
          <a:prstDash val="solid"/>
          <a:bevel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nstantia"/>
            <a:ea typeface="Constantia"/>
            <a:cs typeface="Constantia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32544">
                <a:alpha val="48000"/>
              </a:srgbClr>
            </a:outerShdw>
          </a:effectLst>
        </a:effectStyle>
        <a:effectStyle>
          <a:effectLst>
            <a:outerShdw sx="100000" sy="100000" kx="0" ky="0" algn="b" rotWithShape="0" blurRad="63500" dist="38100" dir="5400000">
              <a:srgbClr val="02474A">
                <a:alpha val="4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F6FC6"/>
          </a:solidFill>
          <a:prstDash val="solid"/>
          <a:bevel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nstantia"/>
            <a:ea typeface="Constantia"/>
            <a:cs typeface="Constantia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F6FC6"/>
          </a:solidFill>
          <a:prstDash val="solid"/>
          <a:bevel/>
        </a:ln>
        <a:effectLst>
          <a:outerShdw sx="100000" sy="100000" kx="0" ky="0" algn="b" rotWithShape="0" blurRad="63500" dist="38100" dir="5400000">
            <a:srgbClr val="032544">
              <a:alpha val="4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onstantia"/>
            <a:ea typeface="Constantia"/>
            <a:cs typeface="Constantia"/>
            <a:sym typeface="Constant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