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16"/>
  </p:notesMasterIdLst>
  <p:handoutMasterIdLst>
    <p:handoutMasterId r:id="rId117"/>
  </p:handoutMasterIdLst>
  <p:sldIdLst>
    <p:sldId id="3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69" r:id="rId42"/>
    <p:sldId id="296" r:id="rId43"/>
    <p:sldId id="297" r:id="rId44"/>
    <p:sldId id="298" r:id="rId45"/>
    <p:sldId id="299" r:id="rId46"/>
    <p:sldId id="366" r:id="rId47"/>
    <p:sldId id="300" r:id="rId48"/>
    <p:sldId id="367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6" r:id="rId63"/>
    <p:sldId id="314" r:id="rId64"/>
    <p:sldId id="317" r:id="rId65"/>
    <p:sldId id="315" r:id="rId66"/>
    <p:sldId id="318" r:id="rId67"/>
    <p:sldId id="319" r:id="rId68"/>
    <p:sldId id="320" r:id="rId69"/>
    <p:sldId id="321" r:id="rId70"/>
    <p:sldId id="322" r:id="rId71"/>
    <p:sldId id="323" r:id="rId72"/>
    <p:sldId id="368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70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 Boukalová" initials="AB" lastIdx="2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7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A0742-3DD4-F84D-B363-579A5AD91D3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15CA4-64C9-B745-96CA-3342190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1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DD746-EFE3-874D-9ADE-3F81C629379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76F63-196C-2142-87DA-2ACCA833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88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2126-0C91-9E44-9DA3-72DFDB891BFC}" type="datetime1">
              <a:rPr lang="cs-CZ" smtClean="0"/>
              <a:t>20/04/15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D3A-E4F4-D94F-B6E7-ED7728D4CCC3}" type="datetime1">
              <a:rPr lang="cs-CZ" smtClean="0"/>
              <a:t>20/04/15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A1AD-2F0E-6C4C-BE07-77B509F99534}" type="datetime1">
              <a:rPr lang="cs-CZ" smtClean="0"/>
              <a:t>20/04/15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AFAC-8CA3-4D40-A11F-816E66CABD2A}" type="datetime1">
              <a:rPr lang="cs-CZ" smtClean="0"/>
              <a:t>20/04/15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7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5F6D-2CDA-824E-BD1B-75B922E842F6}" type="datetime1">
              <a:rPr lang="cs-CZ" smtClean="0"/>
              <a:t>20/04/15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77F0-A62C-4243-B0A6-C9AA5E57AB57}" type="datetime1">
              <a:rPr lang="cs-CZ" smtClean="0"/>
              <a:t>20/04/15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598-C77E-6641-B4AB-93B07B796357}" type="datetime1">
              <a:rPr lang="cs-CZ" smtClean="0"/>
              <a:t>20/04/15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8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DAA9-F6BC-E742-8248-49E5BAF9FB72}" type="datetime1">
              <a:rPr lang="cs-CZ" smtClean="0"/>
              <a:t>20/04/15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1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C7AA-27B3-C543-8FC7-704B154B552B}" type="datetime1">
              <a:rPr lang="cs-CZ" smtClean="0"/>
              <a:t>20/04/15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AD02-A188-3844-A16A-2F5BBD6ABF5A}" type="datetime1">
              <a:rPr lang="cs-CZ" smtClean="0"/>
              <a:t>20/04/15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ACAE-8EBD-7F49-BAB9-113BA89B18CC}" type="datetime1">
              <a:rPr lang="cs-CZ" smtClean="0"/>
              <a:t>20/04/15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1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1DDE-2533-9A4B-9072-D8B14A1ABEE7}" type="datetime1">
              <a:rPr lang="cs-CZ" smtClean="0"/>
              <a:t>20/04/15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9695A-0A3C-AE43-A106-96119735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v.cz/soubor/111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kalari.cz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-zakovska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moje.i-zakovska.cz/registrace.php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23528" y="6021288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0" y="2535039"/>
            <a:ext cx="4032448" cy="893961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Projekt „ Vzdělávání dotykem“</a:t>
            </a:r>
            <a:br>
              <a:rPr lang="cs-CZ" sz="1800" dirty="0" smtClean="0"/>
            </a:br>
            <a:r>
              <a:rPr lang="cs-CZ" sz="1800" dirty="0" smtClean="0"/>
              <a:t>CZ.1.07/1.3.00/51.0031</a:t>
            </a: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PP obá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3832799" cy="4032448"/>
          </a:xfrm>
          <a:prstGeom prst="rect">
            <a:avLst/>
          </a:prstGeom>
        </p:spPr>
      </p:pic>
      <p:pic>
        <p:nvPicPr>
          <p:cNvPr id="6" name="Obrázek 5" descr="logol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732" y="1125539"/>
            <a:ext cx="4824536" cy="93530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0" y="3831183"/>
            <a:ext cx="403244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b="1" dirty="0" smtClean="0">
                <a:latin typeface="+mj-lt"/>
                <a:ea typeface="+mj-ea"/>
                <a:cs typeface="+mj-cs"/>
              </a:rPr>
              <a:t>ELEKTRONICKÉ VEDENÍ DOKUMENTŮ ŠKOLY</a:t>
            </a:r>
            <a:endParaRPr lang="cs-CZ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16016" y="5013176"/>
            <a:ext cx="403244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dirty="0" smtClean="0">
                <a:latin typeface="+mj-lt"/>
                <a:ea typeface="+mj-ea"/>
                <a:cs typeface="+mj-cs"/>
              </a:rPr>
              <a:t>Autor: </a:t>
            </a:r>
            <a:r>
              <a:rPr lang="cs-CZ" dirty="0" smtClean="0">
                <a:latin typeface="+mj-lt"/>
                <a:ea typeface="+mj-ea"/>
                <a:cs typeface="+mj-cs"/>
              </a:rPr>
              <a:t>Ing. Robert Tišer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885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01"/>
            <a:ext cx="8229600" cy="464154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Komplexnost</a:t>
            </a:r>
            <a:r>
              <a:rPr lang="en-US" dirty="0" smtClean="0">
                <a:solidFill>
                  <a:srgbClr val="FF3300"/>
                </a:solidFill>
              </a:rPr>
              <a:t> a </a:t>
            </a:r>
            <a:r>
              <a:rPr lang="en-US" dirty="0" err="1" smtClean="0">
                <a:solidFill>
                  <a:srgbClr val="FF3300"/>
                </a:solidFill>
              </a:rPr>
              <a:t>rozšiřitelnost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modulů</a:t>
            </a:r>
            <a:r>
              <a:rPr lang="en-US" dirty="0"/>
              <a:t>, resp. </a:t>
            </a:r>
            <a:r>
              <a:rPr lang="en-US" dirty="0" err="1"/>
              <a:t>oblastí</a:t>
            </a:r>
            <a:r>
              <a:rPr lang="en-US" dirty="0"/>
              <a:t> 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agendy</a:t>
            </a:r>
            <a:r>
              <a:rPr lang="en-US" dirty="0"/>
              <a:t> IS </a:t>
            </a:r>
            <a:r>
              <a:rPr lang="en-US" dirty="0" err="1"/>
              <a:t>pokrývá</a:t>
            </a:r>
            <a:r>
              <a:rPr lang="en-US" dirty="0"/>
              <a:t>. </a:t>
            </a:r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vystačí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 </a:t>
            </a:r>
            <a:r>
              <a:rPr lang="en-US" dirty="0" err="1"/>
              <a:t>elektronickým</a:t>
            </a:r>
            <a:r>
              <a:rPr lang="en-US" dirty="0"/>
              <a:t> </a:t>
            </a:r>
            <a:r>
              <a:rPr lang="en-US" dirty="0" err="1"/>
              <a:t>řešením</a:t>
            </a:r>
            <a:r>
              <a:rPr lang="en-US" dirty="0"/>
              <a:t> evidence </a:t>
            </a:r>
            <a:r>
              <a:rPr lang="en-US" dirty="0" err="1"/>
              <a:t>žáků</a:t>
            </a:r>
            <a:r>
              <a:rPr lang="en-US" dirty="0"/>
              <a:t> a </a:t>
            </a:r>
            <a:r>
              <a:rPr lang="en-US" dirty="0" err="1"/>
              <a:t>tiskem</a:t>
            </a:r>
            <a:r>
              <a:rPr lang="en-US" dirty="0"/>
              <a:t> </a:t>
            </a:r>
            <a:r>
              <a:rPr lang="en-US" dirty="0" err="1"/>
              <a:t>vysvědčení</a:t>
            </a:r>
            <a:r>
              <a:rPr lang="en-US" dirty="0" smtClean="0"/>
              <a:t>. </a:t>
            </a:r>
            <a:r>
              <a:rPr lang="en-US" dirty="0" err="1" smtClean="0"/>
              <a:t>Potřeby</a:t>
            </a:r>
            <a:r>
              <a:rPr lang="en-US" dirty="0" smtClean="0"/>
              <a:t> </a:t>
            </a:r>
            <a:r>
              <a:rPr lang="en-US" dirty="0" err="1"/>
              <a:t>škol</a:t>
            </a:r>
            <a:r>
              <a:rPr lang="en-US" dirty="0"/>
              <a:t> se v </a:t>
            </a:r>
            <a:r>
              <a:rPr lang="en-US" dirty="0" err="1"/>
              <a:t>závislosti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událostech</a:t>
            </a:r>
            <a:r>
              <a:rPr lang="en-US" dirty="0"/>
              <a:t> </a:t>
            </a:r>
            <a:r>
              <a:rPr lang="en-US" dirty="0" err="1"/>
              <a:t>mění</a:t>
            </a:r>
            <a:r>
              <a:rPr lang="en-US" dirty="0"/>
              <a:t>, proto je </a:t>
            </a:r>
            <a:r>
              <a:rPr lang="en-US" dirty="0" err="1"/>
              <a:t>vhodné</a:t>
            </a:r>
            <a:r>
              <a:rPr lang="en-US" dirty="0"/>
              <a:t> </a:t>
            </a:r>
            <a:r>
              <a:rPr lang="en-US" dirty="0" err="1"/>
              <a:t>přihlížet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 </a:t>
            </a:r>
            <a:r>
              <a:rPr lang="en-US" dirty="0" err="1"/>
              <a:t>tomu</a:t>
            </a:r>
            <a:r>
              <a:rPr lang="en-US" dirty="0"/>
              <a:t>, </a:t>
            </a:r>
            <a:r>
              <a:rPr lang="en-US" dirty="0" err="1"/>
              <a:t>zda</a:t>
            </a:r>
            <a:r>
              <a:rPr lang="en-US" dirty="0"/>
              <a:t> je </a:t>
            </a:r>
            <a:r>
              <a:rPr lang="en-US" dirty="0" err="1"/>
              <a:t>dodávaný</a:t>
            </a:r>
            <a:r>
              <a:rPr lang="en-US" dirty="0"/>
              <a:t> IS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kvalitní</a:t>
            </a:r>
            <a:r>
              <a:rPr lang="en-US" dirty="0"/>
              <a:t> </a:t>
            </a:r>
            <a:r>
              <a:rPr lang="en-US" dirty="0" err="1"/>
              <a:t>softwarové</a:t>
            </a:r>
            <a:r>
              <a:rPr lang="en-US" dirty="0"/>
              <a:t> </a:t>
            </a:r>
            <a:r>
              <a:rPr lang="en-US" dirty="0" err="1"/>
              <a:t>platformě</a:t>
            </a:r>
            <a:r>
              <a:rPr lang="en-US" dirty="0"/>
              <a:t> a </a:t>
            </a:r>
            <a:r>
              <a:rPr lang="en-US" dirty="0" err="1"/>
              <a:t>výrobce</a:t>
            </a:r>
            <a:r>
              <a:rPr lang="en-US" dirty="0"/>
              <a:t> </a:t>
            </a:r>
            <a:r>
              <a:rPr lang="en-US" dirty="0" err="1"/>
              <a:t>nebude</a:t>
            </a:r>
            <a:r>
              <a:rPr lang="en-US" dirty="0"/>
              <a:t> s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rozšiřováním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/>
              <a:t>přizpůsobováním</a:t>
            </a:r>
            <a:r>
              <a:rPr lang="en-US" dirty="0"/>
              <a:t> </a:t>
            </a:r>
            <a:r>
              <a:rPr lang="en-US" dirty="0" err="1"/>
              <a:t>novým</a:t>
            </a:r>
            <a:r>
              <a:rPr lang="en-US" dirty="0"/>
              <a:t> </a:t>
            </a:r>
            <a:r>
              <a:rPr lang="en-US" dirty="0" err="1"/>
              <a:t>podmínkám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 IT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5470" b="-55470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785"/>
            <a:ext cx="8229600" cy="791570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Chování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6"/>
            <a:ext cx="8229600" cy="43195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>
                <a:latin typeface="Arial"/>
                <a:cs typeface="Arial"/>
              </a:rPr>
              <a:t>Tato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umožňuje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evidovat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zápisy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týkajíci</a:t>
            </a:r>
            <a:r>
              <a:rPr lang="en-US" dirty="0">
                <a:latin typeface="Arial"/>
                <a:cs typeface="Arial"/>
              </a:rPr>
              <a:t>́ se </a:t>
            </a:r>
            <a:r>
              <a:rPr lang="en-US" dirty="0" err="1">
                <a:latin typeface="Arial"/>
                <a:cs typeface="Arial"/>
              </a:rPr>
              <a:t>chováni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̊. </a:t>
            </a: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Informace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 </a:t>
            </a:r>
            <a:r>
              <a:rPr lang="en-US" dirty="0" err="1">
                <a:latin typeface="Arial"/>
                <a:cs typeface="Arial"/>
              </a:rPr>
              <a:t>chováni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jednotlivého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studenta</a:t>
            </a:r>
            <a:r>
              <a:rPr lang="en-US" dirty="0">
                <a:latin typeface="Arial"/>
                <a:cs typeface="Arial"/>
              </a:rPr>
              <a:t>/ </a:t>
            </a:r>
            <a:r>
              <a:rPr lang="en-US" dirty="0" err="1">
                <a:latin typeface="Arial"/>
                <a:cs typeface="Arial"/>
              </a:rPr>
              <a:t>cele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jsou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následne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zaslány</a:t>
            </a:r>
            <a:r>
              <a:rPr lang="en-US" dirty="0">
                <a:latin typeface="Arial"/>
                <a:cs typeface="Arial"/>
              </a:rPr>
              <a:t> e-</a:t>
            </a:r>
            <a:r>
              <a:rPr lang="en-US" dirty="0" err="1">
                <a:latin typeface="Arial"/>
                <a:cs typeface="Arial"/>
              </a:rPr>
              <a:t>mailem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samotným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jednak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̊. </a:t>
            </a:r>
          </a:p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rámci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dále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vytvořit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šablonu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napr</a:t>
            </a:r>
            <a:r>
              <a:rPr lang="en-US" dirty="0">
                <a:latin typeface="Arial"/>
                <a:cs typeface="Arial"/>
              </a:rPr>
              <a:t>̌. </a:t>
            </a:r>
            <a:r>
              <a:rPr lang="en-US" dirty="0" err="1">
                <a:latin typeface="Arial"/>
                <a:cs typeface="Arial"/>
              </a:rPr>
              <a:t>Uděluji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poznámku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soustavne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vyrušováni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při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hodine</a:t>
            </a:r>
            <a:r>
              <a:rPr lang="en-US" dirty="0">
                <a:latin typeface="Arial"/>
                <a:cs typeface="Arial"/>
              </a:rPr>
              <a:t>̌ – a </a:t>
            </a:r>
            <a:r>
              <a:rPr lang="en-US" dirty="0" err="1">
                <a:latin typeface="Arial"/>
                <a:cs typeface="Arial"/>
              </a:rPr>
              <a:t>uložit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aplikaci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Tuto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šablonu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zápisu</a:t>
            </a:r>
            <a:r>
              <a:rPr lang="en-US" dirty="0">
                <a:latin typeface="Arial"/>
                <a:cs typeface="Arial"/>
              </a:rPr>
              <a:t> do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může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využít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jeji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autor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tak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kolegove</a:t>
            </a:r>
            <a:r>
              <a:rPr lang="en-US" dirty="0">
                <a:latin typeface="Arial"/>
                <a:cs typeface="Arial"/>
              </a:rPr>
              <a:t>́ – a to </a:t>
            </a:r>
            <a:r>
              <a:rPr lang="en-US" dirty="0" err="1">
                <a:latin typeface="Arial"/>
                <a:cs typeface="Arial"/>
              </a:rPr>
              <a:t>volbou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rámci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rolovacího</a:t>
            </a:r>
            <a:r>
              <a:rPr lang="en-US" dirty="0">
                <a:latin typeface="Arial"/>
                <a:cs typeface="Arial"/>
              </a:rPr>
              <a:t> menu </a:t>
            </a:r>
            <a:r>
              <a:rPr lang="en-US" dirty="0" err="1">
                <a:latin typeface="Arial"/>
                <a:cs typeface="Arial"/>
              </a:rPr>
              <a:t>Použít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šablonu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634" b="-13634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854"/>
            <a:ext cx="8229600" cy="72333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Obědy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67"/>
            <a:ext cx="8229600" cy="48074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Arial"/>
                <a:cs typeface="Arial"/>
              </a:rPr>
              <a:t>Tato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slouži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správe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 smtClean="0">
                <a:latin typeface="Arial"/>
                <a:cs typeface="Arial"/>
              </a:rPr>
              <a:t>obědů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>
                <a:latin typeface="Arial"/>
                <a:cs typeface="Arial"/>
              </a:rPr>
              <a:t>Je </a:t>
            </a:r>
            <a:r>
              <a:rPr lang="en-US" dirty="0" err="1">
                <a:latin typeface="Arial"/>
                <a:cs typeface="Arial"/>
              </a:rPr>
              <a:t>zde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umožněno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zadávat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vybranou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variantu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jídla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jednak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obědy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odhlašovat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Dále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umožňuje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evidovat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zvolene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druhy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jídel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pro </a:t>
            </a:r>
            <a:r>
              <a:rPr lang="en-US" dirty="0" err="1">
                <a:latin typeface="Arial"/>
                <a:cs typeface="Arial"/>
              </a:rPr>
              <a:t>dany</a:t>
            </a:r>
            <a:r>
              <a:rPr lang="en-US" dirty="0">
                <a:latin typeface="Arial"/>
                <a:cs typeface="Arial"/>
              </a:rPr>
              <a:t>́ den – </a:t>
            </a:r>
            <a:r>
              <a:rPr lang="en-US" dirty="0" err="1">
                <a:latin typeface="Arial"/>
                <a:cs typeface="Arial"/>
              </a:rPr>
              <a:t>následne</a:t>
            </a:r>
            <a:r>
              <a:rPr lang="en-US" dirty="0">
                <a:latin typeface="Arial"/>
                <a:cs typeface="Arial"/>
              </a:rPr>
              <a:t>̌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stáhnout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zvolených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jídlech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forme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excelovske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tabulky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Obědy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odhlašovat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měnit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varianty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vždy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do </a:t>
            </a:r>
            <a:r>
              <a:rPr lang="en-US" dirty="0">
                <a:latin typeface="Arial"/>
                <a:cs typeface="Arial"/>
              </a:rPr>
              <a:t>X </a:t>
            </a:r>
            <a:r>
              <a:rPr lang="en-US" dirty="0" err="1">
                <a:latin typeface="Arial"/>
                <a:cs typeface="Arial"/>
              </a:rPr>
              <a:t>hod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daného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dne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výchozi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hodnota</a:t>
            </a:r>
            <a:r>
              <a:rPr lang="en-US" dirty="0">
                <a:latin typeface="Arial"/>
                <a:cs typeface="Arial"/>
              </a:rPr>
              <a:t> je 8 </a:t>
            </a:r>
            <a:r>
              <a:rPr lang="en-US" dirty="0" err="1">
                <a:latin typeface="Arial"/>
                <a:cs typeface="Arial"/>
              </a:rPr>
              <a:t>hod</a:t>
            </a:r>
            <a:r>
              <a:rPr lang="en-US" dirty="0">
                <a:latin typeface="Arial"/>
                <a:cs typeface="Arial"/>
              </a:rPr>
              <a:t>., </a:t>
            </a:r>
            <a:r>
              <a:rPr lang="en-US" dirty="0" err="1">
                <a:latin typeface="Arial"/>
                <a:cs typeface="Arial"/>
              </a:rPr>
              <a:t>tuto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hodinu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může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správce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změnit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vlevo</a:t>
            </a:r>
            <a:r>
              <a:rPr lang="en-US" dirty="0">
                <a:latin typeface="Arial"/>
                <a:cs typeface="Arial"/>
              </a:rPr>
              <a:t> v menu </a:t>
            </a:r>
            <a:r>
              <a:rPr lang="en-US" dirty="0" err="1">
                <a:latin typeface="Arial"/>
                <a:cs typeface="Arial"/>
              </a:rPr>
              <a:t>nastaveni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obědu</a:t>
            </a:r>
            <a:r>
              <a:rPr lang="en-US" dirty="0" smtClean="0">
                <a:latin typeface="Arial"/>
                <a:cs typeface="Arial"/>
              </a:rPr>
              <a:t>̊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23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059" b="-17059"/>
          <a:stretch>
            <a:fillRect/>
          </a:stretch>
        </p:blipFill>
        <p:spPr>
          <a:xfrm>
            <a:off x="457200" y="996288"/>
            <a:ext cx="8229600" cy="512987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558"/>
            <a:ext cx="8229600" cy="73697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Rozvrhy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67"/>
            <a:ext cx="8229600" cy="15285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 smtClean="0">
                <a:latin typeface="Arial"/>
                <a:cs typeface="Arial"/>
              </a:rPr>
              <a:t>této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zobrazit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rozvrhy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učitelu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zadaných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systému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48" y="3070746"/>
            <a:ext cx="3440152" cy="25436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675"/>
            <a:ext cx="8229600" cy="367765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Nezbytnou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podmínkou</a:t>
            </a:r>
            <a:r>
              <a:rPr lang="en-US" dirty="0">
                <a:latin typeface="Arial"/>
                <a:cs typeface="Arial"/>
              </a:rPr>
              <a:t> pro </a:t>
            </a:r>
            <a:r>
              <a:rPr lang="en-US" dirty="0" err="1">
                <a:latin typeface="Arial"/>
                <a:cs typeface="Arial"/>
              </a:rPr>
              <a:t>zobrazeni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rozvrhu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je </a:t>
            </a:r>
            <a:r>
              <a:rPr lang="en-US" dirty="0" err="1">
                <a:latin typeface="Arial"/>
                <a:cs typeface="Arial"/>
              </a:rPr>
              <a:t>jednak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zadáni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jmen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uč</a:t>
            </a:r>
            <a:r>
              <a:rPr lang="en-US" dirty="0" err="1" smtClean="0">
                <a:latin typeface="Arial"/>
                <a:cs typeface="Arial"/>
              </a:rPr>
              <a:t>itel</a:t>
            </a:r>
            <a:r>
              <a:rPr lang="cs-CZ" dirty="0" smtClean="0">
                <a:latin typeface="Arial"/>
                <a:cs typeface="Arial"/>
              </a:rPr>
              <a:t>ů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Učitele</a:t>
            </a:r>
            <a:r>
              <a:rPr lang="en-US" dirty="0">
                <a:latin typeface="Arial"/>
                <a:cs typeface="Arial"/>
              </a:rPr>
              <a:t>́)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 err="1" smtClean="0">
                <a:latin typeface="Arial"/>
                <a:cs typeface="Arial"/>
              </a:rPr>
              <a:t>názvu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jednat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sestaveni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plánu</a:t>
            </a:r>
            <a:r>
              <a:rPr lang="en-US" dirty="0">
                <a:latin typeface="Arial"/>
                <a:cs typeface="Arial"/>
              </a:rPr>
              <a:t> pro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, reps. </a:t>
            </a:r>
            <a:r>
              <a:rPr lang="en-US" dirty="0" err="1">
                <a:latin typeface="Arial"/>
                <a:cs typeface="Arial"/>
              </a:rPr>
              <a:t>Rozvrhu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oboji</a:t>
            </a:r>
            <a:r>
              <a:rPr lang="en-US" dirty="0">
                <a:latin typeface="Arial"/>
                <a:cs typeface="Arial"/>
              </a:rPr>
              <a:t>́ se </a:t>
            </a:r>
            <a:r>
              <a:rPr lang="en-US" dirty="0" err="1">
                <a:latin typeface="Arial"/>
                <a:cs typeface="Arial"/>
              </a:rPr>
              <a:t>nacházi</a:t>
            </a:r>
            <a:r>
              <a:rPr lang="en-US" dirty="0">
                <a:latin typeface="Arial"/>
                <a:cs typeface="Arial"/>
              </a:rPr>
              <a:t>́ 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Rozvrhy</a:t>
            </a:r>
            <a:r>
              <a:rPr lang="en-US" dirty="0">
                <a:latin typeface="Arial"/>
                <a:cs typeface="Arial"/>
              </a:rPr>
              <a:t>).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Hotovy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rozvrh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zobrazi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následovne</a:t>
            </a:r>
            <a:r>
              <a:rPr lang="en-US" dirty="0">
                <a:latin typeface="Arial"/>
                <a:cs typeface="Arial"/>
              </a:rPr>
              <a:t>̌: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00" r="-3000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137"/>
            <a:ext cx="8229600" cy="6687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Sekce</a:t>
            </a:r>
            <a:r>
              <a:rPr lang="en-US" dirty="0" smtClean="0"/>
              <a:t> </a:t>
            </a:r>
            <a:r>
              <a:rPr lang="en-US" dirty="0" err="1" smtClean="0"/>
              <a:t>Sdělení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688" y="1146412"/>
            <a:ext cx="7413987" cy="469876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zapisovat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jakékoliv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zprávy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sděleni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mohou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být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adresovány</a:t>
            </a:r>
            <a:r>
              <a:rPr lang="en-US" dirty="0">
                <a:latin typeface="Arial"/>
                <a:cs typeface="Arial"/>
              </a:rPr>
              <a:t> buď </a:t>
            </a:r>
            <a:r>
              <a:rPr lang="en-US" dirty="0" err="1">
                <a:latin typeface="Arial"/>
                <a:cs typeface="Arial"/>
              </a:rPr>
              <a:t>jednotlivému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studentovi</a:t>
            </a:r>
            <a:r>
              <a:rPr lang="en-US" dirty="0">
                <a:latin typeface="Arial"/>
                <a:cs typeface="Arial"/>
              </a:rPr>
              <a:t>, resp. </a:t>
            </a:r>
            <a:r>
              <a:rPr lang="en-US" dirty="0" err="1">
                <a:latin typeface="Arial"/>
                <a:cs typeface="Arial"/>
              </a:rPr>
              <a:t>jeho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zástupcům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všem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žákům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tříde</a:t>
            </a:r>
            <a:r>
              <a:rPr lang="en-US" dirty="0">
                <a:latin typeface="Arial"/>
                <a:cs typeface="Arial"/>
              </a:rPr>
              <a:t>̌ (a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zástupcům</a:t>
            </a:r>
            <a:r>
              <a:rPr lang="en-US" dirty="0">
                <a:latin typeface="Arial"/>
                <a:cs typeface="Arial"/>
              </a:rPr>
              <a:t>).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smtClean="0">
                <a:latin typeface="Arial"/>
                <a:cs typeface="Arial"/>
              </a:rPr>
              <a:t>O </a:t>
            </a:r>
            <a:r>
              <a:rPr lang="en-US" dirty="0" err="1">
                <a:latin typeface="Arial"/>
                <a:cs typeface="Arial"/>
              </a:rPr>
              <a:t>nove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zapsaném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sděleni</a:t>
            </a:r>
            <a:r>
              <a:rPr lang="en-US" dirty="0">
                <a:latin typeface="Arial"/>
                <a:cs typeface="Arial"/>
              </a:rPr>
              <a:t>́ je </a:t>
            </a:r>
            <a:r>
              <a:rPr lang="en-US" dirty="0" err="1">
                <a:latin typeface="Arial"/>
                <a:cs typeface="Arial"/>
              </a:rPr>
              <a:t>studentovi</a:t>
            </a:r>
            <a:r>
              <a:rPr lang="en-US" dirty="0">
                <a:latin typeface="Arial"/>
                <a:cs typeface="Arial"/>
              </a:rPr>
              <a:t>, resp. </a:t>
            </a:r>
            <a:r>
              <a:rPr lang="en-US" dirty="0" err="1">
                <a:latin typeface="Arial"/>
                <a:cs typeface="Arial"/>
              </a:rPr>
              <a:t>jeho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obratem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zaslána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zpráva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e-mail.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>
                <a:latin typeface="Arial"/>
                <a:cs typeface="Arial"/>
              </a:rPr>
              <a:t>Pro </a:t>
            </a:r>
            <a:r>
              <a:rPr lang="en-US" dirty="0" err="1">
                <a:latin typeface="Arial"/>
                <a:cs typeface="Arial"/>
              </a:rPr>
              <a:t>fungováni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mít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zadána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vstupni</a:t>
            </a:r>
            <a:r>
              <a:rPr lang="en-US" dirty="0" smtClean="0">
                <a:latin typeface="Arial"/>
                <a:cs typeface="Arial"/>
              </a:rPr>
              <a:t>́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data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, A – </a:t>
            </a:r>
            <a:r>
              <a:rPr lang="en-US" dirty="0" err="1">
                <a:latin typeface="Arial"/>
                <a:cs typeface="Arial"/>
              </a:rPr>
              <a:t>Žáci</a:t>
            </a:r>
            <a:r>
              <a:rPr lang="en-US" dirty="0">
                <a:latin typeface="Arial"/>
                <a:cs typeface="Arial"/>
              </a:rPr>
              <a:t> a A –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Následne</a:t>
            </a:r>
            <a:r>
              <a:rPr lang="en-US" dirty="0">
                <a:latin typeface="Arial"/>
                <a:cs typeface="Arial"/>
              </a:rPr>
              <a:t>̌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průběžne</a:t>
            </a:r>
            <a:r>
              <a:rPr lang="en-US" dirty="0" smtClean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zobrazovat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veškera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sděleni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ktera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byla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 smtClean="0">
                <a:latin typeface="Arial"/>
                <a:cs typeface="Arial"/>
              </a:rPr>
              <a:t>průběhu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školního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roku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zaslána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12" r="-791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731"/>
            <a:ext cx="8229600" cy="459929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Možnosti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exportu</a:t>
            </a:r>
            <a:r>
              <a:rPr lang="en-US" dirty="0" smtClean="0">
                <a:solidFill>
                  <a:srgbClr val="FF3300"/>
                </a:solidFill>
              </a:rPr>
              <a:t> a </a:t>
            </a:r>
            <a:r>
              <a:rPr lang="en-US" dirty="0" err="1" smtClean="0">
                <a:solidFill>
                  <a:srgbClr val="FF3300"/>
                </a:solidFill>
              </a:rPr>
              <a:t>importu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dat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Export a import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potřeba</a:t>
            </a:r>
            <a:r>
              <a:rPr lang="en-US" dirty="0"/>
              <a:t> </a:t>
            </a:r>
            <a:r>
              <a:rPr lang="en-US" dirty="0" err="1"/>
              <a:t>nejen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přechodu</a:t>
            </a:r>
            <a:r>
              <a:rPr lang="en-US" dirty="0"/>
              <a:t> </a:t>
            </a:r>
            <a:r>
              <a:rPr lang="en-US" dirty="0" smtClean="0"/>
              <a:t>z </a:t>
            </a:r>
            <a:r>
              <a:rPr lang="en-US" dirty="0" err="1"/>
              <a:t>jednoho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druhý</a:t>
            </a:r>
            <a:r>
              <a:rPr lang="en-US" dirty="0"/>
              <a:t>, ale </a:t>
            </a:r>
            <a:r>
              <a:rPr lang="en-US" dirty="0" err="1" smtClean="0"/>
              <a:t>i</a:t>
            </a:r>
            <a:r>
              <a:rPr lang="en-US" dirty="0" smtClean="0"/>
              <a:t> 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s </a:t>
            </a:r>
            <a:r>
              <a:rPr lang="en-US" dirty="0" err="1"/>
              <a:t>daty</a:t>
            </a:r>
            <a:r>
              <a:rPr lang="en-US" dirty="0"/>
              <a:t> </a:t>
            </a:r>
            <a:r>
              <a:rPr lang="en-US" dirty="0" err="1"/>
              <a:t>potřebujete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vyzkoušet</a:t>
            </a:r>
            <a:r>
              <a:rPr lang="en-US" dirty="0"/>
              <a:t> a </a:t>
            </a:r>
            <a:r>
              <a:rPr lang="en-US" dirty="0" err="1"/>
              <a:t>samozřejmě</a:t>
            </a:r>
            <a:r>
              <a:rPr lang="en-US" dirty="0"/>
              <a:t> </a:t>
            </a:r>
            <a:r>
              <a:rPr lang="en-US" dirty="0" err="1"/>
              <a:t>nechcete</a:t>
            </a:r>
            <a:r>
              <a:rPr lang="en-US" dirty="0"/>
              <a:t> </a:t>
            </a:r>
            <a:r>
              <a:rPr lang="en-US" dirty="0" err="1"/>
              <a:t>ohrozit</a:t>
            </a:r>
            <a:r>
              <a:rPr lang="en-US" dirty="0"/>
              <a:t> </a:t>
            </a:r>
            <a:r>
              <a:rPr lang="en-US" dirty="0" err="1"/>
              <a:t>stabilní</a:t>
            </a:r>
            <a:r>
              <a:rPr lang="en-US" dirty="0"/>
              <a:t> </a:t>
            </a:r>
            <a:r>
              <a:rPr lang="en-US" dirty="0" err="1"/>
              <a:t>verzi</a:t>
            </a:r>
            <a:r>
              <a:rPr lang="en-US" dirty="0"/>
              <a:t> IS. </a:t>
            </a:r>
            <a:r>
              <a:rPr lang="en-US" dirty="0" err="1"/>
              <a:t>Kvalitní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 </a:t>
            </a:r>
            <a:r>
              <a:rPr lang="en-US" dirty="0" err="1"/>
              <a:t>umožňují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z </a:t>
            </a:r>
            <a:r>
              <a:rPr lang="en-US" dirty="0" err="1"/>
              <a:t>konkurenčních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194"/>
            <a:ext cx="8229600" cy="75062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Známky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8" y="1351128"/>
            <a:ext cx="7756001" cy="43814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 smtClean="0">
                <a:latin typeface="Arial"/>
                <a:cs typeface="Arial"/>
              </a:rPr>
              <a:t>této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, do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maji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,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zapisovat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známky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studentům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Dále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zobrazit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známky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konkrétního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jiz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zapsane</a:t>
            </a:r>
            <a:r>
              <a:rPr lang="en-US" dirty="0">
                <a:latin typeface="Arial"/>
                <a:cs typeface="Arial"/>
              </a:rPr>
              <a:t>́, a to pro </a:t>
            </a:r>
            <a:r>
              <a:rPr lang="en-US" dirty="0" err="1">
                <a:latin typeface="Arial"/>
                <a:cs typeface="Arial"/>
              </a:rPr>
              <a:t>jednotlivy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zvoleny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předmět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</a:t>
            </a:r>
            <a:r>
              <a:rPr lang="en-US" dirty="0" smtClean="0">
                <a:latin typeface="Arial"/>
                <a:cs typeface="Arial"/>
              </a:rPr>
              <a:t>pro </a:t>
            </a:r>
            <a:r>
              <a:rPr lang="en-US" dirty="0" err="1">
                <a:latin typeface="Arial"/>
                <a:cs typeface="Arial"/>
              </a:rPr>
              <a:t>všechny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předměty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najednou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Dalši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variantou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zobrazeni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známek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cele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tj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známky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všech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všech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vyučovaných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předmětech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</a:t>
            </a:r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tříde</a:t>
            </a:r>
            <a:r>
              <a:rPr lang="en-US" dirty="0">
                <a:latin typeface="Arial"/>
                <a:cs typeface="Arial"/>
              </a:rPr>
              <a:t>̌.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>
                <a:latin typeface="Arial"/>
                <a:cs typeface="Arial"/>
              </a:rPr>
              <a:t>Pro </a:t>
            </a:r>
            <a:r>
              <a:rPr lang="en-US" dirty="0" err="1">
                <a:latin typeface="Arial"/>
                <a:cs typeface="Arial"/>
              </a:rPr>
              <a:t>fungováni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mít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vyplněna</a:t>
            </a:r>
            <a:r>
              <a:rPr lang="en-US" dirty="0">
                <a:latin typeface="Arial"/>
                <a:cs typeface="Arial"/>
              </a:rPr>
              <a:t> data </a:t>
            </a:r>
            <a:r>
              <a:rPr lang="cs-CZ" dirty="0" smtClean="0">
                <a:latin typeface="Arial"/>
                <a:cs typeface="Arial"/>
              </a:rPr>
              <a:t>        </a:t>
            </a:r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, A – </a:t>
            </a:r>
            <a:r>
              <a:rPr lang="en-US" dirty="0" err="1">
                <a:latin typeface="Arial"/>
                <a:cs typeface="Arial"/>
              </a:rPr>
              <a:t>Předměty</a:t>
            </a:r>
            <a:r>
              <a:rPr lang="en-US" dirty="0">
                <a:latin typeface="Arial"/>
                <a:cs typeface="Arial"/>
              </a:rPr>
              <a:t>, A – </a:t>
            </a:r>
            <a:r>
              <a:rPr lang="en-US" dirty="0" err="1">
                <a:latin typeface="Arial"/>
                <a:cs typeface="Arial"/>
              </a:rPr>
              <a:t>Žáci</a:t>
            </a:r>
            <a:r>
              <a:rPr lang="en-US" dirty="0">
                <a:latin typeface="Arial"/>
                <a:cs typeface="Arial"/>
              </a:rPr>
              <a:t> a A –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96" b="-1596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95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31" y="723331"/>
            <a:ext cx="7986896" cy="49997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Po </a:t>
            </a:r>
            <a:r>
              <a:rPr lang="en-US" dirty="0" err="1">
                <a:latin typeface="Arial"/>
                <a:cs typeface="Arial"/>
              </a:rPr>
              <a:t>rozkliknuti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tlačítka</a:t>
            </a:r>
            <a:r>
              <a:rPr lang="en-US" dirty="0">
                <a:latin typeface="Arial"/>
                <a:cs typeface="Arial"/>
              </a:rPr>
              <a:t> „</a:t>
            </a:r>
            <a:r>
              <a:rPr lang="en-US" dirty="0" err="1">
                <a:latin typeface="Arial"/>
                <a:cs typeface="Arial"/>
              </a:rPr>
              <a:t>Najít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studenty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zapsat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známky</a:t>
            </a:r>
            <a:r>
              <a:rPr lang="en-US" dirty="0">
                <a:latin typeface="Arial"/>
                <a:cs typeface="Arial"/>
              </a:rPr>
              <a:t>“ </a:t>
            </a:r>
            <a:r>
              <a:rPr lang="cs-CZ" dirty="0" smtClean="0">
                <a:latin typeface="Arial"/>
                <a:cs typeface="Arial"/>
              </a:rPr>
              <a:t>    </a:t>
            </a:r>
            <a:r>
              <a:rPr lang="en-US" dirty="0" smtClean="0">
                <a:latin typeface="Arial"/>
                <a:cs typeface="Arial"/>
              </a:rPr>
              <a:t>se </a:t>
            </a:r>
            <a:r>
              <a:rPr lang="en-US" dirty="0" err="1">
                <a:latin typeface="Arial"/>
                <a:cs typeface="Arial"/>
              </a:rPr>
              <a:t>zobrazi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tabulka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uvést</a:t>
            </a:r>
            <a:r>
              <a:rPr lang="en-US" dirty="0">
                <a:latin typeface="Arial"/>
                <a:cs typeface="Arial"/>
              </a:rPr>
              <a:t>, o </a:t>
            </a:r>
            <a:r>
              <a:rPr lang="en-US" dirty="0" err="1">
                <a:latin typeface="Arial"/>
                <a:cs typeface="Arial"/>
              </a:rPr>
              <a:t>jaky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typ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známky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jde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ústni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zkoušeni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písemny</a:t>
            </a:r>
            <a:r>
              <a:rPr lang="en-US" dirty="0">
                <a:latin typeface="Arial"/>
                <a:cs typeface="Arial"/>
              </a:rPr>
              <a:t>́ test </a:t>
            </a:r>
            <a:r>
              <a:rPr lang="en-US" dirty="0" err="1">
                <a:latin typeface="Arial"/>
                <a:cs typeface="Arial"/>
              </a:rPr>
              <a:t>apod</a:t>
            </a:r>
            <a:r>
              <a:rPr lang="en-US" dirty="0">
                <a:latin typeface="Arial"/>
                <a:cs typeface="Arial"/>
              </a:rPr>
              <a:t>.) a </a:t>
            </a:r>
            <a:r>
              <a:rPr lang="en-US" dirty="0" err="1">
                <a:latin typeface="Arial"/>
                <a:cs typeface="Arial"/>
              </a:rPr>
              <a:t>jaka</a:t>
            </a:r>
            <a:r>
              <a:rPr lang="en-US" dirty="0">
                <a:latin typeface="Arial"/>
                <a:cs typeface="Arial"/>
              </a:rPr>
              <a:t>́ je </a:t>
            </a:r>
            <a:r>
              <a:rPr lang="en-US" dirty="0" err="1" smtClean="0">
                <a:latin typeface="Arial"/>
                <a:cs typeface="Arial"/>
              </a:rPr>
              <a:t>jeji</a:t>
            </a:r>
            <a:r>
              <a:rPr lang="en-US" dirty="0" smtClean="0">
                <a:latin typeface="Arial"/>
                <a:cs typeface="Arial"/>
              </a:rPr>
              <a:t>́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váha</a:t>
            </a:r>
            <a:r>
              <a:rPr lang="en-US" dirty="0" smtClean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celkovém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hodnoceni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studenta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Při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zobrazeni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známek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automaticky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zobrazuje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průběžny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váhovy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průměr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známek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dle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toho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jakou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váhu</a:t>
            </a:r>
            <a:r>
              <a:rPr lang="en-US" dirty="0">
                <a:latin typeface="Arial"/>
                <a:cs typeface="Arial"/>
              </a:rPr>
              <a:t> k </a:t>
            </a:r>
            <a:r>
              <a:rPr lang="en-US" dirty="0" err="1">
                <a:latin typeface="Arial"/>
                <a:cs typeface="Arial"/>
              </a:rPr>
              <a:t>jednotlivým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hodnocením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vyučujíci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přiřadil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>
                <a:latin typeface="Arial"/>
                <a:cs typeface="Arial"/>
              </a:rPr>
              <a:t>O </a:t>
            </a:r>
            <a:r>
              <a:rPr lang="en-US" dirty="0" err="1">
                <a:latin typeface="Arial"/>
                <a:cs typeface="Arial"/>
              </a:rPr>
              <a:t>každe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nove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zapsane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známce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aplikaci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následne</a:t>
            </a:r>
            <a:r>
              <a:rPr lang="en-US" dirty="0">
                <a:latin typeface="Arial"/>
                <a:cs typeface="Arial"/>
              </a:rPr>
              <a:t>̌ student, resp. </a:t>
            </a:r>
            <a:r>
              <a:rPr lang="en-US" dirty="0" err="1">
                <a:latin typeface="Arial"/>
                <a:cs typeface="Arial"/>
              </a:rPr>
              <a:t>jeho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obratem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informován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e-</a:t>
            </a:r>
            <a:r>
              <a:rPr lang="en-US" dirty="0" err="1" smtClean="0">
                <a:latin typeface="Arial"/>
                <a:cs typeface="Arial"/>
              </a:rPr>
              <a:t>mailem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3909" b="-53909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596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Zdroje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1506"/>
            <a:ext cx="8229600" cy="1963860"/>
          </a:xfrm>
        </p:spPr>
        <p:txBody>
          <a:bodyPr/>
          <a:lstStyle/>
          <a:p>
            <a:r>
              <a:rPr lang="en-US" dirty="0"/>
              <a:t>SCHINDLER, Schindler Systems, </a:t>
            </a:r>
            <a:r>
              <a:rPr lang="en-US" dirty="0" err="1"/>
              <a:t>S.r.o</a:t>
            </a:r>
            <a:r>
              <a:rPr lang="en-US" dirty="0"/>
              <a:t>. a </a:t>
            </a:r>
            <a:r>
              <a:rPr lang="en-US" dirty="0" err="1"/>
              <a:t>kol</a:t>
            </a:r>
            <a:r>
              <a:rPr lang="en-US" dirty="0"/>
              <a:t>. </a:t>
            </a:r>
            <a:r>
              <a:rPr lang="en-US" i="1" dirty="0" err="1"/>
              <a:t>iZakovska.cz</a:t>
            </a:r>
            <a:r>
              <a:rPr lang="en-US" dirty="0"/>
              <a:t> [online]. [cit. 20.11.2014].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</a:t>
            </a:r>
            <a:r>
              <a:rPr lang="en-US" dirty="0" err="1"/>
              <a:t>www.i-zakovska.cz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pic>
        <p:nvPicPr>
          <p:cNvPr id="5" name="Picture 3" descr="X:\Projektový management - ATLANTIS\Realizace\loga\OPVK_hor_zakladni_logolink_CB_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48" y="288007"/>
            <a:ext cx="4032504" cy="881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379"/>
            <a:ext cx="8229600" cy="445651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Přistup</a:t>
            </a:r>
            <a:r>
              <a:rPr lang="en-US" dirty="0" smtClean="0">
                <a:solidFill>
                  <a:srgbClr val="FF3300"/>
                </a:solidFill>
              </a:rPr>
              <a:t> k </a:t>
            </a:r>
            <a:r>
              <a:rPr lang="en-US" dirty="0" err="1" smtClean="0">
                <a:solidFill>
                  <a:srgbClr val="FF3300"/>
                </a:solidFill>
              </a:rPr>
              <a:t>datům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přes</a:t>
            </a:r>
            <a:r>
              <a:rPr lang="en-US" dirty="0" smtClean="0">
                <a:solidFill>
                  <a:srgbClr val="FF3300"/>
                </a:solidFill>
              </a:rPr>
              <a:t> 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U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je </a:t>
            </a:r>
            <a:r>
              <a:rPr lang="en-US" dirty="0" err="1"/>
              <a:t>jedním</a:t>
            </a:r>
            <a:r>
              <a:rPr lang="en-US" dirty="0"/>
              <a:t> z </a:t>
            </a:r>
            <a:r>
              <a:rPr lang="en-US" dirty="0" err="1"/>
              <a:t>hlavních</a:t>
            </a:r>
            <a:r>
              <a:rPr lang="en-US" dirty="0"/>
              <a:t> </a:t>
            </a:r>
            <a:r>
              <a:rPr lang="en-US" dirty="0" err="1"/>
              <a:t>rysů</a:t>
            </a:r>
            <a:r>
              <a:rPr lang="en-US" dirty="0"/>
              <a:t>. </a:t>
            </a:r>
            <a:r>
              <a:rPr lang="en-US" dirty="0" err="1"/>
              <a:t>Jiné</a:t>
            </a:r>
            <a:r>
              <a:rPr lang="en-US" dirty="0"/>
              <a:t> IS je </a:t>
            </a:r>
            <a:r>
              <a:rPr lang="en-US" dirty="0" err="1"/>
              <a:t>nutné</a:t>
            </a:r>
            <a:r>
              <a:rPr lang="en-US" dirty="0"/>
              <a:t> </a:t>
            </a:r>
            <a:r>
              <a:rPr lang="en-US" dirty="0" err="1"/>
              <a:t>instalovat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školní</a:t>
            </a:r>
            <a:r>
              <a:rPr lang="en-US" dirty="0"/>
              <a:t> server.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 err="1"/>
              <a:t>takové</a:t>
            </a:r>
            <a:r>
              <a:rPr lang="en-US" dirty="0"/>
              <a:t> by ale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umožňovat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 </a:t>
            </a:r>
            <a:r>
              <a:rPr lang="cs-CZ" dirty="0" smtClean="0"/>
              <a:t>            </a:t>
            </a:r>
            <a:r>
              <a:rPr lang="en-US" dirty="0" smtClean="0"/>
              <a:t>pod </a:t>
            </a:r>
            <a:r>
              <a:rPr lang="en-US" dirty="0" err="1"/>
              <a:t>uživatelským</a:t>
            </a:r>
            <a:r>
              <a:rPr lang="en-US" dirty="0"/>
              <a:t> </a:t>
            </a:r>
            <a:r>
              <a:rPr lang="en-US" dirty="0" err="1"/>
              <a:t>účtem</a:t>
            </a:r>
            <a:r>
              <a:rPr lang="en-US" dirty="0"/>
              <a:t> (</a:t>
            </a:r>
            <a:r>
              <a:rPr lang="en-US" dirty="0" err="1"/>
              <a:t>jméno</a:t>
            </a:r>
            <a:r>
              <a:rPr lang="en-US" dirty="0"/>
              <a:t> a </a:t>
            </a:r>
            <a:r>
              <a:rPr lang="en-US" dirty="0" err="1"/>
              <a:t>heslo</a:t>
            </a:r>
            <a:r>
              <a:rPr lang="en-US" dirty="0"/>
              <a:t>) k </a:t>
            </a:r>
            <a:r>
              <a:rPr lang="en-US" dirty="0" err="1"/>
              <a:t>datům</a:t>
            </a:r>
            <a:r>
              <a:rPr lang="en-US" dirty="0"/>
              <a:t> </a:t>
            </a:r>
            <a:r>
              <a:rPr lang="en-US" dirty="0" err="1"/>
              <a:t>vzdáleně</a:t>
            </a:r>
            <a:r>
              <a:rPr lang="en-US" dirty="0"/>
              <a:t> (</a:t>
            </a:r>
            <a:r>
              <a:rPr lang="en-US" dirty="0" err="1"/>
              <a:t>například</a:t>
            </a:r>
            <a:r>
              <a:rPr lang="en-US" dirty="0"/>
              <a:t> pro </a:t>
            </a:r>
            <a:r>
              <a:rPr lang="en-US" dirty="0" err="1"/>
              <a:t>rodiče</a:t>
            </a:r>
            <a:r>
              <a:rPr lang="en-US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378"/>
            <a:ext cx="8229600" cy="451740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Aktualizace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běžně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 </a:t>
            </a: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. </a:t>
            </a:r>
            <a:r>
              <a:rPr lang="en-US" dirty="0" err="1"/>
              <a:t>Existují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distribuční</a:t>
            </a:r>
            <a:r>
              <a:rPr lang="en-US" dirty="0"/>
              <a:t> </a:t>
            </a:r>
            <a:r>
              <a:rPr lang="en-US" dirty="0" err="1"/>
              <a:t>kanály</a:t>
            </a:r>
            <a:r>
              <a:rPr lang="en-US" dirty="0"/>
              <a:t>, ale </a:t>
            </a:r>
            <a:r>
              <a:rPr lang="en-US" dirty="0" err="1"/>
              <a:t>pouze</a:t>
            </a:r>
            <a:r>
              <a:rPr lang="en-US" dirty="0"/>
              <a:t> on-line </a:t>
            </a:r>
            <a:r>
              <a:rPr lang="en-US" dirty="0" err="1"/>
              <a:t>aktualizace</a:t>
            </a:r>
            <a:r>
              <a:rPr lang="en-US" dirty="0"/>
              <a:t> </a:t>
            </a:r>
            <a:r>
              <a:rPr lang="en-US" dirty="0" err="1"/>
              <a:t>nabízí</a:t>
            </a:r>
            <a:r>
              <a:rPr lang="en-US" dirty="0"/>
              <a:t> </a:t>
            </a:r>
            <a:r>
              <a:rPr lang="en-US" dirty="0" err="1"/>
              <a:t>dostatečnou</a:t>
            </a:r>
            <a:r>
              <a:rPr lang="en-US" dirty="0"/>
              <a:t> </a:t>
            </a:r>
            <a:r>
              <a:rPr lang="en-US" dirty="0" err="1"/>
              <a:t>flexibilitu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reagovat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zjistily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uvolnění</a:t>
            </a:r>
            <a:r>
              <a:rPr lang="en-US" dirty="0"/>
              <a:t>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verze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Cena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se </a:t>
            </a:r>
            <a:r>
              <a:rPr lang="en-US" dirty="0" err="1"/>
              <a:t>zpravidla</a:t>
            </a:r>
            <a:r>
              <a:rPr lang="en-US" dirty="0"/>
              <a:t> </a:t>
            </a:r>
            <a:r>
              <a:rPr lang="en-US" dirty="0" err="1"/>
              <a:t>odvíjí</a:t>
            </a:r>
            <a:r>
              <a:rPr lang="en-US" dirty="0"/>
              <a:t> </a:t>
            </a:r>
            <a:r>
              <a:rPr lang="cs-CZ" dirty="0" smtClean="0"/>
              <a:t>                     </a:t>
            </a:r>
            <a:r>
              <a:rPr lang="en-US" dirty="0" smtClean="0"/>
              <a:t>od </a:t>
            </a:r>
            <a:r>
              <a:rPr lang="en-US" dirty="0" err="1"/>
              <a:t>zakoupených</a:t>
            </a:r>
            <a:r>
              <a:rPr lang="en-US" dirty="0"/>
              <a:t> </a:t>
            </a:r>
            <a:r>
              <a:rPr lang="en-US" dirty="0" err="1"/>
              <a:t>modulů</a:t>
            </a:r>
            <a:r>
              <a:rPr lang="en-US" dirty="0"/>
              <a:t> (je-li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modulární</a:t>
            </a:r>
            <a:r>
              <a:rPr lang="en-US" dirty="0"/>
              <a:t>) a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, resp.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. </a:t>
            </a:r>
            <a:r>
              <a:rPr lang="en-US" dirty="0" err="1"/>
              <a:t>Kromě</a:t>
            </a:r>
            <a:r>
              <a:rPr lang="en-US" dirty="0"/>
              <a:t> </a:t>
            </a:r>
            <a:r>
              <a:rPr lang="en-US" dirty="0" err="1"/>
              <a:t>pořizovací</a:t>
            </a:r>
            <a:r>
              <a:rPr lang="en-US" dirty="0"/>
              <a:t> </a:t>
            </a:r>
            <a:r>
              <a:rPr lang="en-US" dirty="0" err="1"/>
              <a:t>ceny</a:t>
            </a:r>
            <a:r>
              <a:rPr lang="en-US" dirty="0"/>
              <a:t> je </a:t>
            </a:r>
            <a:r>
              <a:rPr lang="en-US" dirty="0" err="1"/>
              <a:t>vhodné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dopředu</a:t>
            </a:r>
            <a:r>
              <a:rPr lang="en-US" dirty="0"/>
              <a:t> </a:t>
            </a:r>
            <a:r>
              <a:rPr lang="en-US" dirty="0" err="1"/>
              <a:t>zjistit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ceny</a:t>
            </a:r>
            <a:r>
              <a:rPr lang="en-US" dirty="0"/>
              <a:t> </a:t>
            </a:r>
            <a:r>
              <a:rPr lang="en-US" dirty="0" err="1"/>
              <a:t>aktualizací</a:t>
            </a:r>
            <a:r>
              <a:rPr lang="en-US" dirty="0"/>
              <a:t> a </a:t>
            </a:r>
            <a:r>
              <a:rPr lang="en-US" dirty="0" err="1"/>
              <a:t>případných</a:t>
            </a:r>
            <a:r>
              <a:rPr lang="en-US" dirty="0"/>
              <a:t> </a:t>
            </a:r>
            <a:r>
              <a:rPr lang="en-US" dirty="0" err="1"/>
              <a:t>zásahů</a:t>
            </a:r>
            <a:r>
              <a:rPr lang="en-US" dirty="0"/>
              <a:t> </a:t>
            </a:r>
            <a:r>
              <a:rPr lang="en-US" dirty="0" err="1"/>
              <a:t>dodavatele</a:t>
            </a:r>
            <a:r>
              <a:rPr lang="en-US" dirty="0"/>
              <a:t> (</a:t>
            </a:r>
            <a:r>
              <a:rPr lang="en-US" dirty="0" err="1"/>
              <a:t>hodinová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4979751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3300"/>
                </a:solidFill>
              </a:rPr>
              <a:t>Nabídka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nejrozšířenějších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informačních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systémů</a:t>
            </a:r>
            <a:r>
              <a:rPr lang="en-US" dirty="0">
                <a:solidFill>
                  <a:srgbClr val="FF3300"/>
                </a:solidFill>
              </a:rPr>
              <a:t> pro </a:t>
            </a:r>
            <a:r>
              <a:rPr lang="en-US" dirty="0" err="1">
                <a:solidFill>
                  <a:srgbClr val="FF3300"/>
                </a:solidFill>
              </a:rPr>
              <a:t>základní</a:t>
            </a:r>
            <a:r>
              <a:rPr lang="en-US" dirty="0">
                <a:solidFill>
                  <a:srgbClr val="FF3300"/>
                </a:solidFill>
              </a:rPr>
              <a:t> a </a:t>
            </a:r>
            <a:r>
              <a:rPr lang="en-US" dirty="0" err="1">
                <a:solidFill>
                  <a:srgbClr val="FF3300"/>
                </a:solidFill>
              </a:rPr>
              <a:t>střední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školy</a:t>
            </a:r>
            <a:r>
              <a:rPr lang="en-US" dirty="0">
                <a:solidFill>
                  <a:srgbClr val="FF3300"/>
                </a:solidFill>
              </a:rPr>
              <a:t> (</a:t>
            </a:r>
            <a:r>
              <a:rPr lang="en-US" dirty="0" err="1">
                <a:solidFill>
                  <a:srgbClr val="FF3300"/>
                </a:solidFill>
              </a:rPr>
              <a:t>abecedně</a:t>
            </a:r>
            <a:r>
              <a:rPr lang="en-US" dirty="0">
                <a:solidFill>
                  <a:srgbClr val="FF3300"/>
                </a:solidFill>
              </a:rPr>
              <a:t>)</a:t>
            </a:r>
            <a:r>
              <a:rPr lang="en-US" dirty="0" smtClean="0">
                <a:solidFill>
                  <a:srgbClr val="FF3300"/>
                </a:solidFill>
              </a:rPr>
              <a:t>:</a:t>
            </a:r>
          </a:p>
          <a:p>
            <a:r>
              <a:rPr lang="en-US" dirty="0" err="1"/>
              <a:t>aSc</a:t>
            </a:r>
            <a:r>
              <a:rPr lang="en-US" dirty="0"/>
              <a:t> </a:t>
            </a:r>
            <a:r>
              <a:rPr lang="en-US" dirty="0" err="1"/>
              <a:t>Rozvrhy</a:t>
            </a:r>
            <a:r>
              <a:rPr lang="en-US" dirty="0"/>
              <a:t> (Applied Software Consultants)</a:t>
            </a:r>
          </a:p>
          <a:p>
            <a:r>
              <a:rPr lang="en-US" dirty="0" err="1"/>
              <a:t>Bakaláři</a:t>
            </a:r>
            <a:r>
              <a:rPr lang="en-US" dirty="0"/>
              <a:t> (</a:t>
            </a:r>
            <a:r>
              <a:rPr lang="en-US" dirty="0" err="1"/>
              <a:t>Bakaláři</a:t>
            </a:r>
            <a:r>
              <a:rPr lang="en-US" dirty="0"/>
              <a:t> Software)</a:t>
            </a:r>
          </a:p>
          <a:p>
            <a:r>
              <a:rPr lang="en-US" dirty="0" err="1" smtClean="0"/>
              <a:t>iŠkola</a:t>
            </a:r>
            <a:r>
              <a:rPr lang="en-US" dirty="0" smtClean="0"/>
              <a:t> </a:t>
            </a:r>
            <a:r>
              <a:rPr lang="en-US" dirty="0"/>
              <a:t>(Computer Media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iŽákovská</a:t>
            </a:r>
            <a:r>
              <a:rPr lang="en-US" dirty="0" smtClean="0"/>
              <a:t> (</a:t>
            </a:r>
            <a:r>
              <a:rPr lang="en-US" dirty="0"/>
              <a:t>Schindler Systems, s</a:t>
            </a:r>
            <a:r>
              <a:rPr lang="en-US" dirty="0" smtClean="0"/>
              <a:t>. r. o.)</a:t>
            </a:r>
          </a:p>
          <a:p>
            <a:r>
              <a:rPr lang="en-US" dirty="0" smtClean="0"/>
              <a:t>SAS </a:t>
            </a:r>
            <a:r>
              <a:rPr lang="en-US" dirty="0"/>
              <a:t>(MP-Soft)</a:t>
            </a:r>
          </a:p>
          <a:p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OnLine</a:t>
            </a:r>
            <a:r>
              <a:rPr lang="en-US" dirty="0"/>
              <a:t> (CCA Group)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3300"/>
                </a:solidFill>
              </a:rPr>
              <a:t/>
            </a:r>
            <a:br>
              <a:rPr lang="cs-CZ" dirty="0" smtClean="0">
                <a:solidFill>
                  <a:srgbClr val="FF3300"/>
                </a:solidFill>
              </a:rPr>
            </a:br>
            <a:r>
              <a:rPr lang="en-US" dirty="0" err="1" smtClean="0">
                <a:solidFill>
                  <a:srgbClr val="FF3300"/>
                </a:solidFill>
              </a:rPr>
              <a:t>Zdroje</a:t>
            </a:r>
            <a:r>
              <a:rPr lang="en-US" dirty="0">
                <a:solidFill>
                  <a:srgbClr val="FF3300"/>
                </a:solidFill>
              </a:rPr>
              <a:t>:</a:t>
            </a:r>
            <a:br>
              <a:rPr lang="en-US" dirty="0">
                <a:solidFill>
                  <a:srgbClr val="FF3300"/>
                </a:solidFill>
              </a:rPr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300"/>
            <a:ext cx="8229600" cy="4897864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Výsledky</a:t>
            </a:r>
            <a:r>
              <a:rPr lang="en-US" dirty="0" smtClean="0"/>
              <a:t> </a:t>
            </a:r>
            <a:r>
              <a:rPr lang="en-US" dirty="0" err="1"/>
              <a:t>šetření</a:t>
            </a:r>
            <a:r>
              <a:rPr lang="en-US" dirty="0"/>
              <a:t> o </a:t>
            </a:r>
            <a:r>
              <a:rPr lang="en-US" dirty="0" err="1"/>
              <a:t>vybavenosti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evidenčním</a:t>
            </a:r>
            <a:r>
              <a:rPr lang="en-US" dirty="0"/>
              <a:t> SW. ÚIV, 2004.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www.uiv.cz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soubor</a:t>
            </a:r>
            <a:r>
              <a:rPr lang="en-US" dirty="0">
                <a:hlinkClick r:id="rId2"/>
              </a:rPr>
              <a:t>/1112</a:t>
            </a:r>
            <a:endParaRPr lang="en-US" dirty="0"/>
          </a:p>
          <a:p>
            <a:r>
              <a:rPr lang="en-US" dirty="0" smtClean="0"/>
              <a:t>CALDOVÁ</a:t>
            </a:r>
            <a:r>
              <a:rPr lang="en-US" dirty="0"/>
              <a:t>, J.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střední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. </a:t>
            </a:r>
            <a:r>
              <a:rPr lang="en-US" dirty="0" err="1"/>
              <a:t>Závěrečná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Brno : MZLU, 2007. http://</a:t>
            </a:r>
            <a:r>
              <a:rPr lang="en-US" dirty="0" err="1"/>
              <a:t>is.mendelu.cz</a:t>
            </a:r>
            <a:r>
              <a:rPr lang="en-US" dirty="0"/>
              <a:t>/</a:t>
            </a:r>
            <a:r>
              <a:rPr lang="en-US" dirty="0" err="1"/>
              <a:t>lide</a:t>
            </a:r>
            <a:r>
              <a:rPr lang="en-US" dirty="0"/>
              <a:t>/</a:t>
            </a:r>
            <a:r>
              <a:rPr lang="en-US" dirty="0" err="1"/>
              <a:t>clovek.pl?zalozka</a:t>
            </a:r>
            <a:r>
              <a:rPr lang="en-US" dirty="0"/>
              <a:t>=13;id=1;studium=25196;download_prace=1</a:t>
            </a:r>
          </a:p>
          <a:p>
            <a:r>
              <a:rPr lang="en-US" dirty="0"/>
              <a:t>NEUMAJER, O. </a:t>
            </a:r>
            <a:r>
              <a:rPr lang="en-US" i="1" dirty="0" err="1"/>
              <a:t>Školní</a:t>
            </a:r>
            <a:r>
              <a:rPr lang="en-US" i="1" dirty="0"/>
              <a:t> </a:t>
            </a:r>
            <a:r>
              <a:rPr lang="en-US" i="1" dirty="0" err="1"/>
              <a:t>informační</a:t>
            </a:r>
            <a:r>
              <a:rPr lang="en-US" i="1" dirty="0"/>
              <a:t> </a:t>
            </a:r>
            <a:r>
              <a:rPr lang="en-US" i="1" dirty="0" err="1"/>
              <a:t>systémy</a:t>
            </a:r>
            <a:r>
              <a:rPr lang="en-US" i="1" dirty="0"/>
              <a:t> in </a:t>
            </a:r>
            <a:r>
              <a:rPr lang="en-US" i="1" dirty="0" err="1"/>
              <a:t>Informační</a:t>
            </a:r>
            <a:r>
              <a:rPr lang="en-US" i="1" dirty="0"/>
              <a:t> a </a:t>
            </a:r>
            <a:r>
              <a:rPr lang="en-US" i="1" dirty="0" err="1"/>
              <a:t>komunikační</a:t>
            </a:r>
            <a:r>
              <a:rPr lang="en-US" i="1" dirty="0"/>
              <a:t> </a:t>
            </a:r>
            <a:r>
              <a:rPr lang="en-US" i="1" dirty="0" err="1"/>
              <a:t>technologie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škole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: </a:t>
            </a:r>
            <a:r>
              <a:rPr lang="en-US" dirty="0" err="1"/>
              <a:t>Výzkumný</a:t>
            </a:r>
            <a:r>
              <a:rPr lang="en-US" dirty="0"/>
              <a:t> </a:t>
            </a:r>
            <a:r>
              <a:rPr lang="en-US" dirty="0" err="1"/>
              <a:t>ústav</a:t>
            </a:r>
            <a:r>
              <a:rPr lang="en-US" dirty="0"/>
              <a:t> </a:t>
            </a:r>
            <a:r>
              <a:rPr lang="en-US" dirty="0" err="1"/>
              <a:t>pedagogický</a:t>
            </a:r>
            <a:r>
              <a:rPr lang="en-US" dirty="0"/>
              <a:t> v </a:t>
            </a:r>
            <a:r>
              <a:rPr lang="en-US" dirty="0" err="1"/>
              <a:t>Praze</a:t>
            </a:r>
            <a:r>
              <a:rPr lang="en-US" dirty="0"/>
              <a:t>, 2010. 71 </a:t>
            </a:r>
            <a:r>
              <a:rPr lang="en-US" dirty="0" err="1"/>
              <a:t>stran</a:t>
            </a:r>
            <a:r>
              <a:rPr lang="en-US" dirty="0"/>
              <a:t>. ISBN </a:t>
            </a:r>
            <a:r>
              <a:rPr lang="en-US" dirty="0" smtClean="0"/>
              <a:t>978-80-87000-31-1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BAKALÁŘI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872" y="6080059"/>
            <a:ext cx="1727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Listopad</a:t>
            </a:r>
            <a:r>
              <a:rPr lang="en-US" dirty="0" smtClean="0"/>
              <a:t> 2014</a:t>
            </a:r>
          </a:p>
          <a:p>
            <a:r>
              <a:rPr lang="en-US" dirty="0" err="1" smtClean="0"/>
              <a:t>Ing</a:t>
            </a:r>
            <a:r>
              <a:rPr lang="en-US" dirty="0" smtClean="0"/>
              <a:t>. Robert </a:t>
            </a:r>
            <a:r>
              <a:rPr lang="en-US" dirty="0" err="1" smtClean="0"/>
              <a:t>Tišer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BAKALÁŘI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/>
              <a:t>Bakaláři</a:t>
            </a:r>
            <a:r>
              <a:rPr lang="en-US" b="1" dirty="0"/>
              <a:t> </a:t>
            </a:r>
            <a:r>
              <a:rPr lang="en-US" b="1" dirty="0" err="1"/>
              <a:t>jsou</a:t>
            </a:r>
            <a:r>
              <a:rPr lang="en-US" b="1" dirty="0"/>
              <a:t> </a:t>
            </a:r>
            <a:r>
              <a:rPr lang="en-US" b="1" dirty="0" err="1"/>
              <a:t>nejrozšířenější</a:t>
            </a:r>
            <a:r>
              <a:rPr lang="en-US" b="1" dirty="0"/>
              <a:t> software pro </a:t>
            </a:r>
            <a:r>
              <a:rPr lang="en-US" b="1" dirty="0" err="1"/>
              <a:t>školní</a:t>
            </a:r>
            <a:r>
              <a:rPr lang="en-US" b="1" dirty="0"/>
              <a:t> </a:t>
            </a:r>
            <a:r>
              <a:rPr lang="en-US" b="1" dirty="0" err="1"/>
              <a:t>administrativu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školách</a:t>
            </a:r>
            <a:r>
              <a:rPr lang="en-US" b="1" dirty="0"/>
              <a:t> v ČR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Program </a:t>
            </a:r>
            <a:r>
              <a:rPr lang="en-US" dirty="0" err="1"/>
              <a:t>Bakaláři</a:t>
            </a:r>
            <a:r>
              <a:rPr lang="en-US" dirty="0"/>
              <a:t> </a:t>
            </a:r>
            <a:r>
              <a:rPr lang="en-US" dirty="0" err="1"/>
              <a:t>řeší</a:t>
            </a:r>
            <a:r>
              <a:rPr lang="en-US" dirty="0"/>
              <a:t> </a:t>
            </a:r>
            <a:r>
              <a:rPr lang="en-US" dirty="0" err="1"/>
              <a:t>evidenci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(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matrika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zaměstnanců</a:t>
            </a:r>
            <a:r>
              <a:rPr lang="en-US" dirty="0"/>
              <a:t>, </a:t>
            </a:r>
            <a:r>
              <a:rPr lang="en-US" dirty="0" err="1"/>
              <a:t>klasifikaci</a:t>
            </a:r>
            <a:r>
              <a:rPr lang="en-US" dirty="0"/>
              <a:t> (</a:t>
            </a:r>
            <a:r>
              <a:rPr lang="en-US" dirty="0" err="1"/>
              <a:t>zápis</a:t>
            </a:r>
            <a:r>
              <a:rPr lang="en-US" dirty="0"/>
              <a:t> </a:t>
            </a:r>
            <a:r>
              <a:rPr lang="en-US" dirty="0" err="1"/>
              <a:t>známek</a:t>
            </a:r>
            <a:r>
              <a:rPr lang="en-US" dirty="0"/>
              <a:t>, </a:t>
            </a:r>
            <a:r>
              <a:rPr lang="en-US" dirty="0" err="1"/>
              <a:t>tisk</a:t>
            </a:r>
            <a:r>
              <a:rPr lang="en-US" dirty="0"/>
              <a:t> </a:t>
            </a:r>
            <a:r>
              <a:rPr lang="en-US" dirty="0" err="1"/>
              <a:t>vysvědčení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třídních</a:t>
            </a:r>
            <a:r>
              <a:rPr lang="en-US" dirty="0"/>
              <a:t> </a:t>
            </a:r>
            <a:r>
              <a:rPr lang="en-US" dirty="0" err="1"/>
              <a:t>výkazů</a:t>
            </a:r>
            <a:r>
              <a:rPr lang="en-US" dirty="0"/>
              <a:t>, </a:t>
            </a:r>
            <a:r>
              <a:rPr lang="en-US" dirty="0" err="1"/>
              <a:t>grafické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prospěchu</a:t>
            </a:r>
            <a:r>
              <a:rPr lang="en-US" dirty="0"/>
              <a:t>), </a:t>
            </a:r>
            <a:r>
              <a:rPr lang="en-US" dirty="0" err="1"/>
              <a:t>přípravu</a:t>
            </a:r>
            <a:r>
              <a:rPr lang="en-US" dirty="0"/>
              <a:t> </a:t>
            </a:r>
            <a:r>
              <a:rPr lang="en-US" dirty="0" err="1"/>
              <a:t>úvazků</a:t>
            </a:r>
            <a:r>
              <a:rPr lang="en-US" dirty="0"/>
              <a:t>, </a:t>
            </a:r>
            <a:r>
              <a:rPr lang="en-US" dirty="0" err="1"/>
              <a:t>sestavení</a:t>
            </a:r>
            <a:r>
              <a:rPr lang="en-US" dirty="0"/>
              <a:t> </a:t>
            </a:r>
            <a:r>
              <a:rPr lang="en-US" dirty="0" err="1"/>
              <a:t>rozvrhu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, </a:t>
            </a:r>
            <a:r>
              <a:rPr lang="en-US" dirty="0" err="1"/>
              <a:t>plánování</a:t>
            </a:r>
            <a:r>
              <a:rPr lang="en-US" dirty="0"/>
              <a:t> </a:t>
            </a:r>
            <a:r>
              <a:rPr lang="en-US" dirty="0" err="1"/>
              <a:t>akcí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suplování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Další</a:t>
            </a:r>
            <a:r>
              <a:rPr lang="en-US" dirty="0" smtClean="0"/>
              <a:t> </a:t>
            </a:r>
            <a:r>
              <a:rPr lang="en-US" dirty="0" err="1"/>
              <a:t>moduly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Bakaláři</a:t>
            </a:r>
            <a:r>
              <a:rPr lang="en-US" dirty="0"/>
              <a:t> </a:t>
            </a:r>
            <a:r>
              <a:rPr lang="en-US" dirty="0" err="1"/>
              <a:t>slouží</a:t>
            </a:r>
            <a:r>
              <a:rPr lang="en-US" dirty="0"/>
              <a:t> pro </a:t>
            </a:r>
            <a:r>
              <a:rPr lang="en-US" dirty="0" err="1"/>
              <a:t>přijímací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resp. </a:t>
            </a:r>
            <a:r>
              <a:rPr lang="en-US" dirty="0" err="1"/>
              <a:t>zápis</a:t>
            </a:r>
            <a:r>
              <a:rPr lang="en-US" dirty="0"/>
              <a:t> do </a:t>
            </a:r>
            <a:r>
              <a:rPr lang="en-US" dirty="0" err="1"/>
              <a:t>prvního</a:t>
            </a:r>
            <a:r>
              <a:rPr lang="en-US" dirty="0"/>
              <a:t> </a:t>
            </a:r>
            <a:r>
              <a:rPr lang="en-US" dirty="0" err="1"/>
              <a:t>ročníku</a:t>
            </a:r>
            <a:r>
              <a:rPr lang="en-US" dirty="0"/>
              <a:t>, </a:t>
            </a:r>
            <a:r>
              <a:rPr lang="en-US" dirty="0" err="1"/>
              <a:t>inventarizaci</a:t>
            </a:r>
            <a:r>
              <a:rPr lang="en-US" dirty="0"/>
              <a:t> </a:t>
            </a:r>
            <a:r>
              <a:rPr lang="en-US" dirty="0" err="1"/>
              <a:t>majetku</a:t>
            </a:r>
            <a:r>
              <a:rPr lang="en-US" dirty="0"/>
              <a:t>, </a:t>
            </a:r>
            <a:r>
              <a:rPr lang="en-US" dirty="0" err="1"/>
              <a:t>rozpočet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půjčování</a:t>
            </a:r>
            <a:r>
              <a:rPr lang="en-US" dirty="0"/>
              <a:t> </a:t>
            </a:r>
            <a:r>
              <a:rPr lang="en-US" dirty="0" err="1"/>
              <a:t>knih</a:t>
            </a:r>
            <a:r>
              <a:rPr lang="en-US" dirty="0"/>
              <a:t> a </a:t>
            </a:r>
            <a:r>
              <a:rPr lang="en-US" dirty="0" err="1"/>
              <a:t>učebnic</a:t>
            </a:r>
            <a:r>
              <a:rPr lang="en-US" dirty="0"/>
              <a:t>, </a:t>
            </a:r>
            <a:r>
              <a:rPr lang="en-US" dirty="0" err="1"/>
              <a:t>rozpis</a:t>
            </a:r>
            <a:r>
              <a:rPr lang="en-US" dirty="0"/>
              <a:t> </a:t>
            </a:r>
            <a:r>
              <a:rPr lang="en-US" dirty="0" err="1"/>
              <a:t>maturitních</a:t>
            </a:r>
            <a:r>
              <a:rPr lang="en-US" dirty="0"/>
              <a:t> </a:t>
            </a:r>
            <a:r>
              <a:rPr lang="en-US" dirty="0" err="1"/>
              <a:t>zkoušek</a:t>
            </a:r>
            <a:r>
              <a:rPr lang="en-US" dirty="0"/>
              <a:t>, </a:t>
            </a:r>
            <a:r>
              <a:rPr lang="en-US" dirty="0" err="1"/>
              <a:t>tvorbu</a:t>
            </a:r>
            <a:r>
              <a:rPr lang="en-US" dirty="0"/>
              <a:t> </a:t>
            </a:r>
            <a:r>
              <a:rPr lang="en-US" dirty="0" err="1"/>
              <a:t>tematických</a:t>
            </a:r>
            <a:r>
              <a:rPr lang="en-US" dirty="0"/>
              <a:t> </a:t>
            </a:r>
            <a:r>
              <a:rPr lang="en-US" dirty="0" err="1"/>
              <a:t>plánů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smtClean="0"/>
              <a:t>Program </a:t>
            </a:r>
            <a:r>
              <a:rPr lang="en-US" b="1" dirty="0" err="1"/>
              <a:t>Bakaláři</a:t>
            </a:r>
            <a:r>
              <a:rPr lang="en-US" b="1" dirty="0"/>
              <a:t> se </a:t>
            </a:r>
            <a:r>
              <a:rPr lang="en-US" b="1" dirty="0" err="1"/>
              <a:t>prodává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síťová</a:t>
            </a:r>
            <a:r>
              <a:rPr lang="en-US" b="1" dirty="0"/>
              <a:t> </a:t>
            </a:r>
            <a:r>
              <a:rPr lang="en-US" b="1" dirty="0" err="1"/>
              <a:t>multilicence</a:t>
            </a:r>
            <a:r>
              <a:rPr lang="en-US" b="1" dirty="0"/>
              <a:t> </a:t>
            </a:r>
            <a:r>
              <a:rPr lang="cs-CZ" b="1" dirty="0" smtClean="0"/>
              <a:t>    </a:t>
            </a:r>
            <a:r>
              <a:rPr lang="en-US" b="1" dirty="0" smtClean="0"/>
              <a:t>pro </a:t>
            </a:r>
            <a:r>
              <a:rPr lang="en-US" b="1" dirty="0" err="1"/>
              <a:t>všechny</a:t>
            </a:r>
            <a:r>
              <a:rPr lang="en-US" b="1" dirty="0"/>
              <a:t> </a:t>
            </a:r>
            <a:r>
              <a:rPr lang="en-US" b="1" dirty="0" err="1"/>
              <a:t>počítače</a:t>
            </a:r>
            <a:r>
              <a:rPr lang="en-US" b="1" dirty="0"/>
              <a:t> </a:t>
            </a:r>
            <a:r>
              <a:rPr lang="en-US" b="1" dirty="0" err="1"/>
              <a:t>školy</a:t>
            </a:r>
            <a:r>
              <a:rPr lang="en-US" b="1" dirty="0"/>
              <a:t>.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19" y="313900"/>
            <a:ext cx="6843148" cy="7096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3300"/>
                </a:solidFill>
              </a:rPr>
              <a:t>Přehled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modulů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23582"/>
            <a:ext cx="8229600" cy="548803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Společné</a:t>
            </a:r>
            <a:r>
              <a:rPr lang="en-US" b="1" dirty="0" smtClean="0"/>
              <a:t> </a:t>
            </a:r>
            <a:r>
              <a:rPr lang="en-US" b="1" dirty="0" err="1"/>
              <a:t>prostředí</a:t>
            </a:r>
            <a:r>
              <a:rPr lang="en-US" b="1" dirty="0"/>
              <a:t> </a:t>
            </a:r>
            <a:r>
              <a:rPr lang="en-US" dirty="0"/>
              <a:t>(+ </a:t>
            </a:r>
            <a:r>
              <a:rPr lang="en-US" dirty="0" err="1"/>
              <a:t>Aktualizace</a:t>
            </a:r>
            <a:r>
              <a:rPr lang="en-US" dirty="0"/>
              <a:t> z www a </a:t>
            </a:r>
            <a:r>
              <a:rPr lang="en-US" dirty="0" err="1"/>
              <a:t>Archivace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 smtClean="0"/>
              <a:t>- - Evidence </a:t>
            </a:r>
            <a:r>
              <a:rPr lang="en-US" b="1" dirty="0" err="1"/>
              <a:t>žáků</a:t>
            </a:r>
            <a:r>
              <a:rPr lang="en-US" b="1" dirty="0"/>
              <a:t> a </a:t>
            </a:r>
            <a:r>
              <a:rPr lang="en-US" b="1" dirty="0" err="1"/>
              <a:t>zaměstnanců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matrika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/>
              <a:t>- - - - </a:t>
            </a:r>
            <a:r>
              <a:rPr lang="en-US" b="1" dirty="0" err="1"/>
              <a:t>Třídní</a:t>
            </a:r>
            <a:r>
              <a:rPr lang="en-US" b="1" dirty="0"/>
              <a:t> </a:t>
            </a:r>
            <a:r>
              <a:rPr lang="en-US" b="1" dirty="0" err="1"/>
              <a:t>kniha</a:t>
            </a:r>
            <a:endParaRPr lang="en-US" b="1" dirty="0"/>
          </a:p>
          <a:p>
            <a:r>
              <a:rPr lang="en-US" b="1" dirty="0"/>
              <a:t>- - - - </a:t>
            </a:r>
            <a:r>
              <a:rPr lang="en-US" b="1" dirty="0" err="1"/>
              <a:t>Webové</a:t>
            </a:r>
            <a:r>
              <a:rPr lang="en-US" b="1" dirty="0"/>
              <a:t> </a:t>
            </a:r>
            <a:r>
              <a:rPr lang="en-US" b="1" dirty="0" err="1"/>
              <a:t>aplikace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Zápis</a:t>
            </a:r>
            <a:r>
              <a:rPr lang="en-US" dirty="0"/>
              <a:t> </a:t>
            </a:r>
            <a:r>
              <a:rPr lang="en-US" dirty="0" err="1"/>
              <a:t>známek</a:t>
            </a:r>
            <a:r>
              <a:rPr lang="en-US" dirty="0"/>
              <a:t>, </a:t>
            </a:r>
            <a:r>
              <a:rPr lang="en-US" dirty="0" err="1"/>
              <a:t>informace</a:t>
            </a:r>
            <a:r>
              <a:rPr lang="en-US" dirty="0"/>
              <a:t> pro </a:t>
            </a:r>
            <a:r>
              <a:rPr lang="en-US" dirty="0" err="1"/>
              <a:t>rodiče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/>
              <a:t>- - - - </a:t>
            </a:r>
            <a:r>
              <a:rPr lang="en-US" b="1" dirty="0" err="1"/>
              <a:t>Přijímací</a:t>
            </a:r>
            <a:r>
              <a:rPr lang="en-US" b="1" dirty="0"/>
              <a:t> </a:t>
            </a:r>
            <a:r>
              <a:rPr lang="en-US" b="1" dirty="0" err="1"/>
              <a:t>zkoušky</a:t>
            </a:r>
            <a:r>
              <a:rPr lang="en-US" b="1" dirty="0"/>
              <a:t>, </a:t>
            </a:r>
            <a:r>
              <a:rPr lang="en-US" b="1" dirty="0" err="1"/>
              <a:t>zápis</a:t>
            </a:r>
            <a:r>
              <a:rPr lang="en-US" b="1" dirty="0"/>
              <a:t> do 1. </a:t>
            </a:r>
            <a:r>
              <a:rPr lang="en-US" b="1" dirty="0" err="1"/>
              <a:t>ročníku</a:t>
            </a:r>
            <a:r>
              <a:rPr lang="en-US" b="1" dirty="0"/>
              <a:t> ZŠ</a:t>
            </a:r>
          </a:p>
          <a:p>
            <a:r>
              <a:rPr lang="en-US" b="1" dirty="0"/>
              <a:t>- - - - </a:t>
            </a:r>
            <a:r>
              <a:rPr lang="en-US" b="1" dirty="0" err="1"/>
              <a:t>Grafické</a:t>
            </a:r>
            <a:r>
              <a:rPr lang="en-US" b="1" dirty="0"/>
              <a:t> </a:t>
            </a:r>
            <a:r>
              <a:rPr lang="en-US" b="1" dirty="0" err="1"/>
              <a:t>zpracování</a:t>
            </a:r>
            <a:r>
              <a:rPr lang="en-US" b="1" dirty="0"/>
              <a:t> </a:t>
            </a:r>
            <a:r>
              <a:rPr lang="en-US" b="1" dirty="0" err="1"/>
              <a:t>klasifikace</a:t>
            </a:r>
            <a:endParaRPr lang="en-US" b="1" dirty="0"/>
          </a:p>
          <a:p>
            <a:r>
              <a:rPr lang="en-US" b="1" dirty="0"/>
              <a:t>- - - - </a:t>
            </a:r>
            <a:r>
              <a:rPr lang="en-US" b="1" dirty="0" err="1"/>
              <a:t>Rozpis</a:t>
            </a:r>
            <a:r>
              <a:rPr lang="en-US" b="1" dirty="0"/>
              <a:t> </a:t>
            </a:r>
            <a:r>
              <a:rPr lang="en-US" b="1" dirty="0" err="1"/>
              <a:t>maturit</a:t>
            </a:r>
            <a:endParaRPr lang="en-US" b="1" dirty="0"/>
          </a:p>
          <a:p>
            <a:r>
              <a:rPr lang="en-US" b="1" dirty="0"/>
              <a:t>- - </a:t>
            </a:r>
            <a:r>
              <a:rPr lang="en-US" b="1" dirty="0" err="1"/>
              <a:t>Knihovna</a:t>
            </a:r>
            <a:endParaRPr lang="en-US" b="1" dirty="0"/>
          </a:p>
          <a:p>
            <a:r>
              <a:rPr lang="en-US" b="1" dirty="0"/>
              <a:t>- - </a:t>
            </a:r>
            <a:r>
              <a:rPr lang="en-US" b="1" dirty="0" err="1"/>
              <a:t>Inventarizace</a:t>
            </a:r>
            <a:endParaRPr lang="en-US" b="1" dirty="0"/>
          </a:p>
          <a:p>
            <a:r>
              <a:rPr lang="en-US" b="1" dirty="0"/>
              <a:t>- - </a:t>
            </a:r>
            <a:r>
              <a:rPr lang="en-US" b="1" dirty="0" err="1"/>
              <a:t>Rozpočet</a:t>
            </a:r>
            <a:r>
              <a:rPr lang="en-US" b="1" dirty="0"/>
              <a:t> </a:t>
            </a:r>
            <a:r>
              <a:rPr lang="en-US" b="1" dirty="0" err="1"/>
              <a:t>školy</a:t>
            </a:r>
            <a:endParaRPr lang="en-US" b="1" dirty="0"/>
          </a:p>
          <a:p>
            <a:r>
              <a:rPr lang="en-US" b="1" dirty="0"/>
              <a:t>- - </a:t>
            </a:r>
            <a:r>
              <a:rPr lang="en-US" b="1" dirty="0" err="1"/>
              <a:t>Plán</a:t>
            </a:r>
            <a:r>
              <a:rPr lang="en-US" b="1" dirty="0"/>
              <a:t> </a:t>
            </a:r>
            <a:r>
              <a:rPr lang="en-US" b="1" dirty="0" err="1"/>
              <a:t>akcí</a:t>
            </a:r>
            <a:r>
              <a:rPr lang="en-US" b="1" dirty="0"/>
              <a:t> </a:t>
            </a:r>
            <a:r>
              <a:rPr lang="en-US" b="1" dirty="0" err="1"/>
              <a:t>školy</a:t>
            </a:r>
            <a:endParaRPr lang="en-US" b="1" dirty="0"/>
          </a:p>
          <a:p>
            <a:r>
              <a:rPr lang="en-US" b="1" dirty="0"/>
              <a:t>- - </a:t>
            </a:r>
            <a:r>
              <a:rPr lang="en-US" b="1" dirty="0" err="1"/>
              <a:t>Rozvrh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Generátoru</a:t>
            </a:r>
            <a:r>
              <a:rPr lang="en-US" dirty="0"/>
              <a:t>)</a:t>
            </a:r>
            <a:endParaRPr lang="en-US" b="1" dirty="0"/>
          </a:p>
          <a:p>
            <a:r>
              <a:rPr lang="cs-CZ" b="1" dirty="0"/>
              <a:t>- - - - Suplování</a:t>
            </a:r>
          </a:p>
          <a:p>
            <a:r>
              <a:rPr lang="cs-CZ" b="1" dirty="0"/>
              <a:t>- - Tematické plány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Informační systém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(IS)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Školní </a:t>
            </a:r>
            <a:r>
              <a:rPr lang="en-US" dirty="0"/>
              <a:t>IS </a:t>
            </a:r>
            <a:r>
              <a:rPr lang="en-US" dirty="0" err="1"/>
              <a:t>zajišťují</a:t>
            </a:r>
            <a:r>
              <a:rPr lang="en-US" dirty="0"/>
              <a:t> </a:t>
            </a:r>
            <a:r>
              <a:rPr lang="en-US" dirty="0" err="1"/>
              <a:t>bezpečné</a:t>
            </a:r>
            <a:r>
              <a:rPr lang="en-US" dirty="0"/>
              <a:t> </a:t>
            </a:r>
            <a:r>
              <a:rPr lang="en-US" dirty="0" err="1"/>
              <a:t>ukládání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</a:t>
            </a:r>
            <a:r>
              <a:rPr lang="en-US" dirty="0" err="1"/>
              <a:t>důležitých</a:t>
            </a:r>
            <a:r>
              <a:rPr lang="en-US" dirty="0"/>
              <a:t> pro </a:t>
            </a:r>
            <a:r>
              <a:rPr lang="en-US" dirty="0" err="1"/>
              <a:t>činnost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pro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pro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cs-CZ" dirty="0" smtClean="0"/>
              <a:t>     </a:t>
            </a:r>
            <a:r>
              <a:rPr lang="en-US" dirty="0" smtClean="0"/>
              <a:t>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ale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rodiči</a:t>
            </a:r>
            <a:r>
              <a:rPr lang="en-US" dirty="0"/>
              <a:t> a </a:t>
            </a:r>
            <a:r>
              <a:rPr lang="en-US" dirty="0" err="1"/>
              <a:t>dalšími</a:t>
            </a:r>
            <a:r>
              <a:rPr lang="en-US" dirty="0"/>
              <a:t> </a:t>
            </a:r>
            <a:r>
              <a:rPr lang="en-US" dirty="0" err="1"/>
              <a:t>orgány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vytvářet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 pro </a:t>
            </a:r>
            <a:r>
              <a:rPr lang="en-US" dirty="0" err="1"/>
              <a:t>rychlejší</a:t>
            </a:r>
            <a:r>
              <a:rPr lang="en-US" dirty="0"/>
              <a:t>, </a:t>
            </a:r>
            <a:r>
              <a:rPr lang="en-US" dirty="0" err="1"/>
              <a:t>pružnější</a:t>
            </a:r>
            <a:r>
              <a:rPr lang="en-US" dirty="0"/>
              <a:t> a </a:t>
            </a:r>
            <a:r>
              <a:rPr lang="en-US" dirty="0" err="1"/>
              <a:t>efektivnější</a:t>
            </a:r>
            <a:r>
              <a:rPr lang="en-US" dirty="0"/>
              <a:t> </a:t>
            </a:r>
            <a:r>
              <a:rPr lang="en-US" dirty="0" err="1"/>
              <a:t>rozhodování</a:t>
            </a:r>
            <a:r>
              <a:rPr lang="en-US" dirty="0"/>
              <a:t> </a:t>
            </a:r>
            <a:r>
              <a:rPr lang="en-US" dirty="0" err="1"/>
              <a:t>managementu</a:t>
            </a:r>
            <a:r>
              <a:rPr lang="en-US" dirty="0"/>
              <a:t> </a:t>
            </a:r>
            <a:r>
              <a:rPr lang="en-US" dirty="0" err="1"/>
              <a:t>škol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752"/>
            <a:ext cx="8229600" cy="522541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FF3300"/>
                </a:solidFill>
              </a:rPr>
              <a:t>Provázanost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modulů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</a:p>
          <a:p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/>
              <a:t>moduly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Bakaláři</a:t>
            </a:r>
            <a:r>
              <a:rPr lang="en-US" dirty="0"/>
              <a:t> </a:t>
            </a:r>
            <a:r>
              <a:rPr lang="en-US" dirty="0" err="1"/>
              <a:t>vyžadují</a:t>
            </a:r>
            <a:r>
              <a:rPr lang="en-US" dirty="0"/>
              <a:t> </a:t>
            </a:r>
            <a:r>
              <a:rPr lang="en-US" dirty="0" err="1"/>
              <a:t>Společné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Grafické</a:t>
            </a:r>
            <a:r>
              <a:rPr lang="en-US" dirty="0" smtClean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klasifikace</a:t>
            </a:r>
            <a:r>
              <a:rPr lang="en-US" dirty="0"/>
              <a:t> </a:t>
            </a:r>
            <a:r>
              <a:rPr lang="en-US" dirty="0" err="1"/>
              <a:t>vyžaduje</a:t>
            </a:r>
            <a:r>
              <a:rPr lang="en-US" dirty="0"/>
              <a:t> </a:t>
            </a:r>
            <a:r>
              <a:rPr lang="en-US" dirty="0" err="1"/>
              <a:t>napojení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data Evidence,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knihu</a:t>
            </a:r>
            <a:r>
              <a:rPr lang="en-US" dirty="0"/>
              <a:t>, </a:t>
            </a:r>
            <a:r>
              <a:rPr lang="en-US" dirty="0" err="1"/>
              <a:t>Webové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, </a:t>
            </a:r>
            <a:r>
              <a:rPr lang="en-US" dirty="0" err="1"/>
              <a:t>Přijímací</a:t>
            </a:r>
            <a:r>
              <a:rPr lang="en-US" dirty="0"/>
              <a:t> </a:t>
            </a:r>
            <a:r>
              <a:rPr lang="en-US" dirty="0" err="1"/>
              <a:t>zkoušky</a:t>
            </a:r>
            <a:r>
              <a:rPr lang="en-US" dirty="0"/>
              <a:t>, </a:t>
            </a:r>
            <a:r>
              <a:rPr lang="en-US" dirty="0" err="1"/>
              <a:t>zápis</a:t>
            </a:r>
            <a:r>
              <a:rPr lang="en-US" dirty="0"/>
              <a:t> do 1. </a:t>
            </a:r>
            <a:r>
              <a:rPr lang="en-US" dirty="0" err="1"/>
              <a:t>ročníku</a:t>
            </a:r>
            <a:r>
              <a:rPr lang="en-US" dirty="0"/>
              <a:t> ZŠ a </a:t>
            </a:r>
            <a:r>
              <a:rPr lang="en-US" dirty="0" err="1"/>
              <a:t>Rozpis</a:t>
            </a:r>
            <a:r>
              <a:rPr lang="en-US" dirty="0"/>
              <a:t> </a:t>
            </a:r>
            <a:r>
              <a:rPr lang="en-US" dirty="0" err="1"/>
              <a:t>maturit</a:t>
            </a:r>
            <a:r>
              <a:rPr lang="en-US" dirty="0"/>
              <a:t> </a:t>
            </a:r>
            <a:r>
              <a:rPr lang="en-US" dirty="0" err="1"/>
              <a:t>nemá</a:t>
            </a:r>
            <a:r>
              <a:rPr lang="en-US" dirty="0"/>
              <a:t> </a:t>
            </a:r>
            <a:r>
              <a:rPr lang="en-US" dirty="0" err="1"/>
              <a:t>smysl</a:t>
            </a:r>
            <a:r>
              <a:rPr lang="en-US" dirty="0"/>
              <a:t> </a:t>
            </a:r>
            <a:r>
              <a:rPr lang="en-US" dirty="0" err="1"/>
              <a:t>používat</a:t>
            </a:r>
            <a:r>
              <a:rPr lang="en-US" dirty="0"/>
              <a:t> </a:t>
            </a:r>
            <a:r>
              <a:rPr lang="cs-CZ" dirty="0" smtClean="0"/>
              <a:t>                </a:t>
            </a:r>
            <a:r>
              <a:rPr lang="en-US" dirty="0" smtClean="0"/>
              <a:t>bez </a:t>
            </a:r>
            <a:r>
              <a:rPr lang="en-US" dirty="0"/>
              <a:t>Evidence. </a:t>
            </a:r>
            <a:endParaRPr lang="en-US" dirty="0" smtClean="0"/>
          </a:p>
          <a:p>
            <a:r>
              <a:rPr lang="en-US" dirty="0" err="1" smtClean="0"/>
              <a:t>Suplování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nadstavbou</a:t>
            </a:r>
            <a:r>
              <a:rPr lang="en-US" dirty="0"/>
              <a:t> </a:t>
            </a:r>
            <a:r>
              <a:rPr lang="en-US" dirty="0" err="1"/>
              <a:t>Rozvrhu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Provoz</a:t>
            </a:r>
            <a:r>
              <a:rPr lang="en-US" dirty="0" smtClean="0"/>
              <a:t> </a:t>
            </a:r>
            <a:r>
              <a:rPr lang="en-US" dirty="0" err="1"/>
              <a:t>modulu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smysl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současném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Rozvrhu</a:t>
            </a:r>
            <a:r>
              <a:rPr lang="en-US" dirty="0"/>
              <a:t> a </a:t>
            </a:r>
            <a:r>
              <a:rPr lang="en-US" dirty="0" err="1"/>
              <a:t>Suplování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89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Společné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prostředí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766" y="2150726"/>
            <a:ext cx="7683034" cy="397543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Modul</a:t>
            </a:r>
            <a:r>
              <a:rPr lang="en-US" dirty="0"/>
              <a:t>, </a:t>
            </a:r>
            <a:r>
              <a:rPr lang="en-US" dirty="0" err="1"/>
              <a:t>nezbytný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Bakaláři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Obsahuje</a:t>
            </a:r>
            <a:r>
              <a:rPr lang="en-US" dirty="0" smtClean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en-US" dirty="0"/>
              <a:t> pro </a:t>
            </a:r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moduly</a:t>
            </a:r>
            <a:r>
              <a:rPr lang="en-US" dirty="0"/>
              <a:t> (</a:t>
            </a:r>
            <a:r>
              <a:rPr lang="en-US" dirty="0" err="1"/>
              <a:t>předměty</a:t>
            </a:r>
            <a:r>
              <a:rPr lang="en-US" dirty="0"/>
              <a:t>, </a:t>
            </a:r>
            <a:r>
              <a:rPr lang="en-US" dirty="0" err="1"/>
              <a:t>třídy</a:t>
            </a:r>
            <a:r>
              <a:rPr lang="en-US" dirty="0"/>
              <a:t>, </a:t>
            </a:r>
            <a:r>
              <a:rPr lang="en-US" dirty="0" err="1"/>
              <a:t>vyučovací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, </a:t>
            </a:r>
            <a:r>
              <a:rPr lang="en-US" dirty="0" err="1"/>
              <a:t>učební</a:t>
            </a:r>
            <a:r>
              <a:rPr lang="en-US" dirty="0"/>
              <a:t> </a:t>
            </a:r>
            <a:r>
              <a:rPr lang="en-US" dirty="0" err="1"/>
              <a:t>plány</a:t>
            </a:r>
            <a:r>
              <a:rPr lang="en-US" dirty="0"/>
              <a:t>, </a:t>
            </a:r>
            <a:r>
              <a:rPr lang="en-US" dirty="0" err="1"/>
              <a:t>úvazky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.). </a:t>
            </a:r>
            <a:endParaRPr lang="en-US" dirty="0" smtClean="0"/>
          </a:p>
          <a:p>
            <a:r>
              <a:rPr lang="en-US" dirty="0" err="1" smtClean="0"/>
              <a:t>Část</a:t>
            </a:r>
            <a:r>
              <a:rPr lang="en-US" dirty="0" smtClean="0"/>
              <a:t> </a:t>
            </a:r>
            <a:r>
              <a:rPr lang="en-US" dirty="0" err="1"/>
              <a:t>Aktualizace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pohodlnou</a:t>
            </a:r>
            <a:r>
              <a:rPr lang="en-US" dirty="0"/>
              <a:t> </a:t>
            </a:r>
            <a:r>
              <a:rPr lang="en-US" dirty="0" err="1"/>
              <a:t>průběžnou</a:t>
            </a:r>
            <a:r>
              <a:rPr lang="en-US" dirty="0"/>
              <a:t> </a:t>
            </a:r>
            <a:r>
              <a:rPr lang="en-US" dirty="0" err="1"/>
              <a:t>aktualizaci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stránek</a:t>
            </a:r>
            <a:r>
              <a:rPr lang="en-US" dirty="0"/>
              <a:t> </a:t>
            </a:r>
            <a:r>
              <a:rPr lang="en-US" dirty="0" err="1"/>
              <a:t>výrobce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Archivace</a:t>
            </a:r>
            <a:r>
              <a:rPr lang="en-US" dirty="0" smtClean="0"/>
              <a:t> </a:t>
            </a:r>
            <a:r>
              <a:rPr lang="en-US" dirty="0" err="1"/>
              <a:t>slouží</a:t>
            </a:r>
            <a:r>
              <a:rPr lang="en-US" dirty="0"/>
              <a:t> pro </a:t>
            </a:r>
            <a:r>
              <a:rPr lang="en-US" dirty="0" err="1"/>
              <a:t>jednoduché</a:t>
            </a:r>
            <a:r>
              <a:rPr lang="en-US" dirty="0"/>
              <a:t> a </a:t>
            </a:r>
            <a:r>
              <a:rPr lang="en-US" dirty="0" err="1"/>
              <a:t>přehledné</a:t>
            </a:r>
            <a:r>
              <a:rPr lang="en-US" dirty="0"/>
              <a:t> </a:t>
            </a:r>
            <a:r>
              <a:rPr lang="en-US" dirty="0" err="1"/>
              <a:t>zálohování</a:t>
            </a:r>
            <a:r>
              <a:rPr lang="en-US" dirty="0"/>
              <a:t> </a:t>
            </a:r>
            <a:r>
              <a:rPr lang="en-US" dirty="0" err="1"/>
              <a:t>datových</a:t>
            </a:r>
            <a:r>
              <a:rPr lang="en-US" dirty="0"/>
              <a:t> </a:t>
            </a:r>
            <a:r>
              <a:rPr lang="en-US" dirty="0" err="1"/>
              <a:t>souborů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olečné prostredi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2" r="-730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12"/>
            <a:ext cx="8229600" cy="12965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Evidence </a:t>
            </a:r>
            <a:r>
              <a:rPr lang="en-US" dirty="0" err="1" smtClean="0">
                <a:solidFill>
                  <a:srgbClr val="FF3300"/>
                </a:solidFill>
              </a:rPr>
              <a:t>žáků</a:t>
            </a:r>
            <a:r>
              <a:rPr lang="en-US" dirty="0" smtClean="0">
                <a:solidFill>
                  <a:srgbClr val="FF3300"/>
                </a:solidFill>
              </a:rPr>
              <a:t> a </a:t>
            </a:r>
            <a:r>
              <a:rPr lang="en-US" dirty="0" err="1" smtClean="0">
                <a:solidFill>
                  <a:srgbClr val="FF3300"/>
                </a:solidFill>
              </a:rPr>
              <a:t>zaměstnanců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(</a:t>
            </a:r>
            <a:r>
              <a:rPr lang="en-US" dirty="0" err="1" smtClean="0">
                <a:solidFill>
                  <a:srgbClr val="FF3300"/>
                </a:solidFill>
              </a:rPr>
              <a:t>školní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matrika</a:t>
            </a:r>
            <a:r>
              <a:rPr lang="en-US" dirty="0" smtClean="0">
                <a:solidFill>
                  <a:srgbClr val="FF3300"/>
                </a:solidFill>
              </a:rPr>
              <a:t>)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971"/>
            <a:ext cx="8229600" cy="5510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Evidence </a:t>
            </a:r>
            <a:r>
              <a:rPr lang="en-US" dirty="0" err="1"/>
              <a:t>žáků</a:t>
            </a:r>
            <a:r>
              <a:rPr lang="en-US" dirty="0"/>
              <a:t> a </a:t>
            </a:r>
            <a:r>
              <a:rPr lang="en-US" dirty="0" err="1"/>
              <a:t>zaměstnanců</a:t>
            </a:r>
            <a:r>
              <a:rPr lang="en-US" dirty="0"/>
              <a:t> v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Bakaláři</a:t>
            </a:r>
            <a:r>
              <a:rPr lang="en-US" dirty="0"/>
              <a:t> </a:t>
            </a:r>
            <a:r>
              <a:rPr lang="en-US" dirty="0" err="1"/>
              <a:t>zpracovává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en-US" dirty="0"/>
              <a:t> </a:t>
            </a:r>
            <a:r>
              <a:rPr lang="en-US" dirty="0" err="1"/>
              <a:t>údajů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klasifikaci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tisku</a:t>
            </a:r>
            <a:r>
              <a:rPr lang="en-US" dirty="0"/>
              <a:t> </a:t>
            </a:r>
            <a:r>
              <a:rPr lang="en-US" dirty="0" err="1"/>
              <a:t>vysvědčení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Elektronická</a:t>
            </a:r>
            <a:r>
              <a:rPr lang="en-US" dirty="0" smtClean="0"/>
              <a:t> </a:t>
            </a:r>
            <a:r>
              <a:rPr lang="en-US" dirty="0" err="1"/>
              <a:t>podoba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přehledů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tiskových</a:t>
            </a:r>
            <a:r>
              <a:rPr lang="en-US" dirty="0"/>
              <a:t> </a:t>
            </a:r>
            <a:r>
              <a:rPr lang="en-US" dirty="0" err="1"/>
              <a:t>výstupů</a:t>
            </a:r>
            <a:r>
              <a:rPr lang="en-US" dirty="0"/>
              <a:t>. </a:t>
            </a:r>
            <a:r>
              <a:rPr lang="en-US" dirty="0" err="1"/>
              <a:t>Připraveny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stovky</a:t>
            </a:r>
            <a:r>
              <a:rPr lang="en-US" dirty="0"/>
              <a:t> </a:t>
            </a:r>
            <a:r>
              <a:rPr lang="en-US" dirty="0" err="1"/>
              <a:t>nejrůznějších</a:t>
            </a:r>
            <a:r>
              <a:rPr lang="en-US" dirty="0"/>
              <a:t> </a:t>
            </a:r>
            <a:r>
              <a:rPr lang="en-US" dirty="0" err="1"/>
              <a:t>sestav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Uživatelé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modifikovat</a:t>
            </a:r>
            <a:r>
              <a:rPr lang="en-US" dirty="0"/>
              <a:t> a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doplňovat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smtClean="0"/>
              <a:t>Evidence </a:t>
            </a:r>
            <a:r>
              <a:rPr lang="en-US" b="1" dirty="0" err="1"/>
              <a:t>programu</a:t>
            </a:r>
            <a:r>
              <a:rPr lang="en-US" b="1" dirty="0"/>
              <a:t> </a:t>
            </a:r>
            <a:r>
              <a:rPr lang="en-US" b="1" dirty="0" err="1"/>
              <a:t>Bakaláři</a:t>
            </a:r>
            <a:r>
              <a:rPr lang="en-US" b="1" dirty="0"/>
              <a:t> je </a:t>
            </a:r>
            <a:r>
              <a:rPr lang="en-US" b="1" dirty="0" err="1"/>
              <a:t>plně</a:t>
            </a:r>
            <a:r>
              <a:rPr lang="en-US" b="1" dirty="0"/>
              <a:t> </a:t>
            </a:r>
            <a:r>
              <a:rPr lang="en-US" b="1" dirty="0" err="1"/>
              <a:t>využitelná</a:t>
            </a:r>
            <a:r>
              <a:rPr lang="en-US" b="1" dirty="0"/>
              <a:t> pro </a:t>
            </a:r>
            <a:r>
              <a:rPr lang="en-US" b="1" dirty="0" err="1"/>
              <a:t>vedení</a:t>
            </a:r>
            <a:r>
              <a:rPr lang="en-US" b="1" dirty="0"/>
              <a:t> </a:t>
            </a:r>
            <a:r>
              <a:rPr lang="en-US" b="1" dirty="0" err="1"/>
              <a:t>školní</a:t>
            </a:r>
            <a:r>
              <a:rPr lang="en-US" b="1" dirty="0"/>
              <a:t> </a:t>
            </a:r>
            <a:r>
              <a:rPr lang="en-US" b="1" dirty="0" err="1"/>
              <a:t>matriky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Tiskové</a:t>
            </a:r>
            <a:r>
              <a:rPr lang="en-US" dirty="0" smtClean="0"/>
              <a:t> </a:t>
            </a:r>
            <a:r>
              <a:rPr lang="en-US" dirty="0" err="1"/>
              <a:t>výstupy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umožňují</a:t>
            </a:r>
            <a:r>
              <a:rPr lang="en-US" dirty="0"/>
              <a:t> </a:t>
            </a:r>
            <a:r>
              <a:rPr lang="en-US" dirty="0" err="1"/>
              <a:t>vést</a:t>
            </a:r>
            <a:r>
              <a:rPr lang="en-US" dirty="0"/>
              <a:t> </a:t>
            </a:r>
            <a:r>
              <a:rPr lang="en-US" dirty="0" err="1"/>
              <a:t>potřebnou</a:t>
            </a:r>
            <a:r>
              <a:rPr lang="en-US" dirty="0"/>
              <a:t> </a:t>
            </a:r>
            <a:r>
              <a:rPr lang="en-US" dirty="0" err="1"/>
              <a:t>pedagogickou</a:t>
            </a:r>
            <a:r>
              <a:rPr lang="en-US" dirty="0"/>
              <a:t> </a:t>
            </a:r>
            <a:r>
              <a:rPr lang="en-US" dirty="0" err="1"/>
              <a:t>dokumentaci</a:t>
            </a:r>
            <a:r>
              <a:rPr lang="en-US" dirty="0"/>
              <a:t> (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výkazy</a:t>
            </a:r>
            <a:r>
              <a:rPr lang="en-US" dirty="0"/>
              <a:t>, </a:t>
            </a:r>
            <a:r>
              <a:rPr lang="en-US" dirty="0" err="1"/>
              <a:t>katalogové</a:t>
            </a:r>
            <a:r>
              <a:rPr lang="en-US" dirty="0"/>
              <a:t> </a:t>
            </a:r>
            <a:r>
              <a:rPr lang="en-US" dirty="0" err="1"/>
              <a:t>listy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dirty="0" err="1" smtClean="0"/>
              <a:t>Tisk</a:t>
            </a:r>
            <a:r>
              <a:rPr lang="en-US" dirty="0" smtClean="0"/>
              <a:t> </a:t>
            </a:r>
            <a:r>
              <a:rPr lang="en-US" dirty="0" err="1"/>
              <a:t>vysvědčení</a:t>
            </a:r>
            <a:r>
              <a:rPr lang="en-US" dirty="0"/>
              <a:t> je </a:t>
            </a:r>
            <a:r>
              <a:rPr lang="en-US" dirty="0" err="1"/>
              <a:t>připraven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většinu</a:t>
            </a:r>
            <a:r>
              <a:rPr lang="en-US" dirty="0"/>
              <a:t> </a:t>
            </a:r>
            <a:r>
              <a:rPr lang="en-US" dirty="0" err="1"/>
              <a:t>používaných</a:t>
            </a:r>
            <a:r>
              <a:rPr lang="en-US" dirty="0"/>
              <a:t> </a:t>
            </a:r>
            <a:r>
              <a:rPr lang="en-US" dirty="0" err="1"/>
              <a:t>blanketů</a:t>
            </a:r>
            <a:r>
              <a:rPr lang="en-US" dirty="0"/>
              <a:t> (SEVT) a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dodatečné</a:t>
            </a:r>
            <a:r>
              <a:rPr lang="en-US" dirty="0"/>
              <a:t> </a:t>
            </a:r>
            <a:r>
              <a:rPr lang="en-US" dirty="0" err="1"/>
              <a:t>úpravy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038" y="1106454"/>
            <a:ext cx="7508912" cy="536864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Obrázek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malé</a:t>
            </a:r>
            <a:r>
              <a:rPr lang="en-US" sz="2000" b="1" dirty="0" smtClean="0"/>
              <a:t> evidence (</a:t>
            </a:r>
            <a:r>
              <a:rPr lang="en-US" sz="2000" b="1" dirty="0" err="1" smtClean="0"/>
              <a:t>škola</a:t>
            </a:r>
            <a:r>
              <a:rPr lang="en-US" sz="2000" b="1" dirty="0" smtClean="0"/>
              <a:t> do 100 </a:t>
            </a:r>
            <a:r>
              <a:rPr lang="en-US" sz="2000" b="1" dirty="0" err="1" smtClean="0"/>
              <a:t>žáků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4" name="Content Placeholder 3" descr="malaev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9" r="-5939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v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8" r="-12728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8306" r="-48306"/>
          <a:stretch/>
        </p:blipFill>
        <p:spPr>
          <a:xfrm>
            <a:off x="457200" y="314325"/>
            <a:ext cx="8229600" cy="63817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pis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64" b="-13364"/>
          <a:stretch>
            <a:fillRect/>
          </a:stretch>
        </p:blipFill>
        <p:spPr>
          <a:xfrm>
            <a:off x="960687" y="1575218"/>
            <a:ext cx="7378710" cy="353177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899"/>
            <a:ext cx="8229600" cy="764274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3300"/>
                </a:solidFill>
              </a:rPr>
              <a:t>Přijímací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zkoušky</a:t>
            </a:r>
            <a:r>
              <a:rPr lang="en-US" sz="3600" b="1" dirty="0">
                <a:solidFill>
                  <a:srgbClr val="FF3300"/>
                </a:solidFill>
              </a:rPr>
              <a:t>, </a:t>
            </a:r>
            <a:r>
              <a:rPr lang="en-US" sz="3600" b="1" dirty="0" err="1">
                <a:solidFill>
                  <a:srgbClr val="FF3300"/>
                </a:solidFill>
              </a:rPr>
              <a:t>zápis</a:t>
            </a:r>
            <a:r>
              <a:rPr lang="en-US" sz="3600" b="1" dirty="0">
                <a:solidFill>
                  <a:srgbClr val="FF3300"/>
                </a:solidFill>
              </a:rPr>
              <a:t> do 1. </a:t>
            </a:r>
            <a:r>
              <a:rPr lang="en-US" sz="3600" b="1" dirty="0" err="1" smtClean="0">
                <a:solidFill>
                  <a:srgbClr val="FF3300"/>
                </a:solidFill>
              </a:rPr>
              <a:t>ročníku</a:t>
            </a:r>
            <a:r>
              <a:rPr lang="en-US" sz="3600" b="1" dirty="0" smtClean="0">
                <a:solidFill>
                  <a:srgbClr val="FF3300"/>
                </a:solidFill>
              </a:rPr>
              <a:t> ZŠ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10" y="1296537"/>
            <a:ext cx="8060855" cy="398810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shromáždit</a:t>
            </a:r>
            <a:r>
              <a:rPr lang="en-US" dirty="0"/>
              <a:t> </a:t>
            </a:r>
            <a:r>
              <a:rPr lang="en-US" dirty="0" err="1"/>
              <a:t>podklady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/>
              <a:t>uchazečích</a:t>
            </a:r>
            <a:r>
              <a:rPr lang="en-US" dirty="0"/>
              <a:t>, </a:t>
            </a:r>
            <a:r>
              <a:rPr lang="en-US" dirty="0" err="1"/>
              <a:t>stanovit</a:t>
            </a:r>
            <a:r>
              <a:rPr lang="en-US" dirty="0"/>
              <a:t> </a:t>
            </a:r>
            <a:r>
              <a:rPr lang="en-US" dirty="0" err="1"/>
              <a:t>kritéria</a:t>
            </a:r>
            <a:r>
              <a:rPr lang="en-US" dirty="0"/>
              <a:t> pro </a:t>
            </a:r>
            <a:r>
              <a:rPr lang="en-US" dirty="0" err="1" smtClean="0"/>
              <a:t>jejich</a:t>
            </a:r>
            <a:r>
              <a:rPr lang="en-US" dirty="0"/>
              <a:t> </a:t>
            </a:r>
            <a:r>
              <a:rPr lang="en-US" dirty="0" err="1" smtClean="0"/>
              <a:t>hodnocení</a:t>
            </a:r>
            <a:r>
              <a:rPr lang="en-US" dirty="0"/>
              <a:t>, </a:t>
            </a:r>
            <a:r>
              <a:rPr lang="en-US" dirty="0" err="1"/>
              <a:t>evidovat</a:t>
            </a:r>
            <a:r>
              <a:rPr lang="en-US" dirty="0"/>
              <a:t> pod </a:t>
            </a:r>
            <a:r>
              <a:rPr lang="en-US" dirty="0" err="1"/>
              <a:t>tajnými</a:t>
            </a:r>
            <a:r>
              <a:rPr lang="en-US" dirty="0"/>
              <a:t> </a:t>
            </a:r>
            <a:r>
              <a:rPr lang="en-US" dirty="0" err="1"/>
              <a:t>kódy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zkoušek</a:t>
            </a:r>
            <a:r>
              <a:rPr lang="en-US" dirty="0"/>
              <a:t> a </a:t>
            </a:r>
            <a:r>
              <a:rPr lang="en-US" dirty="0" err="1"/>
              <a:t>sestavovat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hodnocení</a:t>
            </a:r>
            <a:r>
              <a:rPr lang="en-US" dirty="0"/>
              <a:t> </a:t>
            </a:r>
            <a:r>
              <a:rPr lang="en-US" dirty="0" err="1"/>
              <a:t>jednotlivců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obousměrně</a:t>
            </a:r>
            <a:r>
              <a:rPr lang="en-US" dirty="0"/>
              <a:t> </a:t>
            </a:r>
            <a:r>
              <a:rPr lang="en-US" dirty="0" err="1"/>
              <a:t>propojen</a:t>
            </a:r>
            <a:r>
              <a:rPr lang="en-US" dirty="0"/>
              <a:t> s </a:t>
            </a:r>
            <a:r>
              <a:rPr lang="en-US" dirty="0" err="1"/>
              <a:t>Evidencí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Obsahuje</a:t>
            </a:r>
            <a:r>
              <a:rPr lang="en-US" dirty="0" smtClean="0"/>
              <a:t> </a:t>
            </a:r>
            <a:r>
              <a:rPr lang="en-US" dirty="0" err="1"/>
              <a:t>tisky</a:t>
            </a:r>
            <a:r>
              <a:rPr lang="en-US" dirty="0"/>
              <a:t> </a:t>
            </a:r>
            <a:r>
              <a:rPr lang="en-US" dirty="0" err="1"/>
              <a:t>pozvánek</a:t>
            </a:r>
            <a:r>
              <a:rPr lang="en-US" dirty="0"/>
              <a:t>, </a:t>
            </a:r>
            <a:r>
              <a:rPr lang="en-US" dirty="0" err="1"/>
              <a:t>výsledkových</a:t>
            </a:r>
            <a:r>
              <a:rPr lang="en-US" dirty="0"/>
              <a:t> </a:t>
            </a:r>
            <a:r>
              <a:rPr lang="en-US" dirty="0" err="1"/>
              <a:t>listin</a:t>
            </a:r>
            <a:r>
              <a:rPr lang="en-US" dirty="0"/>
              <a:t>, </a:t>
            </a:r>
            <a:r>
              <a:rPr lang="en-US" dirty="0" err="1"/>
              <a:t>rozhodnutí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/>
              <a:t>přijetí</a:t>
            </a:r>
            <a:r>
              <a:rPr lang="en-US" dirty="0"/>
              <a:t> a </a:t>
            </a:r>
            <a:r>
              <a:rPr lang="en-US" dirty="0" err="1"/>
              <a:t>nepřijetí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Variantou</a:t>
            </a:r>
            <a:r>
              <a:rPr lang="en-US" dirty="0" smtClean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modulu</a:t>
            </a:r>
            <a:r>
              <a:rPr lang="en-US" dirty="0"/>
              <a:t> je </a:t>
            </a:r>
            <a:r>
              <a:rPr lang="en-US" dirty="0" err="1"/>
              <a:t>zápis</a:t>
            </a:r>
            <a:r>
              <a:rPr lang="en-US" dirty="0"/>
              <a:t> do 1. </a:t>
            </a:r>
            <a:r>
              <a:rPr lang="en-US" dirty="0" err="1"/>
              <a:t>ročníku</a:t>
            </a:r>
            <a:r>
              <a:rPr lang="en-US" dirty="0"/>
              <a:t> ZŠ.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lt_izoz1.zoom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88" b="-7288"/>
          <a:stretch>
            <a:fillRect/>
          </a:stretch>
        </p:blipFill>
        <p:spPr>
          <a:xfrm>
            <a:off x="873061" y="1967077"/>
            <a:ext cx="7033274" cy="386803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00"/>
                </a:solidFill>
              </a:rPr>
              <a:t>IS ve školách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V </a:t>
            </a:r>
            <a:r>
              <a:rPr lang="en-US" dirty="0" err="1"/>
              <a:t>komerčním</a:t>
            </a:r>
            <a:r>
              <a:rPr lang="en-US" dirty="0"/>
              <a:t> </a:t>
            </a:r>
            <a:r>
              <a:rPr lang="en-US" dirty="0" err="1"/>
              <a:t>sektoru</a:t>
            </a:r>
            <a:r>
              <a:rPr lang="en-US" dirty="0"/>
              <a:t> je </a:t>
            </a:r>
            <a:r>
              <a:rPr lang="en-US" dirty="0" err="1"/>
              <a:t>kvalita</a:t>
            </a:r>
            <a:r>
              <a:rPr lang="en-US" dirty="0"/>
              <a:t> </a:t>
            </a:r>
            <a:r>
              <a:rPr lang="en-US" dirty="0" err="1"/>
              <a:t>informačního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alfou</a:t>
            </a:r>
            <a:r>
              <a:rPr lang="en-US" dirty="0"/>
              <a:t> a </a:t>
            </a:r>
            <a:r>
              <a:rPr lang="en-US" dirty="0" err="1"/>
              <a:t>omegou</a:t>
            </a:r>
            <a:r>
              <a:rPr lang="en-US" dirty="0"/>
              <a:t> </a:t>
            </a:r>
            <a:r>
              <a:rPr lang="en-US" dirty="0" err="1"/>
              <a:t>fungování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 a </a:t>
            </a:r>
            <a:r>
              <a:rPr lang="en-US" dirty="0" err="1"/>
              <a:t>klíčem</a:t>
            </a:r>
            <a:r>
              <a:rPr lang="en-US" dirty="0"/>
              <a:t> k </a:t>
            </a:r>
            <a:r>
              <a:rPr lang="en-US" dirty="0" err="1"/>
              <a:t>přežití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trhu</a:t>
            </a:r>
            <a:r>
              <a:rPr lang="en-US" dirty="0"/>
              <a:t>. </a:t>
            </a:r>
          </a:p>
          <a:p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takovéto</a:t>
            </a:r>
            <a:r>
              <a:rPr lang="en-US" dirty="0"/>
              <a:t>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 </a:t>
            </a:r>
            <a:r>
              <a:rPr lang="en-US" dirty="0" err="1"/>
              <a:t>svoji</a:t>
            </a:r>
            <a:r>
              <a:rPr lang="en-US" dirty="0"/>
              <a:t> </a:t>
            </a:r>
            <a:r>
              <a:rPr lang="en-US" dirty="0" err="1"/>
              <a:t>nezbytnost</a:t>
            </a:r>
            <a:r>
              <a:rPr lang="en-US" dirty="0"/>
              <a:t> </a:t>
            </a:r>
            <a:r>
              <a:rPr lang="en-US" dirty="0" err="1"/>
              <a:t>odrážejí</a:t>
            </a:r>
            <a:r>
              <a:rPr lang="en-US" dirty="0"/>
              <a:t>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zpravidla</a:t>
            </a:r>
            <a:r>
              <a:rPr lang="en-US" dirty="0"/>
              <a:t> </a:t>
            </a:r>
            <a:r>
              <a:rPr lang="en-US" dirty="0" err="1"/>
              <a:t>velice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. </a:t>
            </a:r>
          </a:p>
          <a:p>
            <a:r>
              <a:rPr lang="en-US" dirty="0"/>
              <a:t>IS </a:t>
            </a:r>
            <a:r>
              <a:rPr lang="en-US" dirty="0" err="1"/>
              <a:t>používané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r>
              <a:rPr lang="en-US" dirty="0" err="1"/>
              <a:t>neuvěřitelně</a:t>
            </a:r>
            <a:r>
              <a:rPr lang="en-US" dirty="0"/>
              <a:t> </a:t>
            </a:r>
            <a:r>
              <a:rPr lang="en-US" dirty="0" err="1"/>
              <a:t>levné</a:t>
            </a:r>
            <a:r>
              <a:rPr lang="en-US" dirty="0"/>
              <a:t> – a </a:t>
            </a:r>
            <a:r>
              <a:rPr lang="en-US" dirty="0" err="1"/>
              <a:t>přitom</a:t>
            </a:r>
            <a:r>
              <a:rPr lang="en-US" dirty="0"/>
              <a:t> </a:t>
            </a:r>
            <a:r>
              <a:rPr lang="en-US" dirty="0" err="1"/>
              <a:t>zpravidla</a:t>
            </a:r>
            <a:r>
              <a:rPr lang="en-US" dirty="0"/>
              <a:t> </a:t>
            </a:r>
            <a:r>
              <a:rPr lang="en-US" dirty="0" err="1"/>
              <a:t>kvalitní</a:t>
            </a:r>
            <a:r>
              <a:rPr lang="en-US" dirty="0"/>
              <a:t>. </a:t>
            </a:r>
          </a:p>
          <a:p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se </a:t>
            </a:r>
            <a:r>
              <a:rPr lang="en-US" dirty="0" err="1"/>
              <a:t>totiž</a:t>
            </a:r>
            <a:r>
              <a:rPr lang="en-US" dirty="0"/>
              <a:t> </a:t>
            </a:r>
            <a:r>
              <a:rPr lang="en-US" dirty="0" err="1"/>
              <a:t>spokojí</a:t>
            </a:r>
            <a:r>
              <a:rPr lang="en-US" dirty="0"/>
              <a:t> se </a:t>
            </a:r>
            <a:r>
              <a:rPr lang="en-US" dirty="0" err="1"/>
              <a:t>standardním</a:t>
            </a:r>
            <a:r>
              <a:rPr lang="en-US" dirty="0"/>
              <a:t> </a:t>
            </a:r>
            <a:r>
              <a:rPr lang="en-US" dirty="0" err="1"/>
              <a:t>programem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dodatečných</a:t>
            </a:r>
            <a:r>
              <a:rPr lang="en-US" dirty="0"/>
              <a:t> </a:t>
            </a:r>
            <a:r>
              <a:rPr lang="en-US" dirty="0" err="1"/>
              <a:t>úprav</a:t>
            </a:r>
            <a:r>
              <a:rPr lang="en-US" dirty="0"/>
              <a:t>. </a:t>
            </a:r>
          </a:p>
          <a:p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 </a:t>
            </a:r>
            <a:r>
              <a:rPr lang="en-US" dirty="0" err="1"/>
              <a:t>zpravidla</a:t>
            </a:r>
            <a:r>
              <a:rPr lang="en-US" dirty="0"/>
              <a:t> </a:t>
            </a:r>
            <a:r>
              <a:rPr lang="en-US" dirty="0" err="1"/>
              <a:t>obsahují</a:t>
            </a:r>
            <a:r>
              <a:rPr lang="en-US" dirty="0"/>
              <a:t> </a:t>
            </a:r>
            <a:r>
              <a:rPr lang="en-US" dirty="0" err="1"/>
              <a:t>většinu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 </a:t>
            </a:r>
            <a:r>
              <a:rPr lang="en-US" dirty="0" err="1"/>
              <a:t>potřebných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, </a:t>
            </a:r>
            <a:r>
              <a:rPr lang="en-US" dirty="0" err="1"/>
              <a:t>procesy</a:t>
            </a:r>
            <a:r>
              <a:rPr lang="en-US" dirty="0"/>
              <a:t> a </a:t>
            </a:r>
            <a:r>
              <a:rPr lang="en-US" dirty="0" err="1"/>
              <a:t>činnosti</a:t>
            </a:r>
            <a:r>
              <a:rPr lang="en-US" dirty="0"/>
              <a:t> </a:t>
            </a:r>
            <a:r>
              <a:rPr lang="en-US" dirty="0" err="1"/>
              <a:t>zajišťované</a:t>
            </a:r>
            <a:r>
              <a:rPr lang="en-US" dirty="0"/>
              <a:t> </a:t>
            </a:r>
            <a:r>
              <a:rPr lang="en-US" dirty="0" err="1"/>
              <a:t>školami</a:t>
            </a:r>
            <a:r>
              <a:rPr lang="en-US" dirty="0"/>
              <a:t> se od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zase</a:t>
            </a:r>
            <a:r>
              <a:rPr lang="en-US" dirty="0"/>
              <a:t> </a:t>
            </a:r>
            <a:r>
              <a:rPr lang="en-US" dirty="0" err="1"/>
              <a:t>tolik</a:t>
            </a:r>
            <a:r>
              <a:rPr lang="en-US" dirty="0"/>
              <a:t> </a:t>
            </a:r>
            <a:r>
              <a:rPr lang="en-US" dirty="0" err="1"/>
              <a:t>neliší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194"/>
            <a:ext cx="8229600" cy="873457"/>
          </a:xfrm>
        </p:spPr>
        <p:txBody>
          <a:bodyPr>
            <a:normAutofit/>
          </a:bodyPr>
          <a:lstStyle/>
          <a:p>
            <a:r>
              <a:rPr lang="en-US" b="1" dirty="0" err="1"/>
              <a:t>Grafické</a:t>
            </a:r>
            <a:r>
              <a:rPr lang="en-US" b="1" dirty="0"/>
              <a:t> </a:t>
            </a:r>
            <a:r>
              <a:rPr lang="en-US" b="1" dirty="0" err="1"/>
              <a:t>zpracování</a:t>
            </a:r>
            <a:r>
              <a:rPr lang="en-US" b="1" dirty="0"/>
              <a:t> </a:t>
            </a:r>
            <a:r>
              <a:rPr lang="en-US" b="1" dirty="0" err="1"/>
              <a:t>klasifikace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68" y="1214651"/>
            <a:ext cx="7846914" cy="442844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Zobrazuje</a:t>
            </a:r>
            <a:r>
              <a:rPr lang="en-US" dirty="0"/>
              <a:t>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přehledy</a:t>
            </a:r>
            <a:r>
              <a:rPr lang="en-US" dirty="0"/>
              <a:t> </a:t>
            </a:r>
            <a:r>
              <a:rPr lang="en-US" dirty="0" err="1"/>
              <a:t>prospěchu</a:t>
            </a:r>
            <a:r>
              <a:rPr lang="en-US" dirty="0"/>
              <a:t> a </a:t>
            </a:r>
            <a:r>
              <a:rPr lang="en-US" dirty="0" err="1"/>
              <a:t>zameškaných</a:t>
            </a:r>
            <a:r>
              <a:rPr lang="en-US" dirty="0"/>
              <a:t> </a:t>
            </a:r>
            <a:r>
              <a:rPr lang="en-US" dirty="0" err="1" smtClean="0"/>
              <a:t>hodin</a:t>
            </a:r>
            <a:r>
              <a:rPr lang="cs-CZ" dirty="0"/>
              <a:t> </a:t>
            </a:r>
            <a:r>
              <a:rPr lang="en-US" dirty="0" err="1" smtClean="0"/>
              <a:t>tříd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(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docházky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v </a:t>
            </a:r>
            <a:r>
              <a:rPr lang="en-US" dirty="0" err="1"/>
              <a:t>aktuálním</a:t>
            </a:r>
            <a:r>
              <a:rPr lang="en-US" dirty="0"/>
              <a:t> </a:t>
            </a:r>
            <a:r>
              <a:rPr lang="en-US" dirty="0" err="1"/>
              <a:t>pololetí</a:t>
            </a:r>
            <a:r>
              <a:rPr lang="en-US" dirty="0"/>
              <a:t>) v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typech</a:t>
            </a:r>
            <a:r>
              <a:rPr lang="en-US" dirty="0"/>
              <a:t> </a:t>
            </a:r>
            <a:r>
              <a:rPr lang="en-US" dirty="0" err="1"/>
              <a:t>grafů</a:t>
            </a:r>
            <a:r>
              <a:rPr lang="en-US" dirty="0"/>
              <a:t>, s </a:t>
            </a:r>
            <a:r>
              <a:rPr lang="en-US" dirty="0" err="1"/>
              <a:t>možností</a:t>
            </a:r>
            <a:r>
              <a:rPr lang="en-US" dirty="0"/>
              <a:t> </a:t>
            </a:r>
            <a:r>
              <a:rPr lang="en-US" dirty="0" err="1"/>
              <a:t>vytvářet</a:t>
            </a:r>
            <a:r>
              <a:rPr lang="en-US" dirty="0"/>
              <a:t> </a:t>
            </a:r>
            <a:r>
              <a:rPr lang="en-US" dirty="0" err="1"/>
              <a:t>sestavy</a:t>
            </a:r>
            <a:r>
              <a:rPr lang="en-US" dirty="0"/>
              <a:t> pro </a:t>
            </a:r>
            <a:r>
              <a:rPr lang="en-US" dirty="0" err="1"/>
              <a:t>prezentaci</a:t>
            </a:r>
            <a:r>
              <a:rPr lang="en-US" dirty="0"/>
              <a:t>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Program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cs-CZ" dirty="0" smtClean="0"/>
              <a:t>p</a:t>
            </a:r>
            <a:r>
              <a:rPr lang="en-US" dirty="0" err="1" smtClean="0"/>
              <a:t>rospěchu</a:t>
            </a:r>
            <a:r>
              <a:rPr lang="cs-CZ" dirty="0" smtClean="0"/>
              <a:t> </a:t>
            </a:r>
            <a:r>
              <a:rPr lang="en-US" dirty="0" err="1" smtClean="0"/>
              <a:t>žáků</a:t>
            </a:r>
            <a:r>
              <a:rPr lang="en-US" dirty="0" smtClean="0"/>
              <a:t> a </a:t>
            </a:r>
            <a:r>
              <a:rPr lang="en-US" dirty="0" err="1"/>
              <a:t>tříd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Z </a:t>
            </a:r>
            <a:r>
              <a:rPr lang="en-US" dirty="0" err="1"/>
              <a:t>grafů</a:t>
            </a:r>
            <a:r>
              <a:rPr lang="en-US" dirty="0"/>
              <a:t> je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patrný</a:t>
            </a:r>
            <a:r>
              <a:rPr lang="en-US" dirty="0"/>
              <a:t> </a:t>
            </a:r>
            <a:r>
              <a:rPr lang="en-US" dirty="0" err="1"/>
              <a:t>vývoj</a:t>
            </a:r>
            <a:r>
              <a:rPr lang="en-US" dirty="0"/>
              <a:t> </a:t>
            </a:r>
            <a:r>
              <a:rPr lang="en-US" dirty="0" err="1"/>
              <a:t>prospěchu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zameškaných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Různá</a:t>
            </a:r>
            <a:r>
              <a:rPr lang="en-US" dirty="0" smtClean="0"/>
              <a:t> </a:t>
            </a:r>
            <a:r>
              <a:rPr lang="en-US" dirty="0" err="1"/>
              <a:t>srovnání</a:t>
            </a:r>
            <a:r>
              <a:rPr lang="en-US" dirty="0"/>
              <a:t> </a:t>
            </a:r>
            <a:r>
              <a:rPr lang="en-US" dirty="0" err="1"/>
              <a:t>průměrů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třídách</a:t>
            </a:r>
            <a:r>
              <a:rPr lang="en-US" dirty="0"/>
              <a:t>, </a:t>
            </a:r>
            <a:r>
              <a:rPr lang="en-US" dirty="0" err="1"/>
              <a:t>skupinách</a:t>
            </a:r>
            <a:r>
              <a:rPr lang="en-US" dirty="0"/>
              <a:t> a </a:t>
            </a:r>
            <a:r>
              <a:rPr lang="en-US" dirty="0" err="1"/>
              <a:t>předmětech</a:t>
            </a:r>
            <a:r>
              <a:rPr lang="en-US" dirty="0"/>
              <a:t> </a:t>
            </a:r>
            <a:r>
              <a:rPr lang="en-US" dirty="0" err="1"/>
              <a:t>mnohé</a:t>
            </a:r>
            <a:r>
              <a:rPr lang="en-US" dirty="0"/>
              <a:t> </a:t>
            </a:r>
            <a:r>
              <a:rPr lang="en-US" dirty="0" err="1"/>
              <a:t>napoví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vyučujících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_dalsi_grklas.zoom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7" r="-699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raf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34" r="-23834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99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3300"/>
                </a:solidFill>
              </a:rPr>
              <a:t>Rozpis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maturit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8558"/>
            <a:ext cx="8229600" cy="33979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načte</a:t>
            </a:r>
            <a:r>
              <a:rPr lang="en-US" dirty="0"/>
              <a:t> z Evidence data </a:t>
            </a:r>
            <a:r>
              <a:rPr lang="en-US" dirty="0" err="1"/>
              <a:t>maturantů</a:t>
            </a:r>
            <a:r>
              <a:rPr lang="en-US" dirty="0"/>
              <a:t>, </a:t>
            </a:r>
            <a:r>
              <a:rPr lang="en-US" dirty="0" err="1"/>
              <a:t>maturitních</a:t>
            </a:r>
            <a:r>
              <a:rPr lang="en-US" dirty="0"/>
              <a:t> </a:t>
            </a:r>
            <a:r>
              <a:rPr lang="en-US" dirty="0" err="1"/>
              <a:t>předmětů</a:t>
            </a:r>
            <a:r>
              <a:rPr lang="en-US" dirty="0"/>
              <a:t> a </a:t>
            </a:r>
            <a:r>
              <a:rPr lang="en-US" dirty="0" err="1"/>
              <a:t>zkoušejících</a:t>
            </a:r>
            <a:r>
              <a:rPr lang="en-US" dirty="0"/>
              <a:t>. Program </a:t>
            </a:r>
            <a:r>
              <a:rPr lang="en-US" dirty="0" err="1"/>
              <a:t>pomůže</a:t>
            </a:r>
            <a:r>
              <a:rPr lang="en-US" dirty="0"/>
              <a:t> </a:t>
            </a:r>
            <a:r>
              <a:rPr lang="en-US" dirty="0" err="1"/>
              <a:t>rozvrhnout</a:t>
            </a:r>
            <a:r>
              <a:rPr lang="en-US" dirty="0"/>
              <a:t> </a:t>
            </a:r>
            <a:r>
              <a:rPr lang="en-US" dirty="0" err="1"/>
              <a:t>maturující</a:t>
            </a:r>
            <a:r>
              <a:rPr lang="en-US" dirty="0"/>
              <a:t> </a:t>
            </a:r>
            <a:r>
              <a:rPr lang="en-US" dirty="0" err="1"/>
              <a:t>třídy</a:t>
            </a:r>
            <a:r>
              <a:rPr lang="en-US" dirty="0"/>
              <a:t> </a:t>
            </a:r>
            <a:r>
              <a:rPr lang="cs-CZ" dirty="0" smtClean="0"/>
              <a:t>                     </a:t>
            </a:r>
            <a:r>
              <a:rPr lang="en-US" dirty="0" smtClean="0"/>
              <a:t>do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týdnů</a:t>
            </a:r>
            <a:r>
              <a:rPr lang="en-US" dirty="0"/>
              <a:t> a </a:t>
            </a:r>
            <a:r>
              <a:rPr lang="en-US" dirty="0" err="1"/>
              <a:t>sestavit</a:t>
            </a:r>
            <a:r>
              <a:rPr lang="en-US" dirty="0"/>
              <a:t> </a:t>
            </a:r>
            <a:r>
              <a:rPr lang="en-US" dirty="0" err="1"/>
              <a:t>rozvrh</a:t>
            </a:r>
            <a:r>
              <a:rPr lang="en-US" dirty="0"/>
              <a:t> </a:t>
            </a:r>
            <a:r>
              <a:rPr lang="en-US" dirty="0" err="1"/>
              <a:t>maturit</a:t>
            </a:r>
            <a:r>
              <a:rPr lang="en-US" dirty="0"/>
              <a:t>. </a:t>
            </a:r>
            <a:r>
              <a:rPr lang="en-US" dirty="0" err="1"/>
              <a:t>Tiskové</a:t>
            </a:r>
            <a:r>
              <a:rPr lang="en-US" dirty="0"/>
              <a:t> </a:t>
            </a:r>
            <a:r>
              <a:rPr lang="en-US" dirty="0" err="1"/>
              <a:t>sestavy</a:t>
            </a:r>
            <a:r>
              <a:rPr lang="en-US" dirty="0"/>
              <a:t> </a:t>
            </a:r>
            <a:r>
              <a:rPr lang="en-US" dirty="0" err="1"/>
              <a:t>obsahují</a:t>
            </a:r>
            <a:r>
              <a:rPr lang="en-US" dirty="0"/>
              <a:t> </a:t>
            </a:r>
            <a:r>
              <a:rPr lang="en-US" dirty="0" err="1"/>
              <a:t>celkový</a:t>
            </a:r>
            <a:r>
              <a:rPr lang="en-US" dirty="0"/>
              <a:t> </a:t>
            </a:r>
            <a:r>
              <a:rPr lang="en-US" dirty="0" err="1"/>
              <a:t>přehled</a:t>
            </a:r>
            <a:r>
              <a:rPr lang="en-US" dirty="0"/>
              <a:t> </a:t>
            </a:r>
            <a:r>
              <a:rPr lang="en-US" dirty="0" err="1"/>
              <a:t>maturitního</a:t>
            </a:r>
            <a:r>
              <a:rPr lang="en-US" dirty="0"/>
              <a:t> </a:t>
            </a:r>
            <a:r>
              <a:rPr lang="en-US" dirty="0" err="1"/>
              <a:t>týdne</a:t>
            </a:r>
            <a:r>
              <a:rPr lang="en-US" dirty="0"/>
              <a:t>, </a:t>
            </a:r>
            <a:r>
              <a:rPr lang="en-US" dirty="0" err="1"/>
              <a:t>rozpisy</a:t>
            </a:r>
            <a:r>
              <a:rPr lang="en-US" dirty="0"/>
              <a:t> </a:t>
            </a:r>
            <a:r>
              <a:rPr lang="en-US" dirty="0" err="1"/>
              <a:t>zkoušek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 err="1"/>
              <a:t>podobně</a:t>
            </a:r>
            <a:r>
              <a:rPr lang="en-US" dirty="0"/>
              <a:t>. </a:t>
            </a:r>
            <a:r>
              <a:rPr lang="en-US" dirty="0" err="1"/>
              <a:t>Přítomnost</a:t>
            </a:r>
            <a:r>
              <a:rPr lang="en-US" dirty="0"/>
              <a:t> u </a:t>
            </a:r>
            <a:r>
              <a:rPr lang="en-US" dirty="0" err="1"/>
              <a:t>zkoušek</a:t>
            </a:r>
            <a:r>
              <a:rPr lang="en-US" dirty="0"/>
              <a:t> se </a:t>
            </a:r>
            <a:r>
              <a:rPr lang="en-US" dirty="0" err="1"/>
              <a:t>zanese</a:t>
            </a:r>
            <a:r>
              <a:rPr lang="en-US" dirty="0"/>
              <a:t> </a:t>
            </a:r>
            <a:r>
              <a:rPr lang="cs-CZ" dirty="0" smtClean="0"/>
              <a:t>      </a:t>
            </a:r>
            <a:r>
              <a:rPr lang="en-US" dirty="0" smtClean="0"/>
              <a:t>do </a:t>
            </a:r>
            <a:r>
              <a:rPr lang="en-US" dirty="0" err="1"/>
              <a:t>Suplování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absence.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Vzdělávání dotykem CZ.1.07/1.3.00/51.0031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t_pripr_maturitnipredmet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8" r="-7548"/>
          <a:stretch>
            <a:fillRect/>
          </a:stretch>
        </p:blipFill>
        <p:spPr>
          <a:xfrm>
            <a:off x="840120" y="1465319"/>
            <a:ext cx="7513628" cy="413220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024"/>
            <a:ext cx="8229600" cy="846161"/>
          </a:xfrm>
        </p:spPr>
        <p:txBody>
          <a:bodyPr/>
          <a:lstStyle/>
          <a:p>
            <a:r>
              <a:rPr lang="en-US" dirty="0" err="1">
                <a:solidFill>
                  <a:srgbClr val="FF3300"/>
                </a:solidFill>
              </a:rPr>
              <a:t>Rozvrh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27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Program </a:t>
            </a:r>
            <a:r>
              <a:rPr lang="en-US" dirty="0" err="1"/>
              <a:t>pomáhá</a:t>
            </a:r>
            <a:r>
              <a:rPr lang="en-US" dirty="0"/>
              <a:t> </a:t>
            </a:r>
            <a:r>
              <a:rPr lang="en-US" dirty="0" err="1"/>
              <a:t>tvůrci</a:t>
            </a:r>
            <a:r>
              <a:rPr lang="en-US" dirty="0"/>
              <a:t> </a:t>
            </a:r>
            <a:r>
              <a:rPr lang="en-US" dirty="0" err="1"/>
              <a:t>rozvrhu</a:t>
            </a:r>
            <a:r>
              <a:rPr lang="en-US" dirty="0"/>
              <a:t> </a:t>
            </a:r>
            <a:r>
              <a:rPr lang="en-US" dirty="0" err="1"/>
              <a:t>hlídat</a:t>
            </a:r>
            <a:r>
              <a:rPr lang="en-US" dirty="0"/>
              <a:t> </a:t>
            </a:r>
            <a:r>
              <a:rPr lang="en-US" dirty="0" err="1"/>
              <a:t>kolize</a:t>
            </a:r>
            <a:r>
              <a:rPr lang="en-US" dirty="0"/>
              <a:t>,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cs-CZ" dirty="0" smtClean="0"/>
              <a:t>      </a:t>
            </a:r>
            <a:r>
              <a:rPr lang="en-US" dirty="0" smtClean="0"/>
              <a:t>pro </a:t>
            </a:r>
            <a:r>
              <a:rPr lang="en-US" dirty="0" err="1"/>
              <a:t>nasazení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lístků</a:t>
            </a:r>
            <a:r>
              <a:rPr lang="en-US" dirty="0"/>
              <a:t>, </a:t>
            </a:r>
            <a:r>
              <a:rPr lang="en-US" dirty="0" err="1"/>
              <a:t>hledá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výměny</a:t>
            </a:r>
            <a:r>
              <a:rPr lang="en-US" dirty="0"/>
              <a:t> a </a:t>
            </a:r>
            <a:r>
              <a:rPr lang="en-US" dirty="0" err="1"/>
              <a:t>přesuny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, to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současném</a:t>
            </a:r>
            <a:r>
              <a:rPr lang="en-US" dirty="0"/>
              <a:t> </a:t>
            </a:r>
            <a:r>
              <a:rPr lang="en-US" dirty="0" err="1"/>
              <a:t>pohledu</a:t>
            </a:r>
            <a:r>
              <a:rPr lang="en-US" dirty="0"/>
              <a:t> do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rozvrhů</a:t>
            </a:r>
            <a:r>
              <a:rPr lang="en-US" dirty="0"/>
              <a:t> (</a:t>
            </a:r>
            <a:r>
              <a:rPr lang="en-US" dirty="0" err="1"/>
              <a:t>tříd</a:t>
            </a:r>
            <a:r>
              <a:rPr lang="en-US" dirty="0"/>
              <a:t>, </a:t>
            </a:r>
            <a:r>
              <a:rPr lang="en-US" dirty="0" err="1"/>
              <a:t>učitelů</a:t>
            </a:r>
            <a:r>
              <a:rPr lang="en-US" dirty="0"/>
              <a:t>, </a:t>
            </a:r>
            <a:r>
              <a:rPr lang="en-US" dirty="0" err="1"/>
              <a:t>místností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Samozřejmostí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dělení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libovolné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skládat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</a:t>
            </a:r>
            <a:r>
              <a:rPr lang="en-US" dirty="0" err="1"/>
              <a:t>několika</a:t>
            </a:r>
            <a:r>
              <a:rPr lang="en-US" dirty="0"/>
              <a:t> </a:t>
            </a:r>
            <a:r>
              <a:rPr lang="en-US" dirty="0" err="1"/>
              <a:t>tříd</a:t>
            </a:r>
            <a:r>
              <a:rPr lang="en-US" dirty="0"/>
              <a:t>, a </a:t>
            </a:r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týdenních</a:t>
            </a:r>
            <a:r>
              <a:rPr lang="en-US" dirty="0"/>
              <a:t> </a:t>
            </a:r>
            <a:r>
              <a:rPr lang="en-US" dirty="0" err="1"/>
              <a:t>cyklech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Tisknout</a:t>
            </a:r>
            <a:r>
              <a:rPr lang="en-US" dirty="0" smtClean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rozvrhy</a:t>
            </a:r>
            <a:r>
              <a:rPr lang="en-US" dirty="0"/>
              <a:t> </a:t>
            </a:r>
            <a:r>
              <a:rPr lang="en-US" dirty="0" err="1"/>
              <a:t>tříd</a:t>
            </a:r>
            <a:r>
              <a:rPr lang="en-US" dirty="0"/>
              <a:t>, </a:t>
            </a:r>
            <a:r>
              <a:rPr lang="en-US" dirty="0" err="1"/>
              <a:t>učitelů</a:t>
            </a:r>
            <a:r>
              <a:rPr lang="en-US" dirty="0"/>
              <a:t>, </a:t>
            </a:r>
            <a:r>
              <a:rPr lang="en-US" dirty="0" err="1"/>
              <a:t>místností</a:t>
            </a:r>
            <a:r>
              <a:rPr lang="en-US" dirty="0"/>
              <a:t>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přehledy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Součástí</a:t>
            </a:r>
            <a:r>
              <a:rPr lang="en-US" dirty="0" smtClean="0"/>
              <a:t> </a:t>
            </a:r>
            <a:r>
              <a:rPr lang="en-US" dirty="0" err="1"/>
              <a:t>Rozvrhu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Bakaláři</a:t>
            </a:r>
            <a:r>
              <a:rPr lang="en-US" dirty="0"/>
              <a:t> je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nadstavba</a:t>
            </a:r>
            <a:r>
              <a:rPr lang="en-US" dirty="0"/>
              <a:t> </a:t>
            </a:r>
            <a:r>
              <a:rPr lang="en-US" dirty="0" err="1"/>
              <a:t>Generátor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/>
              <a:t>automatického</a:t>
            </a:r>
            <a:r>
              <a:rPr lang="en-US" dirty="0"/>
              <a:t> </a:t>
            </a:r>
            <a:r>
              <a:rPr lang="en-US" dirty="0" err="1"/>
              <a:t>generování</a:t>
            </a:r>
            <a:r>
              <a:rPr lang="en-US" dirty="0"/>
              <a:t> </a:t>
            </a:r>
            <a:r>
              <a:rPr lang="en-US" dirty="0" err="1"/>
              <a:t>spočívá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vyhledávání</a:t>
            </a:r>
            <a:r>
              <a:rPr lang="en-US" dirty="0"/>
              <a:t> </a:t>
            </a:r>
            <a:r>
              <a:rPr lang="en-US" dirty="0" err="1"/>
              <a:t>lístků</a:t>
            </a:r>
            <a:r>
              <a:rPr lang="en-US" dirty="0"/>
              <a:t>, </a:t>
            </a:r>
            <a:r>
              <a:rPr lang="en-US" dirty="0" err="1"/>
              <a:t>jejichž</a:t>
            </a:r>
            <a:r>
              <a:rPr lang="en-US" dirty="0"/>
              <a:t> </a:t>
            </a:r>
            <a:r>
              <a:rPr lang="en-US" dirty="0" err="1"/>
              <a:t>nasazení</a:t>
            </a:r>
            <a:r>
              <a:rPr lang="en-US" dirty="0"/>
              <a:t> by </a:t>
            </a:r>
            <a:r>
              <a:rPr lang="en-US" dirty="0" err="1"/>
              <a:t>později</a:t>
            </a:r>
            <a:r>
              <a:rPr lang="en-US" dirty="0"/>
              <a:t> </a:t>
            </a:r>
            <a:r>
              <a:rPr lang="en-US" dirty="0" err="1"/>
              <a:t>mohlo</a:t>
            </a:r>
            <a:r>
              <a:rPr lang="en-US" dirty="0"/>
              <a:t> </a:t>
            </a:r>
            <a:r>
              <a:rPr lang="en-US" dirty="0" err="1"/>
              <a:t>činit</a:t>
            </a:r>
            <a:r>
              <a:rPr lang="en-US" dirty="0"/>
              <a:t> </a:t>
            </a:r>
            <a:r>
              <a:rPr lang="en-US" dirty="0" err="1"/>
              <a:t>potíže</a:t>
            </a:r>
            <a:r>
              <a:rPr lang="en-US" dirty="0"/>
              <a:t>,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postupném</a:t>
            </a:r>
            <a:r>
              <a:rPr lang="en-US" dirty="0"/>
              <a:t> </a:t>
            </a:r>
            <a:r>
              <a:rPr lang="en-US" dirty="0" err="1"/>
              <a:t>nasazování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Automatickou</a:t>
            </a:r>
            <a:r>
              <a:rPr lang="en-US" dirty="0" smtClean="0"/>
              <a:t> </a:t>
            </a:r>
            <a:r>
              <a:rPr lang="en-US" dirty="0" err="1"/>
              <a:t>tvorbu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sledovat</a:t>
            </a:r>
            <a:r>
              <a:rPr lang="en-US" dirty="0"/>
              <a:t>, </a:t>
            </a:r>
            <a:r>
              <a:rPr lang="en-US" dirty="0" err="1"/>
              <a:t>kdykoliv</a:t>
            </a:r>
            <a:r>
              <a:rPr lang="en-US" dirty="0"/>
              <a:t> </a:t>
            </a:r>
            <a:r>
              <a:rPr lang="en-US" dirty="0" err="1"/>
              <a:t>ji</a:t>
            </a:r>
            <a:r>
              <a:rPr lang="en-US" dirty="0"/>
              <a:t> </a:t>
            </a:r>
            <a:r>
              <a:rPr lang="en-US" dirty="0" err="1"/>
              <a:t>přerušit</a:t>
            </a:r>
            <a:r>
              <a:rPr lang="en-US" dirty="0"/>
              <a:t> a </a:t>
            </a:r>
            <a:r>
              <a:rPr lang="en-US" dirty="0" err="1"/>
              <a:t>korigovat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bývá</a:t>
            </a:r>
            <a:r>
              <a:rPr lang="en-US" dirty="0"/>
              <a:t> </a:t>
            </a:r>
            <a:r>
              <a:rPr lang="en-US" dirty="0" err="1"/>
              <a:t>snadnější</a:t>
            </a:r>
            <a:r>
              <a:rPr lang="en-US" dirty="0"/>
              <a:t> v </a:t>
            </a:r>
            <a:r>
              <a:rPr lang="en-US" dirty="0" err="1"/>
              <a:t>průběhu</a:t>
            </a:r>
            <a:r>
              <a:rPr lang="en-US" dirty="0"/>
              <a:t> </a:t>
            </a:r>
            <a:r>
              <a:rPr lang="en-US" dirty="0" err="1"/>
              <a:t>tvorby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v </a:t>
            </a:r>
            <a:r>
              <a:rPr lang="en-US" dirty="0" err="1"/>
              <a:t>nasazeném</a:t>
            </a:r>
            <a:r>
              <a:rPr lang="en-US" dirty="0"/>
              <a:t> </a:t>
            </a:r>
            <a:r>
              <a:rPr lang="en-US" dirty="0" err="1"/>
              <a:t>rozvrhu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k_fmeditstudentabsent_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9" r="-10439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zvr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2" r="-1273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036"/>
            <a:ext cx="8229600" cy="968992"/>
          </a:xfrm>
        </p:spPr>
        <p:txBody>
          <a:bodyPr/>
          <a:lstStyle/>
          <a:p>
            <a:r>
              <a:rPr lang="en-US" dirty="0" err="1" smtClean="0"/>
              <a:t>Suplování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029"/>
            <a:ext cx="8229600" cy="39129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nabízí</a:t>
            </a:r>
            <a:r>
              <a:rPr lang="en-US" dirty="0"/>
              <a:t> </a:t>
            </a:r>
            <a:r>
              <a:rPr lang="en-US" dirty="0" err="1"/>
              <a:t>vhodné</a:t>
            </a:r>
            <a:r>
              <a:rPr lang="en-US" dirty="0"/>
              <a:t> </a:t>
            </a:r>
            <a:r>
              <a:rPr lang="en-US" dirty="0" err="1"/>
              <a:t>učitele</a:t>
            </a:r>
            <a:r>
              <a:rPr lang="en-US" dirty="0"/>
              <a:t> pro </a:t>
            </a:r>
            <a:r>
              <a:rPr lang="en-US" dirty="0" err="1"/>
              <a:t>zastupování</a:t>
            </a:r>
            <a:r>
              <a:rPr lang="en-US" dirty="0"/>
              <a:t> </a:t>
            </a:r>
            <a:r>
              <a:rPr lang="cs-CZ" dirty="0" smtClean="0"/>
              <a:t>    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chybějící</a:t>
            </a:r>
            <a:r>
              <a:rPr lang="en-US" dirty="0"/>
              <a:t>, </a:t>
            </a:r>
            <a:r>
              <a:rPr lang="en-US" dirty="0" err="1"/>
              <a:t>spojuje</a:t>
            </a:r>
            <a:r>
              <a:rPr lang="en-US" dirty="0"/>
              <a:t>, </a:t>
            </a:r>
            <a:r>
              <a:rPr lang="en-US" dirty="0" err="1"/>
              <a:t>ruší</a:t>
            </a:r>
            <a:r>
              <a:rPr lang="en-US" dirty="0"/>
              <a:t>, </a:t>
            </a:r>
            <a:r>
              <a:rPr lang="en-US" dirty="0" err="1"/>
              <a:t>vyměňuje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přesouvá</a:t>
            </a:r>
            <a:r>
              <a:rPr lang="en-US" dirty="0"/>
              <a:t> </a:t>
            </a:r>
            <a:r>
              <a:rPr lang="en-US" dirty="0" err="1"/>
              <a:t>hodiny</a:t>
            </a:r>
            <a:r>
              <a:rPr lang="en-US" dirty="0"/>
              <a:t>. </a:t>
            </a:r>
            <a:r>
              <a:rPr lang="en-US" dirty="0" err="1"/>
              <a:t>Součástí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vyhodnocení</a:t>
            </a:r>
            <a:r>
              <a:rPr lang="en-US" dirty="0"/>
              <a:t> </a:t>
            </a:r>
            <a:r>
              <a:rPr lang="en-US" dirty="0" err="1"/>
              <a:t>údajů</a:t>
            </a:r>
            <a:r>
              <a:rPr lang="en-US" dirty="0"/>
              <a:t> o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změnách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zvoleném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výkaz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doby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. </a:t>
            </a:r>
            <a:r>
              <a:rPr lang="en-US" dirty="0" err="1"/>
              <a:t>Suplování</a:t>
            </a:r>
            <a:r>
              <a:rPr lang="en-US" dirty="0"/>
              <a:t> </a:t>
            </a:r>
            <a:r>
              <a:rPr lang="en-US" dirty="0" err="1"/>
              <a:t>navazuje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Plán</a:t>
            </a:r>
            <a:r>
              <a:rPr lang="en-US" dirty="0"/>
              <a:t> </a:t>
            </a:r>
            <a:r>
              <a:rPr lang="en-US" dirty="0" err="1"/>
              <a:t>akcí</a:t>
            </a:r>
            <a:r>
              <a:rPr lang="en-US" dirty="0"/>
              <a:t> a </a:t>
            </a:r>
            <a:r>
              <a:rPr lang="en-US" dirty="0" err="1"/>
              <a:t>Rozpis</a:t>
            </a:r>
            <a:r>
              <a:rPr lang="en-US" dirty="0"/>
              <a:t> </a:t>
            </a:r>
            <a:r>
              <a:rPr lang="en-US" dirty="0" err="1"/>
              <a:t>maturit</a:t>
            </a:r>
            <a:r>
              <a:rPr lang="en-US" dirty="0"/>
              <a:t>, </a:t>
            </a:r>
            <a:r>
              <a:rPr lang="en-US" dirty="0" err="1"/>
              <a:t>odkud</a:t>
            </a:r>
            <a:r>
              <a:rPr lang="en-US" dirty="0"/>
              <a:t> se </a:t>
            </a:r>
            <a:r>
              <a:rPr lang="en-US" dirty="0" err="1"/>
              <a:t>automaticky</a:t>
            </a:r>
            <a:r>
              <a:rPr lang="en-US" dirty="0"/>
              <a:t> </a:t>
            </a:r>
            <a:r>
              <a:rPr lang="en-US" dirty="0" err="1"/>
              <a:t>načítají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o </a:t>
            </a:r>
            <a:r>
              <a:rPr lang="en-US" dirty="0" err="1"/>
              <a:t>nepřítomnosti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 a </a:t>
            </a:r>
            <a:r>
              <a:rPr lang="en-US" dirty="0" err="1"/>
              <a:t>tříd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u_zmeny_sup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0" r="-2290"/>
          <a:stretch/>
        </p:blipFill>
        <p:spPr>
          <a:xfrm>
            <a:off x="1194661" y="1341638"/>
            <a:ext cx="6446251" cy="483066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2519"/>
            <a:ext cx="8229600" cy="360250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 smtClean="0"/>
              <a:t>Celkové</a:t>
            </a:r>
            <a:r>
              <a:rPr lang="en-US" b="1" dirty="0" smtClean="0"/>
              <a:t> </a:t>
            </a:r>
            <a:r>
              <a:rPr lang="en-US" b="1" dirty="0" err="1" smtClean="0"/>
              <a:t>náklady</a:t>
            </a:r>
            <a:endParaRPr lang="en-US" b="1" dirty="0" smtClean="0"/>
          </a:p>
          <a:p>
            <a:r>
              <a:rPr lang="en-US" dirty="0" smtClean="0"/>
              <a:t>Pro </a:t>
            </a:r>
            <a:r>
              <a:rPr lang="en-US" dirty="0" err="1"/>
              <a:t>vedení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je </a:t>
            </a:r>
            <a:r>
              <a:rPr lang="en-US" dirty="0" err="1"/>
              <a:t>nutné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uvědomit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/>
              <a:t>pořizovací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je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jedním</a:t>
            </a:r>
            <a:r>
              <a:rPr lang="en-US" dirty="0"/>
              <a:t> z </a:t>
            </a:r>
            <a:r>
              <a:rPr lang="en-US" dirty="0" err="1"/>
              <a:t>řady</a:t>
            </a:r>
            <a:r>
              <a:rPr lang="en-US" dirty="0"/>
              <a:t> </a:t>
            </a:r>
            <a:r>
              <a:rPr lang="en-US" dirty="0" err="1"/>
              <a:t>nákladů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je </a:t>
            </a:r>
            <a:r>
              <a:rPr lang="en-US" dirty="0" err="1"/>
              <a:t>potřeba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bezproblémové</a:t>
            </a:r>
            <a:r>
              <a:rPr lang="en-US" dirty="0"/>
              <a:t> </a:t>
            </a:r>
            <a:r>
              <a:rPr lang="en-US" dirty="0" err="1"/>
              <a:t>používání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vynaložit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Kromě</a:t>
            </a:r>
            <a:r>
              <a:rPr lang="en-US" dirty="0" smtClean="0"/>
              <a:t> </a:t>
            </a:r>
            <a:r>
              <a:rPr lang="en-US" dirty="0" err="1"/>
              <a:t>pořízení</a:t>
            </a:r>
            <a:r>
              <a:rPr lang="en-US" dirty="0"/>
              <a:t> se </a:t>
            </a:r>
            <a:r>
              <a:rPr lang="en-US" dirty="0" err="1"/>
              <a:t>jedná</a:t>
            </a:r>
            <a:r>
              <a:rPr lang="en-US" dirty="0"/>
              <a:t> o </a:t>
            </a:r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administraci</a:t>
            </a:r>
            <a:r>
              <a:rPr lang="en-US" dirty="0"/>
              <a:t>, </a:t>
            </a:r>
            <a:r>
              <a:rPr lang="en-US" dirty="0" err="1"/>
              <a:t>údržbu</a:t>
            </a:r>
            <a:r>
              <a:rPr lang="en-US" dirty="0"/>
              <a:t> a </a:t>
            </a:r>
            <a:r>
              <a:rPr lang="en-US" dirty="0" err="1"/>
              <a:t>opravy</a:t>
            </a:r>
            <a:r>
              <a:rPr lang="en-US" dirty="0"/>
              <a:t>, </a:t>
            </a:r>
            <a:r>
              <a:rPr lang="en-US" dirty="0" err="1"/>
              <a:t>školení</a:t>
            </a:r>
            <a:r>
              <a:rPr lang="en-US" dirty="0"/>
              <a:t>, </a:t>
            </a:r>
            <a:r>
              <a:rPr lang="en-US" dirty="0" err="1"/>
              <a:t>podporu</a:t>
            </a:r>
            <a:r>
              <a:rPr lang="en-US" dirty="0"/>
              <a:t> </a:t>
            </a:r>
            <a:r>
              <a:rPr lang="en-US" dirty="0" err="1"/>
              <a:t>uživatelů</a:t>
            </a:r>
            <a:r>
              <a:rPr lang="en-US" dirty="0"/>
              <a:t>, </a:t>
            </a:r>
            <a:r>
              <a:rPr lang="en-US" dirty="0" err="1"/>
              <a:t>aktualizace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samotného</a:t>
            </a:r>
            <a:r>
              <a:rPr lang="en-US" dirty="0"/>
              <a:t> </a:t>
            </a:r>
            <a:r>
              <a:rPr lang="en-US" dirty="0" err="1"/>
              <a:t>softwaru</a:t>
            </a:r>
            <a:r>
              <a:rPr lang="en-US" dirty="0"/>
              <a:t> by </a:t>
            </a:r>
            <a:r>
              <a:rPr lang="en-US" dirty="0" err="1"/>
              <a:t>neměla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rozhodování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/>
              <a:t>pořízení</a:t>
            </a:r>
            <a:r>
              <a:rPr lang="en-US" dirty="0"/>
              <a:t> </a:t>
            </a:r>
            <a:r>
              <a:rPr lang="en-US" dirty="0" err="1"/>
              <a:t>nového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hlavním</a:t>
            </a:r>
            <a:r>
              <a:rPr lang="en-US" dirty="0"/>
              <a:t> </a:t>
            </a:r>
            <a:r>
              <a:rPr lang="en-US" dirty="0" err="1"/>
              <a:t>kritériem</a:t>
            </a:r>
            <a:r>
              <a:rPr lang="en-US" dirty="0"/>
              <a:t> </a:t>
            </a:r>
            <a:r>
              <a:rPr lang="en-US" dirty="0" err="1"/>
              <a:t>výběru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910"/>
            <a:ext cx="8229600" cy="887105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Třídní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kniha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549"/>
            <a:ext cx="8229600" cy="52159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Elektronická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kniha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Bakaláři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zápis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 (</a:t>
            </a:r>
            <a:r>
              <a:rPr lang="en-US" dirty="0" err="1"/>
              <a:t>číslo</a:t>
            </a:r>
            <a:r>
              <a:rPr lang="en-US" dirty="0"/>
              <a:t>,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hodiny</a:t>
            </a:r>
            <a:r>
              <a:rPr lang="en-US" dirty="0"/>
              <a:t>, </a:t>
            </a:r>
            <a:r>
              <a:rPr lang="en-US" dirty="0" err="1"/>
              <a:t>poznámky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.), </a:t>
            </a:r>
            <a:r>
              <a:rPr lang="en-US" dirty="0" err="1"/>
              <a:t>zadávání</a:t>
            </a:r>
            <a:r>
              <a:rPr lang="en-US" dirty="0"/>
              <a:t> </a:t>
            </a:r>
            <a:r>
              <a:rPr lang="en-US" dirty="0" err="1"/>
              <a:t>nepřítomnosti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v </a:t>
            </a:r>
            <a:r>
              <a:rPr lang="en-US" dirty="0" err="1"/>
              <a:t>hodinách</a:t>
            </a:r>
            <a:r>
              <a:rPr lang="en-US" dirty="0"/>
              <a:t>, </a:t>
            </a:r>
            <a:r>
              <a:rPr lang="en-US" dirty="0" err="1"/>
              <a:t>omlouvání</a:t>
            </a:r>
            <a:r>
              <a:rPr lang="en-US" dirty="0"/>
              <a:t> absence </a:t>
            </a:r>
            <a:r>
              <a:rPr lang="en-US" dirty="0" err="1"/>
              <a:t>třídním</a:t>
            </a:r>
            <a:r>
              <a:rPr lang="en-US" dirty="0"/>
              <a:t> </a:t>
            </a:r>
            <a:r>
              <a:rPr lang="en-US" dirty="0" err="1" smtClean="0"/>
              <a:t>učitelem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možností</a:t>
            </a:r>
            <a:r>
              <a:rPr lang="en-US" dirty="0"/>
              <a:t> </a:t>
            </a:r>
            <a:r>
              <a:rPr lang="en-US" dirty="0" err="1"/>
              <a:t>tiskových</a:t>
            </a:r>
            <a:r>
              <a:rPr lang="en-US" dirty="0"/>
              <a:t> </a:t>
            </a:r>
            <a:r>
              <a:rPr lang="en-US" dirty="0" err="1"/>
              <a:t>výstupů</a:t>
            </a:r>
            <a:r>
              <a:rPr lang="en-US" dirty="0"/>
              <a:t> v </a:t>
            </a:r>
            <a:r>
              <a:rPr lang="en-US" dirty="0" err="1"/>
              <a:t>podobě</a:t>
            </a:r>
            <a:r>
              <a:rPr lang="en-US" dirty="0"/>
              <a:t> </a:t>
            </a: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Program </a:t>
            </a:r>
            <a:r>
              <a:rPr lang="en-US" dirty="0" err="1"/>
              <a:t>plnohodnotně</a:t>
            </a:r>
            <a:r>
              <a:rPr lang="en-US" dirty="0"/>
              <a:t> </a:t>
            </a:r>
            <a:r>
              <a:rPr lang="en-US" dirty="0" err="1"/>
              <a:t>nahrazuje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papírové</a:t>
            </a:r>
            <a:r>
              <a:rPr lang="en-US" dirty="0"/>
              <a:t> </a:t>
            </a:r>
            <a:r>
              <a:rPr lang="en-US" dirty="0" err="1"/>
              <a:t>podobě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Výhodou</a:t>
            </a:r>
            <a:r>
              <a:rPr lang="en-US" dirty="0" smtClean="0"/>
              <a:t>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knihy</a:t>
            </a:r>
            <a:r>
              <a:rPr lang="en-US" dirty="0"/>
              <a:t> je </a:t>
            </a:r>
            <a:r>
              <a:rPr lang="en-US" dirty="0" err="1"/>
              <a:t>snadnější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vyučujících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ředitelství</a:t>
            </a:r>
            <a:r>
              <a:rPr lang="en-US" dirty="0"/>
              <a:t> k </a:t>
            </a:r>
            <a:r>
              <a:rPr lang="en-US" dirty="0" err="1"/>
              <a:t>veškerým</a:t>
            </a:r>
            <a:r>
              <a:rPr lang="en-US" dirty="0"/>
              <a:t> </a:t>
            </a:r>
            <a:r>
              <a:rPr lang="en-US" dirty="0" err="1"/>
              <a:t>datům</a:t>
            </a:r>
            <a:r>
              <a:rPr lang="en-US" dirty="0"/>
              <a:t>. </a:t>
            </a:r>
            <a:r>
              <a:rPr lang="en-US" dirty="0" err="1"/>
              <a:t>Odpadá</a:t>
            </a:r>
            <a:r>
              <a:rPr lang="en-US" dirty="0"/>
              <a:t> "</a:t>
            </a:r>
            <a:r>
              <a:rPr lang="en-US" dirty="0" err="1"/>
              <a:t>putování</a:t>
            </a:r>
            <a:r>
              <a:rPr lang="en-US" dirty="0"/>
              <a:t>" TK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chodbách</a:t>
            </a:r>
            <a:r>
              <a:rPr lang="en-US" dirty="0"/>
              <a:t> </a:t>
            </a:r>
            <a:r>
              <a:rPr lang="en-US" dirty="0" err="1"/>
              <a:t>např</a:t>
            </a:r>
            <a:r>
              <a:rPr lang="en-US" dirty="0"/>
              <a:t>. v </a:t>
            </a:r>
            <a:r>
              <a:rPr lang="en-US" dirty="0" err="1"/>
              <a:t>hodinách</a:t>
            </a:r>
            <a:r>
              <a:rPr lang="en-US" dirty="0"/>
              <a:t> </a:t>
            </a:r>
            <a:r>
              <a:rPr lang="en-US" dirty="0" err="1"/>
              <a:t>volitelných</a:t>
            </a:r>
            <a:r>
              <a:rPr lang="en-US" dirty="0"/>
              <a:t> </a:t>
            </a:r>
            <a:r>
              <a:rPr lang="en-US" dirty="0" err="1"/>
              <a:t>předmětů</a:t>
            </a:r>
            <a:r>
              <a:rPr lang="en-US" dirty="0"/>
              <a:t>, </a:t>
            </a:r>
            <a:r>
              <a:rPr lang="en-US" dirty="0" err="1"/>
              <a:t>nehrozí</a:t>
            </a:r>
            <a:r>
              <a:rPr lang="en-US" dirty="0"/>
              <a:t> </a:t>
            </a:r>
            <a:r>
              <a:rPr lang="en-US" dirty="0" err="1"/>
              <a:t>obávaná</a:t>
            </a:r>
            <a:r>
              <a:rPr lang="en-US" dirty="0"/>
              <a:t> </a:t>
            </a:r>
            <a:r>
              <a:rPr lang="en-US" dirty="0" err="1"/>
              <a:t>ztráta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knihy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845"/>
            <a:ext cx="8229600" cy="444917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Vazba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rozvrh</a:t>
            </a:r>
            <a:r>
              <a:rPr lang="en-US" dirty="0"/>
              <a:t> a </a:t>
            </a:r>
            <a:r>
              <a:rPr lang="en-US" dirty="0" err="1"/>
              <a:t>suplování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získávat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/>
              <a:t>absenci</a:t>
            </a:r>
            <a:r>
              <a:rPr lang="en-US" dirty="0"/>
              <a:t> v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vyučovacích</a:t>
            </a:r>
            <a:r>
              <a:rPr lang="en-US" dirty="0"/>
              <a:t> </a:t>
            </a:r>
            <a:r>
              <a:rPr lang="en-US" dirty="0" err="1"/>
              <a:t>předmětech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/>
              <a:t>absence je </a:t>
            </a:r>
            <a:r>
              <a:rPr lang="en-US" dirty="0" err="1"/>
              <a:t>zobrazována</a:t>
            </a:r>
            <a:r>
              <a:rPr lang="en-US" dirty="0"/>
              <a:t> v </a:t>
            </a:r>
            <a:r>
              <a:rPr lang="en-US" dirty="0" err="1"/>
              <a:t>rozvrzích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Evidenci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webové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(</a:t>
            </a:r>
            <a:r>
              <a:rPr lang="en-US" dirty="0" err="1"/>
              <a:t>rodičům</a:t>
            </a:r>
            <a:r>
              <a:rPr lang="en-US" dirty="0"/>
              <a:t> </a:t>
            </a:r>
            <a:r>
              <a:rPr lang="en-US" dirty="0" err="1"/>
              <a:t>žáka</a:t>
            </a:r>
            <a:r>
              <a:rPr lang="en-US" dirty="0"/>
              <a:t>), </a:t>
            </a:r>
            <a:r>
              <a:rPr lang="cs-CZ" dirty="0" smtClean="0"/>
              <a:t>     </a:t>
            </a:r>
            <a:r>
              <a:rPr lang="en-US" dirty="0" smtClean="0"/>
              <a:t>v </a:t>
            </a:r>
            <a:r>
              <a:rPr lang="en-US" dirty="0" err="1"/>
              <a:t>modulu</a:t>
            </a:r>
            <a:r>
              <a:rPr lang="en-US" dirty="0"/>
              <a:t> </a:t>
            </a:r>
            <a:r>
              <a:rPr lang="en-US" dirty="0" err="1"/>
              <a:t>Přehled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(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probírané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smtClean="0"/>
              <a:t>v </a:t>
            </a:r>
            <a:r>
              <a:rPr lang="en-US" dirty="0" err="1"/>
              <a:t>hodině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Provoz</a:t>
            </a:r>
            <a:r>
              <a:rPr lang="en-US" dirty="0" smtClean="0"/>
              <a:t> </a:t>
            </a:r>
            <a:r>
              <a:rPr lang="en-US" dirty="0" err="1"/>
              <a:t>modulu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smysl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současném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Rozvrhu</a:t>
            </a:r>
            <a:r>
              <a:rPr lang="en-US" dirty="0"/>
              <a:t> a </a:t>
            </a:r>
            <a:r>
              <a:rPr lang="en-US" dirty="0" err="1"/>
              <a:t>Suplování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pic>
        <p:nvPicPr>
          <p:cNvPr id="5" name="Picture 3" descr="X:\Projektový management - ATLANTIS\Realizace\loga\OPVK_hor_zakladni_logolink_CB_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48" y="288007"/>
            <a:ext cx="4032504" cy="881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71" r="-35471"/>
          <a:stretch>
            <a:fillRect/>
          </a:stretch>
        </p:blipFill>
        <p:spPr>
          <a:xfrm>
            <a:off x="-604084" y="1313948"/>
            <a:ext cx="10080801" cy="55440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45"/>
            <a:ext cx="8229600" cy="818865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Tematické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plány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7" y="1460311"/>
            <a:ext cx="8229600" cy="41551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Tematické</a:t>
            </a:r>
            <a:r>
              <a:rPr lang="en-US" dirty="0"/>
              <a:t> </a:t>
            </a:r>
            <a:r>
              <a:rPr lang="en-US" dirty="0" err="1"/>
              <a:t>plány</a:t>
            </a:r>
            <a:r>
              <a:rPr lang="en-US" dirty="0"/>
              <a:t> </a:t>
            </a:r>
            <a:r>
              <a:rPr lang="en-US" dirty="0" err="1"/>
              <a:t>usnadňují</a:t>
            </a:r>
            <a:r>
              <a:rPr lang="en-US" dirty="0"/>
              <a:t> </a:t>
            </a:r>
            <a:r>
              <a:rPr lang="en-US" dirty="0" err="1"/>
              <a:t>vytváření</a:t>
            </a:r>
            <a:r>
              <a:rPr lang="en-US" dirty="0"/>
              <a:t> </a:t>
            </a:r>
            <a:r>
              <a:rPr lang="en-US" dirty="0" err="1"/>
              <a:t>tematických</a:t>
            </a:r>
            <a:r>
              <a:rPr lang="en-US" dirty="0"/>
              <a:t> </a:t>
            </a:r>
            <a:r>
              <a:rPr lang="en-US" dirty="0" err="1"/>
              <a:t>plánů</a:t>
            </a:r>
            <a:r>
              <a:rPr lang="en-US" dirty="0"/>
              <a:t> </a:t>
            </a:r>
            <a:r>
              <a:rPr lang="en-US" dirty="0" err="1"/>
              <a:t>předmětů</a:t>
            </a:r>
            <a:r>
              <a:rPr lang="en-US" dirty="0"/>
              <a:t> (s </a:t>
            </a:r>
            <a:r>
              <a:rPr lang="en-US" dirty="0" err="1"/>
              <a:t>vazbou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učební</a:t>
            </a:r>
            <a:r>
              <a:rPr lang="en-US" dirty="0"/>
              <a:t> </a:t>
            </a:r>
            <a:r>
              <a:rPr lang="en-US" dirty="0" err="1"/>
              <a:t>plány</a:t>
            </a:r>
            <a:r>
              <a:rPr lang="en-US" dirty="0"/>
              <a:t> </a:t>
            </a:r>
            <a:r>
              <a:rPr lang="en-US" dirty="0" err="1"/>
              <a:t>tříd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úvazků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dirty="0" smtClean="0"/>
              <a:t>V</a:t>
            </a:r>
            <a:r>
              <a:rPr lang="en-US" dirty="0"/>
              <a:t> </a:t>
            </a:r>
            <a:r>
              <a:rPr lang="en-US" dirty="0" err="1"/>
              <a:t>připravených</a:t>
            </a:r>
            <a:r>
              <a:rPr lang="en-US" dirty="0"/>
              <a:t> </a:t>
            </a:r>
            <a:r>
              <a:rPr lang="en-US" dirty="0" err="1"/>
              <a:t>plánech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doplňovat</a:t>
            </a:r>
            <a:r>
              <a:rPr lang="en-US" dirty="0"/>
              <a:t> a </a:t>
            </a:r>
            <a:r>
              <a:rPr lang="en-US" dirty="0" err="1"/>
              <a:t>přesunovat</a:t>
            </a:r>
            <a:r>
              <a:rPr lang="en-US" dirty="0"/>
              <a:t> </a:t>
            </a:r>
            <a:r>
              <a:rPr lang="en-US" dirty="0" err="1"/>
              <a:t>kapitoly</a:t>
            </a:r>
            <a:r>
              <a:rPr lang="en-US" dirty="0"/>
              <a:t>, </a:t>
            </a:r>
            <a:r>
              <a:rPr lang="en-US" dirty="0" err="1"/>
              <a:t>měnit</a:t>
            </a:r>
            <a:r>
              <a:rPr lang="en-US" dirty="0"/>
              <a:t> </a:t>
            </a:r>
            <a:r>
              <a:rPr lang="en-US" dirty="0" err="1"/>
              <a:t>dotaci</a:t>
            </a:r>
            <a:r>
              <a:rPr lang="en-US" dirty="0"/>
              <a:t> </a:t>
            </a:r>
            <a:r>
              <a:rPr lang="en-US" dirty="0" err="1"/>
              <a:t>vyučovacích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Výstupem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tematický</a:t>
            </a:r>
            <a:r>
              <a:rPr lang="en-US" dirty="0"/>
              <a:t> </a:t>
            </a:r>
            <a:r>
              <a:rPr lang="en-US" dirty="0" err="1"/>
              <a:t>plán</a:t>
            </a:r>
            <a:r>
              <a:rPr lang="en-US" dirty="0"/>
              <a:t> pro </a:t>
            </a:r>
            <a:r>
              <a:rPr lang="en-US" dirty="0" err="1"/>
              <a:t>třídu</a:t>
            </a:r>
            <a:r>
              <a:rPr lang="en-US" dirty="0"/>
              <a:t> a </a:t>
            </a:r>
            <a:r>
              <a:rPr lang="en-US" dirty="0" err="1"/>
              <a:t>předmět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Data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naplněna</a:t>
            </a:r>
            <a:r>
              <a:rPr lang="en-US" dirty="0"/>
              <a:t> pro ZŠ (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"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") a pro </a:t>
            </a:r>
            <a:r>
              <a:rPr lang="en-US" dirty="0" err="1"/>
              <a:t>gymnázia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mpla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0" r="-6050"/>
          <a:stretch/>
        </p:blipFill>
        <p:spPr>
          <a:xfrm>
            <a:off x="1372864" y="1169184"/>
            <a:ext cx="6421685" cy="509977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558"/>
            <a:ext cx="8229600" cy="83251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3300"/>
                </a:solidFill>
              </a:rPr>
              <a:t>Webové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aplikace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254"/>
            <a:ext cx="8229600" cy="463906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zpřístupňuje</a:t>
            </a:r>
            <a:r>
              <a:rPr lang="en-US" dirty="0"/>
              <a:t> </a:t>
            </a:r>
            <a:r>
              <a:rPr lang="en-US" dirty="0" err="1"/>
              <a:t>rodičům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en-US" dirty="0" err="1"/>
              <a:t>klasifikaci</a:t>
            </a:r>
            <a:r>
              <a:rPr lang="en-US" dirty="0"/>
              <a:t> (</a:t>
            </a:r>
            <a:r>
              <a:rPr lang="en-US" dirty="0" err="1"/>
              <a:t>známky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zkoušení</a:t>
            </a:r>
            <a:r>
              <a:rPr lang="en-US" dirty="0"/>
              <a:t> a z </a:t>
            </a:r>
            <a:r>
              <a:rPr lang="en-US" dirty="0" err="1"/>
              <a:t>testů</a:t>
            </a:r>
            <a:r>
              <a:rPr lang="en-US" dirty="0"/>
              <a:t>) a </a:t>
            </a:r>
            <a:r>
              <a:rPr lang="en-US" dirty="0" err="1"/>
              <a:t>docházce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,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rozvrh</a:t>
            </a:r>
            <a:r>
              <a:rPr lang="en-US" dirty="0"/>
              <a:t> </a:t>
            </a:r>
            <a:r>
              <a:rPr lang="en-US" dirty="0" err="1"/>
              <a:t>žáka</a:t>
            </a:r>
            <a:r>
              <a:rPr lang="en-US" dirty="0"/>
              <a:t> a </a:t>
            </a:r>
            <a:r>
              <a:rPr lang="en-US" dirty="0" err="1"/>
              <a:t>změny</a:t>
            </a:r>
            <a:r>
              <a:rPr lang="en-US" dirty="0"/>
              <a:t> v </a:t>
            </a:r>
            <a:r>
              <a:rPr lang="en-US" dirty="0" err="1"/>
              <a:t>něm</a:t>
            </a:r>
            <a:r>
              <a:rPr lang="en-US" dirty="0"/>
              <a:t> (</a:t>
            </a:r>
            <a:r>
              <a:rPr lang="en-US" dirty="0" err="1"/>
              <a:t>odpadlé</a:t>
            </a:r>
            <a:r>
              <a:rPr lang="en-US" dirty="0"/>
              <a:t> </a:t>
            </a:r>
            <a:r>
              <a:rPr lang="en-US" dirty="0" err="1"/>
              <a:t>vyučovaní</a:t>
            </a:r>
            <a:r>
              <a:rPr lang="en-US" dirty="0"/>
              <a:t>,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předmětech</a:t>
            </a:r>
            <a:r>
              <a:rPr lang="en-US" dirty="0"/>
              <a:t>), </a:t>
            </a:r>
            <a:r>
              <a:rPr lang="en-US" dirty="0" err="1"/>
              <a:t>akce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(</a:t>
            </a:r>
            <a:r>
              <a:rPr lang="en-US" dirty="0" err="1"/>
              <a:t>exkurze</a:t>
            </a:r>
            <a:r>
              <a:rPr lang="en-US" dirty="0"/>
              <a:t>, </a:t>
            </a:r>
            <a:r>
              <a:rPr lang="en-US" dirty="0" err="1" smtClean="0"/>
              <a:t>kulturní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sportovní</a:t>
            </a:r>
            <a:r>
              <a:rPr lang="en-US" dirty="0" smtClean="0"/>
              <a:t> </a:t>
            </a:r>
            <a:r>
              <a:rPr lang="en-US" dirty="0" err="1"/>
              <a:t>akce</a:t>
            </a:r>
            <a:r>
              <a:rPr lang="en-US" dirty="0"/>
              <a:t>)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Zjednodušeně</a:t>
            </a:r>
            <a:r>
              <a:rPr lang="en-US" dirty="0" smtClean="0"/>
              <a:t> </a:t>
            </a:r>
            <a:r>
              <a:rPr lang="en-US" dirty="0" err="1"/>
              <a:t>řešeno</a:t>
            </a:r>
            <a:r>
              <a:rPr lang="en-US" dirty="0"/>
              <a:t> </a:t>
            </a:r>
            <a:r>
              <a:rPr lang="en-US" b="1" dirty="0" err="1"/>
              <a:t>vše</a:t>
            </a:r>
            <a:r>
              <a:rPr lang="en-US" b="1" dirty="0"/>
              <a:t>, co </a:t>
            </a:r>
            <a:r>
              <a:rPr lang="en-US" b="1" dirty="0" err="1"/>
              <a:t>známe</a:t>
            </a:r>
            <a:r>
              <a:rPr lang="en-US" b="1" dirty="0"/>
              <a:t> z </a:t>
            </a:r>
            <a:r>
              <a:rPr lang="en-US" b="1" dirty="0" err="1"/>
              <a:t>klasické</a:t>
            </a:r>
            <a:r>
              <a:rPr lang="en-US" b="1" dirty="0"/>
              <a:t> </a:t>
            </a:r>
            <a:r>
              <a:rPr lang="en-US" b="1" dirty="0" err="1"/>
              <a:t>žákovské</a:t>
            </a:r>
            <a:r>
              <a:rPr lang="en-US" b="1" dirty="0"/>
              <a:t> </a:t>
            </a:r>
            <a:r>
              <a:rPr lang="en-US" b="1" dirty="0" err="1"/>
              <a:t>knížky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Umožňuje</a:t>
            </a:r>
            <a:r>
              <a:rPr lang="en-US" dirty="0" smtClean="0"/>
              <a:t>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vedením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učiteli</a:t>
            </a:r>
            <a:r>
              <a:rPr lang="en-US" dirty="0"/>
              <a:t>, </a:t>
            </a:r>
            <a:r>
              <a:rPr lang="en-US" dirty="0" err="1"/>
              <a:t>žáky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rodiči</a:t>
            </a:r>
            <a:r>
              <a:rPr lang="en-US" dirty="0"/>
              <a:t>.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hromadné</a:t>
            </a:r>
            <a:r>
              <a:rPr lang="en-US" dirty="0"/>
              <a:t> </a:t>
            </a:r>
            <a:r>
              <a:rPr lang="en-US" dirty="0" err="1"/>
              <a:t>rozeslání</a:t>
            </a:r>
            <a:r>
              <a:rPr lang="en-US" dirty="0"/>
              <a:t> </a:t>
            </a:r>
            <a:r>
              <a:rPr lang="en-US" dirty="0" err="1"/>
              <a:t>pozvánek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se </a:t>
            </a:r>
            <a:r>
              <a:rPr lang="en-US" dirty="0" err="1"/>
              <a:t>zpětnou</a:t>
            </a:r>
            <a:r>
              <a:rPr lang="en-US" dirty="0"/>
              <a:t> </a:t>
            </a:r>
            <a:r>
              <a:rPr lang="en-US" dirty="0" err="1"/>
              <a:t>vazbou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z </a:t>
            </a:r>
            <a:r>
              <a:rPr lang="en-US" dirty="0" err="1"/>
              <a:t>rodičů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zprávu</a:t>
            </a:r>
            <a:r>
              <a:rPr lang="en-US" dirty="0"/>
              <a:t> </a:t>
            </a:r>
            <a:r>
              <a:rPr lang="en-US" dirty="0" err="1"/>
              <a:t>nečetli</a:t>
            </a:r>
            <a:r>
              <a:rPr lang="en-US" dirty="0"/>
              <a:t>), </a:t>
            </a:r>
            <a:r>
              <a:rPr lang="en-US" dirty="0" err="1"/>
              <a:t>předávání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 </a:t>
            </a:r>
            <a:r>
              <a:rPr lang="en-US" dirty="0" err="1"/>
              <a:t>studijním</a:t>
            </a:r>
            <a:r>
              <a:rPr lang="en-US" dirty="0"/>
              <a:t> </a:t>
            </a:r>
            <a:r>
              <a:rPr lang="en-US" dirty="0" err="1"/>
              <a:t>skupinám</a:t>
            </a:r>
            <a:r>
              <a:rPr lang="en-US" dirty="0"/>
              <a:t>, </a:t>
            </a:r>
            <a:r>
              <a:rPr lang="en-US" dirty="0" err="1"/>
              <a:t>vytváření</a:t>
            </a:r>
            <a:r>
              <a:rPr lang="en-US" dirty="0"/>
              <a:t> </a:t>
            </a:r>
            <a:r>
              <a:rPr lang="en-US" dirty="0" err="1"/>
              <a:t>anket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549"/>
            <a:ext cx="8229600" cy="384554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Rodiče</a:t>
            </a:r>
            <a:r>
              <a:rPr lang="en-US" dirty="0" smtClean="0"/>
              <a:t> </a:t>
            </a:r>
            <a:r>
              <a:rPr lang="en-US" dirty="0" err="1"/>
              <a:t>chtějí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informováni</a:t>
            </a:r>
            <a:r>
              <a:rPr lang="en-US" dirty="0"/>
              <a:t> o </a:t>
            </a:r>
            <a:r>
              <a:rPr lang="en-US" dirty="0" err="1"/>
              <a:t>dění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to </a:t>
            </a:r>
            <a:r>
              <a:rPr lang="en-US" dirty="0" err="1"/>
              <a:t>nejen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třídních</a:t>
            </a:r>
            <a:r>
              <a:rPr lang="en-US" dirty="0"/>
              <a:t> </a:t>
            </a:r>
            <a:r>
              <a:rPr lang="en-US" dirty="0" err="1"/>
              <a:t>schůzkách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Mohou</a:t>
            </a:r>
            <a:r>
              <a:rPr lang="en-US" dirty="0" smtClean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včas</a:t>
            </a:r>
            <a:r>
              <a:rPr lang="en-US" dirty="0"/>
              <a:t> </a:t>
            </a:r>
            <a:r>
              <a:rPr lang="en-US" dirty="0" err="1"/>
              <a:t>reagovat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případný</a:t>
            </a:r>
            <a:r>
              <a:rPr lang="en-US" dirty="0"/>
              <a:t> </a:t>
            </a:r>
            <a:r>
              <a:rPr lang="en-US" dirty="0" err="1"/>
              <a:t>špatný</a:t>
            </a:r>
            <a:r>
              <a:rPr lang="en-US" dirty="0"/>
              <a:t> </a:t>
            </a:r>
            <a:r>
              <a:rPr lang="en-US" dirty="0" err="1"/>
              <a:t>prospěch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dítěte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hodiny</a:t>
            </a:r>
            <a:r>
              <a:rPr lang="en-US" dirty="0"/>
              <a:t> </a:t>
            </a:r>
            <a:r>
              <a:rPr lang="en-US" dirty="0" err="1"/>
              <a:t>zameškané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vědomí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kázeňské</a:t>
            </a:r>
            <a:r>
              <a:rPr lang="en-US" dirty="0"/>
              <a:t> </a:t>
            </a:r>
            <a:r>
              <a:rPr lang="en-US" dirty="0" err="1"/>
              <a:t>prohřešky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Zobrazení</a:t>
            </a:r>
            <a:r>
              <a:rPr lang="en-US" dirty="0" smtClean="0"/>
              <a:t> </a:t>
            </a:r>
            <a:r>
              <a:rPr lang="en-US" dirty="0" err="1"/>
              <a:t>záznamů</a:t>
            </a:r>
            <a:r>
              <a:rPr lang="en-US" dirty="0"/>
              <a:t> z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/>
              <a:t>probírané</a:t>
            </a:r>
            <a:r>
              <a:rPr lang="en-US" dirty="0"/>
              <a:t> </a:t>
            </a:r>
            <a:r>
              <a:rPr lang="en-US" dirty="0" err="1"/>
              <a:t>látce</a:t>
            </a:r>
            <a:r>
              <a:rPr lang="en-US" dirty="0"/>
              <a:t> a </a:t>
            </a:r>
            <a:r>
              <a:rPr lang="en-US" dirty="0" err="1"/>
              <a:t>zadaných</a:t>
            </a:r>
            <a:r>
              <a:rPr lang="en-US" dirty="0"/>
              <a:t> </a:t>
            </a:r>
            <a:r>
              <a:rPr lang="en-US" dirty="0" err="1"/>
              <a:t>úkolech</a:t>
            </a:r>
            <a:r>
              <a:rPr lang="en-US" dirty="0"/>
              <a:t> v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předmětech</a:t>
            </a:r>
            <a:r>
              <a:rPr lang="en-US" dirty="0"/>
              <a:t> </a:t>
            </a:r>
            <a:r>
              <a:rPr lang="en-US" dirty="0" err="1"/>
              <a:t>určitě</a:t>
            </a:r>
            <a:r>
              <a:rPr lang="en-US" dirty="0"/>
              <a:t> </a:t>
            </a:r>
            <a:r>
              <a:rPr lang="en-US" dirty="0" err="1"/>
              <a:t>přivítají</a:t>
            </a:r>
            <a:r>
              <a:rPr lang="en-US" dirty="0"/>
              <a:t>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nemocní</a:t>
            </a:r>
            <a:r>
              <a:rPr lang="en-US" dirty="0"/>
              <a:t> </a:t>
            </a:r>
            <a:r>
              <a:rPr lang="en-US" dirty="0" err="1"/>
              <a:t>žáci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samozřejmě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rodiče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910"/>
            <a:ext cx="8229600" cy="777923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Obsah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webové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aplikace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664"/>
            <a:ext cx="8229600" cy="5141672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/>
              <a:t>Osobní</a:t>
            </a:r>
            <a:r>
              <a:rPr lang="en-US" i="1" dirty="0"/>
              <a:t> </a:t>
            </a:r>
            <a:r>
              <a:rPr lang="en-US" i="1" dirty="0" err="1"/>
              <a:t>údaje</a:t>
            </a:r>
            <a:r>
              <a:rPr lang="en-US" i="1" dirty="0"/>
              <a:t> </a:t>
            </a:r>
            <a:r>
              <a:rPr lang="en-US" i="1" dirty="0" err="1"/>
              <a:t>žáka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výběru</a:t>
            </a:r>
            <a:r>
              <a:rPr lang="en-US" dirty="0"/>
              <a:t>, </a:t>
            </a:r>
            <a:r>
              <a:rPr lang="en-US" dirty="0" err="1"/>
              <a:t>rodiče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nejen</a:t>
            </a:r>
            <a:r>
              <a:rPr lang="en-US" dirty="0"/>
              <a:t> </a:t>
            </a:r>
            <a:r>
              <a:rPr lang="en-US" dirty="0" err="1"/>
              <a:t>kontrolovat</a:t>
            </a:r>
            <a:r>
              <a:rPr lang="en-US" dirty="0"/>
              <a:t>, </a:t>
            </a:r>
            <a:r>
              <a:rPr lang="en-US" dirty="0" err="1"/>
              <a:t>zda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eviduje</a:t>
            </a:r>
            <a:r>
              <a:rPr lang="en-US" dirty="0"/>
              <a:t> </a:t>
            </a:r>
            <a:r>
              <a:rPr lang="en-US" dirty="0" err="1"/>
              <a:t>správné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(</a:t>
            </a:r>
            <a:r>
              <a:rPr lang="en-US" dirty="0" err="1"/>
              <a:t>telefony</a:t>
            </a:r>
            <a:r>
              <a:rPr lang="en-US" dirty="0"/>
              <a:t>, </a:t>
            </a:r>
            <a:r>
              <a:rPr lang="en-US" dirty="0" err="1"/>
              <a:t>adresy</a:t>
            </a:r>
            <a:r>
              <a:rPr lang="en-US" dirty="0"/>
              <a:t>...),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ohlašování</a:t>
            </a:r>
            <a:r>
              <a:rPr lang="en-US" dirty="0"/>
              <a:t> </a:t>
            </a:r>
            <a:r>
              <a:rPr lang="en-US" dirty="0" err="1"/>
              <a:t>změn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www.</a:t>
            </a:r>
          </a:p>
          <a:p>
            <a:r>
              <a:rPr lang="en-US" i="1" dirty="0" err="1"/>
              <a:t>Pololetní</a:t>
            </a:r>
            <a:r>
              <a:rPr lang="en-US" i="1" dirty="0"/>
              <a:t> </a:t>
            </a:r>
            <a:r>
              <a:rPr lang="en-US" i="1" dirty="0" err="1"/>
              <a:t>klasifikace</a:t>
            </a:r>
            <a:r>
              <a:rPr lang="en-US" dirty="0"/>
              <a:t> - </a:t>
            </a:r>
            <a:r>
              <a:rPr lang="en-US" dirty="0" err="1"/>
              <a:t>kompletní</a:t>
            </a:r>
            <a:r>
              <a:rPr lang="en-US" dirty="0"/>
              <a:t> </a:t>
            </a:r>
            <a:r>
              <a:rPr lang="en-US" dirty="0" err="1"/>
              <a:t>pololetní</a:t>
            </a:r>
            <a:r>
              <a:rPr lang="en-US" dirty="0"/>
              <a:t> </a:t>
            </a:r>
            <a:r>
              <a:rPr lang="en-US" dirty="0" err="1"/>
              <a:t>klasifikace</a:t>
            </a:r>
            <a:r>
              <a:rPr lang="en-US" dirty="0"/>
              <a:t> </a:t>
            </a:r>
            <a:r>
              <a:rPr lang="cs-CZ" dirty="0" smtClean="0"/>
              <a:t>        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ročnících</a:t>
            </a:r>
            <a:r>
              <a:rPr lang="en-US" dirty="0"/>
              <a:t> od </a:t>
            </a:r>
            <a:r>
              <a:rPr lang="en-US" dirty="0" err="1"/>
              <a:t>počátku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, </a:t>
            </a:r>
            <a:r>
              <a:rPr lang="en-US" dirty="0" err="1"/>
              <a:t>přehled</a:t>
            </a:r>
            <a:r>
              <a:rPr lang="en-US" dirty="0"/>
              <a:t> </a:t>
            </a:r>
            <a:r>
              <a:rPr lang="en-US" dirty="0" err="1"/>
              <a:t>zameškaných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</a:t>
            </a:r>
          </a:p>
          <a:p>
            <a:r>
              <a:rPr lang="en-US" i="1" dirty="0" err="1"/>
              <a:t>Průběžná</a:t>
            </a:r>
            <a:r>
              <a:rPr lang="en-US" i="1" dirty="0"/>
              <a:t> </a:t>
            </a:r>
            <a:r>
              <a:rPr lang="en-US" i="1" dirty="0" err="1"/>
              <a:t>klasifikace</a:t>
            </a:r>
            <a:r>
              <a:rPr lang="en-US" dirty="0"/>
              <a:t> - </a:t>
            </a:r>
            <a:r>
              <a:rPr lang="en-US" dirty="0" err="1"/>
              <a:t>přehled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průběžně</a:t>
            </a:r>
            <a:r>
              <a:rPr lang="en-US" dirty="0"/>
              <a:t> </a:t>
            </a:r>
            <a:r>
              <a:rPr lang="en-US" dirty="0" err="1"/>
              <a:t>zadaných</a:t>
            </a:r>
            <a:r>
              <a:rPr lang="en-US" dirty="0"/>
              <a:t> </a:t>
            </a:r>
            <a:r>
              <a:rPr lang="en-US" dirty="0" err="1"/>
              <a:t>známek</a:t>
            </a:r>
            <a:r>
              <a:rPr lang="en-US" dirty="0"/>
              <a:t> -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volit</a:t>
            </a:r>
            <a:r>
              <a:rPr lang="en-US" dirty="0"/>
              <a:t>, </a:t>
            </a:r>
            <a:r>
              <a:rPr lang="en-US" dirty="0" err="1"/>
              <a:t>zda</a:t>
            </a:r>
            <a:r>
              <a:rPr lang="en-US" dirty="0"/>
              <a:t> </a:t>
            </a:r>
            <a:r>
              <a:rPr lang="en-US" dirty="0" err="1"/>
              <a:t>zobrazovat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témata</a:t>
            </a:r>
            <a:r>
              <a:rPr lang="en-US" dirty="0"/>
              <a:t>, </a:t>
            </a:r>
            <a:r>
              <a:rPr lang="en-US" dirty="0" err="1"/>
              <a:t>váhy</a:t>
            </a:r>
            <a:r>
              <a:rPr lang="en-US" dirty="0"/>
              <a:t> </a:t>
            </a:r>
            <a:r>
              <a:rPr lang="en-US" dirty="0" err="1"/>
              <a:t>známek</a:t>
            </a:r>
            <a:r>
              <a:rPr lang="en-US" dirty="0"/>
              <a:t>, </a:t>
            </a:r>
            <a:r>
              <a:rPr lang="en-US" dirty="0" err="1"/>
              <a:t>poznámky</a:t>
            </a:r>
            <a:r>
              <a:rPr lang="en-US" dirty="0"/>
              <a:t>, </a:t>
            </a:r>
            <a:r>
              <a:rPr lang="en-US" dirty="0" err="1"/>
              <a:t>průměr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</a:t>
            </a:r>
          </a:p>
          <a:p>
            <a:r>
              <a:rPr lang="en-US" i="1" dirty="0" err="1"/>
              <a:t>Průběžná</a:t>
            </a:r>
            <a:r>
              <a:rPr lang="en-US" i="1" dirty="0"/>
              <a:t> </a:t>
            </a:r>
            <a:r>
              <a:rPr lang="en-US" i="1" dirty="0" err="1"/>
              <a:t>docházka</a:t>
            </a:r>
            <a:r>
              <a:rPr lang="en-US" dirty="0"/>
              <a:t> - </a:t>
            </a:r>
            <a:r>
              <a:rPr lang="en-US" dirty="0" err="1"/>
              <a:t>napojení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kniha</a:t>
            </a:r>
            <a:r>
              <a:rPr lang="en-US" dirty="0"/>
              <a:t> - evidence </a:t>
            </a:r>
            <a:r>
              <a:rPr lang="en-US" dirty="0" err="1"/>
              <a:t>zameškaných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 - </a:t>
            </a:r>
            <a:r>
              <a:rPr lang="en-US" dirty="0" err="1"/>
              <a:t>zobrazení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dnech</a:t>
            </a:r>
            <a:r>
              <a:rPr lang="en-US" dirty="0"/>
              <a:t>, </a:t>
            </a:r>
            <a:r>
              <a:rPr lang="en-US" dirty="0" err="1"/>
              <a:t>měsících</a:t>
            </a:r>
            <a:r>
              <a:rPr lang="en-US" dirty="0"/>
              <a:t>, ale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vyučovacích</a:t>
            </a:r>
            <a:r>
              <a:rPr lang="en-US" dirty="0"/>
              <a:t> </a:t>
            </a:r>
            <a:r>
              <a:rPr lang="en-US" dirty="0" err="1"/>
              <a:t>hodinách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2268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Výchovná</a:t>
            </a:r>
            <a:r>
              <a:rPr lang="en-US" i="1" dirty="0" smtClean="0"/>
              <a:t> </a:t>
            </a:r>
            <a:r>
              <a:rPr lang="en-US" i="1" dirty="0" err="1"/>
              <a:t>opatření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en-US" dirty="0" err="1"/>
              <a:t>přehled</a:t>
            </a:r>
            <a:r>
              <a:rPr lang="en-US" dirty="0"/>
              <a:t> </a:t>
            </a:r>
            <a:r>
              <a:rPr lang="en-US" dirty="0" err="1"/>
              <a:t>třídních</a:t>
            </a:r>
            <a:r>
              <a:rPr lang="en-US" dirty="0"/>
              <a:t> </a:t>
            </a:r>
            <a:r>
              <a:rPr lang="en-US" dirty="0" err="1"/>
              <a:t>důtek</a:t>
            </a:r>
            <a:r>
              <a:rPr lang="en-US" dirty="0"/>
              <a:t>, </a:t>
            </a:r>
            <a:r>
              <a:rPr lang="en-US" dirty="0" err="1"/>
              <a:t>pochval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aktuální</a:t>
            </a:r>
            <a:r>
              <a:rPr lang="en-US" dirty="0"/>
              <a:t> </a:t>
            </a:r>
            <a:r>
              <a:rPr lang="en-US" dirty="0" err="1"/>
              <a:t>pololetí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studium</a:t>
            </a:r>
            <a:r>
              <a:rPr lang="en-US" dirty="0"/>
              <a:t>.</a:t>
            </a:r>
          </a:p>
          <a:p>
            <a:r>
              <a:rPr lang="en-US" i="1" dirty="0" err="1"/>
              <a:t>Rozvrh</a:t>
            </a:r>
            <a:r>
              <a:rPr lang="en-US" dirty="0"/>
              <a:t> - </a:t>
            </a:r>
            <a:r>
              <a:rPr lang="en-US" dirty="0" err="1"/>
              <a:t>tabulka</a:t>
            </a:r>
            <a:r>
              <a:rPr lang="en-US" dirty="0"/>
              <a:t> </a:t>
            </a:r>
            <a:r>
              <a:rPr lang="en-US" dirty="0" err="1"/>
              <a:t>rozvrhu</a:t>
            </a:r>
            <a:r>
              <a:rPr lang="en-US" dirty="0"/>
              <a:t>, a to </a:t>
            </a:r>
            <a:r>
              <a:rPr lang="en-US" dirty="0" err="1"/>
              <a:t>buď</a:t>
            </a:r>
            <a:r>
              <a:rPr lang="en-US" dirty="0"/>
              <a:t> </a:t>
            </a:r>
            <a:r>
              <a:rPr lang="en-US" dirty="0" err="1"/>
              <a:t>stálý</a:t>
            </a:r>
            <a:r>
              <a:rPr lang="en-US" dirty="0"/>
              <a:t> </a:t>
            </a:r>
            <a:r>
              <a:rPr lang="en-US" dirty="0" err="1"/>
              <a:t>rozvrh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aktuální</a:t>
            </a:r>
            <a:r>
              <a:rPr lang="en-US" dirty="0"/>
              <a:t> </a:t>
            </a:r>
            <a:r>
              <a:rPr lang="en-US" dirty="0" err="1"/>
              <a:t>rozvrh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změn</a:t>
            </a:r>
            <a:r>
              <a:rPr lang="en-US" dirty="0"/>
              <a:t> </a:t>
            </a:r>
            <a:r>
              <a:rPr lang="en-US" dirty="0" err="1"/>
              <a:t>způsobených</a:t>
            </a:r>
            <a:r>
              <a:rPr lang="en-US" dirty="0"/>
              <a:t> </a:t>
            </a:r>
            <a:r>
              <a:rPr lang="en-US" dirty="0" err="1"/>
              <a:t>suplováním</a:t>
            </a:r>
            <a:r>
              <a:rPr lang="en-US" dirty="0"/>
              <a:t>.</a:t>
            </a:r>
          </a:p>
          <a:p>
            <a:r>
              <a:rPr lang="en-US" i="1" dirty="0" err="1"/>
              <a:t>Třídní</a:t>
            </a:r>
            <a:r>
              <a:rPr lang="en-US" i="1" dirty="0"/>
              <a:t> </a:t>
            </a:r>
            <a:r>
              <a:rPr lang="en-US" i="1" dirty="0" err="1"/>
              <a:t>kniha</a:t>
            </a:r>
            <a:r>
              <a:rPr lang="en-US" dirty="0"/>
              <a:t> -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zápisu</a:t>
            </a:r>
            <a:r>
              <a:rPr lang="en-US" dirty="0"/>
              <a:t> </a:t>
            </a:r>
            <a:r>
              <a:rPr lang="en-US" dirty="0" err="1"/>
              <a:t>hodin</a:t>
            </a:r>
            <a:r>
              <a:rPr lang="en-US" dirty="0"/>
              <a:t> do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knihy</a:t>
            </a:r>
            <a:r>
              <a:rPr lang="en-US" dirty="0"/>
              <a:t>.</a:t>
            </a:r>
          </a:p>
          <a:p>
            <a:r>
              <a:rPr lang="en-US" i="1" dirty="0" err="1"/>
              <a:t>Vyučované</a:t>
            </a:r>
            <a:r>
              <a:rPr lang="en-US" i="1" dirty="0"/>
              <a:t> </a:t>
            </a:r>
            <a:r>
              <a:rPr lang="en-US" i="1" dirty="0" err="1"/>
              <a:t>předměty</a:t>
            </a:r>
            <a:r>
              <a:rPr lang="en-US" dirty="0"/>
              <a:t> - </a:t>
            </a:r>
            <a:r>
              <a:rPr lang="en-US" dirty="0" err="1"/>
              <a:t>seznam</a:t>
            </a:r>
            <a:r>
              <a:rPr lang="en-US" dirty="0"/>
              <a:t> </a:t>
            </a:r>
            <a:r>
              <a:rPr lang="en-US" dirty="0" err="1"/>
              <a:t>předmětů</a:t>
            </a:r>
            <a:r>
              <a:rPr lang="en-US" dirty="0"/>
              <a:t> s </a:t>
            </a:r>
            <a:r>
              <a:rPr lang="en-US" dirty="0" err="1"/>
              <a:t>učiteli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daný</a:t>
            </a:r>
            <a:r>
              <a:rPr lang="en-US" dirty="0"/>
              <a:t> </a:t>
            </a:r>
            <a:r>
              <a:rPr lang="en-US" dirty="0" err="1"/>
              <a:t>předmět</a:t>
            </a:r>
            <a:r>
              <a:rPr lang="en-US" dirty="0"/>
              <a:t> </a:t>
            </a:r>
            <a:r>
              <a:rPr lang="en-US" dirty="0" err="1"/>
              <a:t>žáka</a:t>
            </a:r>
            <a:r>
              <a:rPr lang="en-US" dirty="0"/>
              <a:t> </a:t>
            </a:r>
            <a:r>
              <a:rPr lang="en-US" dirty="0" err="1"/>
              <a:t>vyučují</a:t>
            </a:r>
            <a:r>
              <a:rPr lang="en-US" dirty="0"/>
              <a:t>.</a:t>
            </a:r>
          </a:p>
          <a:p>
            <a:r>
              <a:rPr lang="en-US" i="1" dirty="0" err="1"/>
              <a:t>Ankety</a:t>
            </a:r>
            <a:r>
              <a:rPr lang="en-US" dirty="0"/>
              <a:t> - </a:t>
            </a:r>
            <a:r>
              <a:rPr lang="en-US" dirty="0" err="1"/>
              <a:t>modul</a:t>
            </a:r>
            <a:r>
              <a:rPr lang="en-US" dirty="0"/>
              <a:t> pro </a:t>
            </a:r>
            <a:r>
              <a:rPr lang="en-US" dirty="0" err="1"/>
              <a:t>vyplňování</a:t>
            </a:r>
            <a:r>
              <a:rPr lang="en-US" dirty="0"/>
              <a:t> </a:t>
            </a:r>
            <a:r>
              <a:rPr lang="en-US" dirty="0" err="1"/>
              <a:t>anket</a:t>
            </a:r>
            <a:r>
              <a:rPr lang="en-US" dirty="0"/>
              <a:t> pro </a:t>
            </a:r>
            <a:r>
              <a:rPr lang="en-US" dirty="0" err="1"/>
              <a:t>žáky</a:t>
            </a:r>
            <a:r>
              <a:rPr lang="en-US" dirty="0"/>
              <a:t> a </a:t>
            </a:r>
            <a:r>
              <a:rPr lang="en-US" dirty="0" err="1"/>
              <a:t>rodiče</a:t>
            </a:r>
            <a:r>
              <a:rPr lang="en-US" dirty="0"/>
              <a:t>.</a:t>
            </a:r>
          </a:p>
          <a:p>
            <a:r>
              <a:rPr lang="en-US" i="1" dirty="0" err="1"/>
              <a:t>Plán</a:t>
            </a:r>
            <a:r>
              <a:rPr lang="en-US" i="1" dirty="0"/>
              <a:t> </a:t>
            </a:r>
            <a:r>
              <a:rPr lang="en-US" i="1" dirty="0" err="1"/>
              <a:t>akcí</a:t>
            </a:r>
            <a:r>
              <a:rPr lang="en-US" dirty="0"/>
              <a:t> - </a:t>
            </a:r>
            <a:r>
              <a:rPr lang="en-US" dirty="0" err="1"/>
              <a:t>kalendář</a:t>
            </a:r>
            <a:r>
              <a:rPr lang="en-US" dirty="0"/>
              <a:t> a </a:t>
            </a:r>
            <a:r>
              <a:rPr lang="en-US" dirty="0" err="1"/>
              <a:t>seznam</a:t>
            </a:r>
            <a:r>
              <a:rPr lang="en-US" dirty="0"/>
              <a:t> </a:t>
            </a:r>
            <a:r>
              <a:rPr lang="en-US" dirty="0" err="1"/>
              <a:t>plánovaných</a:t>
            </a:r>
            <a:r>
              <a:rPr lang="en-US" dirty="0"/>
              <a:t> </a:t>
            </a:r>
            <a:r>
              <a:rPr lang="en-US" dirty="0" err="1"/>
              <a:t>akcí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.</a:t>
            </a:r>
          </a:p>
          <a:p>
            <a:r>
              <a:rPr lang="en-US" i="1" dirty="0" err="1"/>
              <a:t>Komunikační</a:t>
            </a:r>
            <a:r>
              <a:rPr lang="en-US" i="1" dirty="0"/>
              <a:t> </a:t>
            </a:r>
            <a:r>
              <a:rPr lang="en-US" i="1" dirty="0" err="1"/>
              <a:t>systém</a:t>
            </a:r>
            <a:r>
              <a:rPr lang="en-US" i="1" dirty="0"/>
              <a:t> </a:t>
            </a:r>
            <a:r>
              <a:rPr lang="en-US" i="1" dirty="0" err="1"/>
              <a:t>školy</a:t>
            </a:r>
            <a:r>
              <a:rPr lang="en-US" dirty="0"/>
              <a:t> - </a:t>
            </a:r>
            <a:r>
              <a:rPr lang="en-US" dirty="0" err="1"/>
              <a:t>modul</a:t>
            </a:r>
            <a:r>
              <a:rPr lang="en-US" dirty="0"/>
              <a:t> pro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ředitelstvím</a:t>
            </a:r>
            <a:r>
              <a:rPr lang="en-US" dirty="0"/>
              <a:t>, </a:t>
            </a:r>
            <a:r>
              <a:rPr lang="en-US" dirty="0" err="1"/>
              <a:t>učiteli</a:t>
            </a:r>
            <a:r>
              <a:rPr lang="en-US" dirty="0"/>
              <a:t>, </a:t>
            </a:r>
            <a:r>
              <a:rPr lang="en-US" dirty="0" err="1"/>
              <a:t>rodiči</a:t>
            </a:r>
            <a:r>
              <a:rPr lang="en-US" dirty="0"/>
              <a:t>, 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 smtClean="0"/>
              <a:t>žáky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47" r="-2764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83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3300"/>
                </a:solidFill>
              </a:rPr>
              <a:t>Kritéria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výběru</a:t>
            </a:r>
            <a:r>
              <a:rPr lang="en-US" b="1" dirty="0" smtClean="0">
                <a:solidFill>
                  <a:srgbClr val="FF3300"/>
                </a:solidFill>
              </a:rPr>
              <a:t> IS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856"/>
            <a:ext cx="8229600" cy="3782089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3300"/>
                </a:solidFill>
              </a:rPr>
              <a:t>Rozšířenost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/>
              <a:t>Rozšířenost</a:t>
            </a:r>
            <a:r>
              <a:rPr lang="en-US" sz="2800" dirty="0"/>
              <a:t> </a:t>
            </a:r>
            <a:r>
              <a:rPr lang="en-US" sz="2800" dirty="0" err="1"/>
              <a:t>neboli</a:t>
            </a:r>
            <a:r>
              <a:rPr lang="en-US" sz="2800" dirty="0"/>
              <a:t> </a:t>
            </a:r>
            <a:r>
              <a:rPr lang="en-US" sz="2800" dirty="0" err="1"/>
              <a:t>počet</a:t>
            </a:r>
            <a:r>
              <a:rPr lang="en-US" sz="2800" dirty="0"/>
              <a:t> </a:t>
            </a:r>
            <a:r>
              <a:rPr lang="en-US" sz="2800" dirty="0" err="1"/>
              <a:t>instalací</a:t>
            </a:r>
            <a:r>
              <a:rPr lang="en-US" sz="2800" dirty="0"/>
              <a:t> IS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školách</a:t>
            </a:r>
            <a:r>
              <a:rPr lang="en-US" sz="2800" dirty="0"/>
              <a:t> je </a:t>
            </a:r>
            <a:r>
              <a:rPr lang="en-US" sz="2800" dirty="0" err="1"/>
              <a:t>jedna</a:t>
            </a:r>
            <a:r>
              <a:rPr lang="en-US" sz="2800" dirty="0"/>
              <a:t> z </a:t>
            </a:r>
            <a:r>
              <a:rPr lang="en-US" sz="2800" dirty="0" err="1"/>
              <a:t>nejdůležitějších</a:t>
            </a:r>
            <a:r>
              <a:rPr lang="en-US" sz="2800" dirty="0"/>
              <a:t> </a:t>
            </a:r>
            <a:r>
              <a:rPr lang="en-US" sz="2800" dirty="0" err="1"/>
              <a:t>informací</a:t>
            </a:r>
            <a:r>
              <a:rPr lang="en-US" sz="2800" dirty="0"/>
              <a:t>. </a:t>
            </a:r>
            <a:r>
              <a:rPr lang="en-US" sz="2800" dirty="0" err="1"/>
              <a:t>Mnozí</a:t>
            </a:r>
            <a:r>
              <a:rPr lang="en-US" sz="2800" dirty="0"/>
              <a:t> </a:t>
            </a:r>
            <a:r>
              <a:rPr lang="en-US" sz="2800" dirty="0" err="1"/>
              <a:t>dodavatelé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/>
              <a:t>svých</a:t>
            </a:r>
            <a:r>
              <a:rPr lang="en-US" sz="2800" dirty="0"/>
              <a:t> </a:t>
            </a:r>
            <a:r>
              <a:rPr lang="en-US" sz="2800" dirty="0" err="1"/>
              <a:t>stránkách</a:t>
            </a:r>
            <a:r>
              <a:rPr lang="en-US" sz="2800" dirty="0"/>
              <a:t> </a:t>
            </a:r>
            <a:r>
              <a:rPr lang="en-US" sz="2800" dirty="0" err="1"/>
              <a:t>počet</a:t>
            </a:r>
            <a:r>
              <a:rPr lang="en-US" sz="2800" dirty="0"/>
              <a:t> </a:t>
            </a:r>
            <a:r>
              <a:rPr lang="en-US" sz="2800" dirty="0" err="1"/>
              <a:t>instalací</a:t>
            </a:r>
            <a:r>
              <a:rPr lang="en-US" sz="2800" dirty="0"/>
              <a:t>, resp. </a:t>
            </a:r>
            <a:r>
              <a:rPr lang="en-US" sz="2800" dirty="0" err="1"/>
              <a:t>prodaných</a:t>
            </a:r>
            <a:r>
              <a:rPr lang="en-US" sz="2800" dirty="0"/>
              <a:t> </a:t>
            </a:r>
            <a:r>
              <a:rPr lang="en-US" sz="2800" dirty="0" err="1"/>
              <a:t>licencí</a:t>
            </a:r>
            <a:r>
              <a:rPr lang="en-US" sz="2800" dirty="0"/>
              <a:t>, </a:t>
            </a:r>
            <a:r>
              <a:rPr lang="en-US" sz="2800" dirty="0" err="1" smtClean="0"/>
              <a:t>uvádějí</a:t>
            </a:r>
            <a:r>
              <a:rPr lang="en-US" sz="2800" dirty="0" smtClean="0"/>
              <a:t>. </a:t>
            </a:r>
            <a:r>
              <a:rPr lang="en-US" sz="2800" dirty="0" err="1"/>
              <a:t>Mnohé</a:t>
            </a:r>
            <a:r>
              <a:rPr lang="en-US" sz="2800" dirty="0"/>
              <a:t> </a:t>
            </a:r>
            <a:r>
              <a:rPr lang="en-US" sz="2800" dirty="0" err="1"/>
              <a:t>školy</a:t>
            </a:r>
            <a:r>
              <a:rPr lang="en-US" sz="2800" dirty="0"/>
              <a:t> v </a:t>
            </a:r>
            <a:r>
              <a:rPr lang="en-US" sz="2800" dirty="0" err="1"/>
              <a:t>průběhu</a:t>
            </a:r>
            <a:r>
              <a:rPr lang="en-US" sz="2800" dirty="0"/>
              <a:t> let </a:t>
            </a:r>
            <a:r>
              <a:rPr lang="en-US" sz="2800" dirty="0" err="1"/>
              <a:t>přecházejí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jiné</a:t>
            </a:r>
            <a:r>
              <a:rPr lang="en-US" sz="2800" dirty="0"/>
              <a:t> </a:t>
            </a:r>
            <a:r>
              <a:rPr lang="en-US" sz="2800" dirty="0" err="1"/>
              <a:t>systémy</a:t>
            </a:r>
            <a:r>
              <a:rPr lang="en-US" sz="2800" dirty="0"/>
              <a:t>, </a:t>
            </a:r>
            <a:r>
              <a:rPr lang="en-US" sz="2800" dirty="0" err="1"/>
              <a:t>číslo</a:t>
            </a:r>
            <a:r>
              <a:rPr lang="en-US" sz="2800" dirty="0"/>
              <a:t> </a:t>
            </a:r>
            <a:r>
              <a:rPr lang="en-US" sz="2800" dirty="0" err="1"/>
              <a:t>vyjadřující</a:t>
            </a:r>
            <a:r>
              <a:rPr lang="en-US" sz="2800" dirty="0"/>
              <a:t> </a:t>
            </a:r>
            <a:r>
              <a:rPr lang="en-US" sz="2800" dirty="0" err="1"/>
              <a:t>počet</a:t>
            </a:r>
            <a:r>
              <a:rPr lang="en-US" sz="2800" dirty="0"/>
              <a:t> </a:t>
            </a:r>
            <a:r>
              <a:rPr lang="en-US" sz="2800" dirty="0" err="1"/>
              <a:t>prodaných</a:t>
            </a:r>
            <a:r>
              <a:rPr lang="en-US" sz="2800" dirty="0"/>
              <a:t> </a:t>
            </a:r>
            <a:r>
              <a:rPr lang="en-US" sz="2800" dirty="0" err="1"/>
              <a:t>licencí</a:t>
            </a:r>
            <a:r>
              <a:rPr lang="en-US" sz="2800" dirty="0"/>
              <a:t> </a:t>
            </a:r>
            <a:r>
              <a:rPr lang="en-US" sz="2800" dirty="0" err="1"/>
              <a:t>tudíž</a:t>
            </a:r>
            <a:r>
              <a:rPr lang="en-US" sz="2800" dirty="0"/>
              <a:t> </a:t>
            </a:r>
            <a:r>
              <a:rPr lang="en-US" sz="2800" dirty="0" err="1"/>
              <a:t>neznamená</a:t>
            </a:r>
            <a:r>
              <a:rPr lang="en-US" sz="2800" dirty="0"/>
              <a:t> </a:t>
            </a:r>
            <a:r>
              <a:rPr lang="en-US" sz="2800" dirty="0" err="1"/>
              <a:t>počet</a:t>
            </a:r>
            <a:r>
              <a:rPr lang="en-US" sz="2800" dirty="0"/>
              <a:t> </a:t>
            </a:r>
            <a:r>
              <a:rPr lang="en-US" sz="2800" dirty="0" err="1"/>
              <a:t>škol</a:t>
            </a:r>
            <a:r>
              <a:rPr lang="en-US" sz="2800" dirty="0"/>
              <a:t>, </a:t>
            </a:r>
            <a:r>
              <a:rPr lang="en-US" sz="2800" dirty="0" err="1"/>
              <a:t>kde</a:t>
            </a:r>
            <a:r>
              <a:rPr lang="en-US" sz="2800" dirty="0"/>
              <a:t> je </a:t>
            </a:r>
            <a:r>
              <a:rPr lang="en-US" sz="2800" dirty="0" err="1"/>
              <a:t>daný</a:t>
            </a:r>
            <a:r>
              <a:rPr lang="en-US" sz="2800" dirty="0"/>
              <a:t> software </a:t>
            </a:r>
            <a:r>
              <a:rPr lang="en-US" sz="2800" dirty="0" err="1"/>
              <a:t>aktuálně</a:t>
            </a:r>
            <a:r>
              <a:rPr lang="en-US" sz="2800" dirty="0"/>
              <a:t> </a:t>
            </a:r>
            <a:r>
              <a:rPr lang="en-US" sz="2800" dirty="0" err="1"/>
              <a:t>provozován</a:t>
            </a:r>
            <a:r>
              <a:rPr lang="en-US" sz="28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04" r="-49104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1" r="-2584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91" b="-1519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5" r="-1725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7" b="-194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infon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3" r="-14203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2" r="-1392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1" r="-1884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fon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2" b="-204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854"/>
            <a:ext cx="8229600" cy="818865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Plán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akcí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027"/>
            <a:ext cx="8229600" cy="3058293"/>
          </a:xfrm>
        </p:spPr>
        <p:txBody>
          <a:bodyPr>
            <a:normAutofit/>
          </a:bodyPr>
          <a:lstStyle/>
          <a:p>
            <a:r>
              <a:rPr lang="en-US" dirty="0" err="1"/>
              <a:t>Eviduje</a:t>
            </a:r>
            <a:r>
              <a:rPr lang="en-US" dirty="0"/>
              <a:t> </a:t>
            </a:r>
            <a:r>
              <a:rPr lang="en-US" dirty="0" err="1"/>
              <a:t>přehledně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akce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průběhu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. </a:t>
            </a:r>
            <a:r>
              <a:rPr lang="en-US" dirty="0" err="1"/>
              <a:t>Účast</a:t>
            </a:r>
            <a:r>
              <a:rPr lang="en-US" dirty="0"/>
              <a:t> </a:t>
            </a:r>
            <a:r>
              <a:rPr lang="en-US" dirty="0" err="1"/>
              <a:t>vyučujících</a:t>
            </a:r>
            <a:r>
              <a:rPr lang="en-US" dirty="0"/>
              <a:t> a </a:t>
            </a:r>
            <a:r>
              <a:rPr lang="en-US" dirty="0" err="1"/>
              <a:t>tříd</a:t>
            </a:r>
            <a:r>
              <a:rPr lang="en-US" dirty="0"/>
              <a:t> </a:t>
            </a:r>
            <a:r>
              <a:rPr lang="cs-CZ" dirty="0" smtClean="0"/>
              <a:t>        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plánovaných</a:t>
            </a:r>
            <a:r>
              <a:rPr lang="en-US" dirty="0"/>
              <a:t> </a:t>
            </a:r>
            <a:r>
              <a:rPr lang="en-US" dirty="0" err="1"/>
              <a:t>akcích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automaticky</a:t>
            </a:r>
            <a:r>
              <a:rPr lang="en-US" dirty="0"/>
              <a:t> </a:t>
            </a:r>
            <a:r>
              <a:rPr lang="en-US" dirty="0" err="1"/>
              <a:t>přenášet</a:t>
            </a:r>
            <a:r>
              <a:rPr lang="en-US" dirty="0"/>
              <a:t> do </a:t>
            </a:r>
            <a:r>
              <a:rPr lang="en-US" dirty="0" err="1"/>
              <a:t>Suplování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nepřítomnost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436"/>
            <a:ext cx="8229600" cy="420351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Zázemí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a </a:t>
            </a:r>
            <a:r>
              <a:rPr lang="en-US" dirty="0" err="1">
                <a:solidFill>
                  <a:srgbClr val="FF3300"/>
                </a:solidFill>
              </a:rPr>
              <a:t>renomé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výrobce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Etablovaná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školní IS </a:t>
            </a:r>
            <a:r>
              <a:rPr lang="en-US" dirty="0" err="1"/>
              <a:t>dodává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dvacet</a:t>
            </a:r>
            <a:r>
              <a:rPr lang="en-US" dirty="0"/>
              <a:t> let, </a:t>
            </a:r>
            <a:r>
              <a:rPr lang="en-US" dirty="0" err="1"/>
              <a:t>bude</a:t>
            </a:r>
            <a:r>
              <a:rPr lang="en-US" dirty="0"/>
              <a:t> v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</a:t>
            </a:r>
            <a:r>
              <a:rPr lang="en-US" dirty="0" err="1"/>
              <a:t>úspěšně</a:t>
            </a:r>
            <a:r>
              <a:rPr lang="en-US" dirty="0"/>
              <a:t> </a:t>
            </a:r>
            <a:r>
              <a:rPr lang="en-US" dirty="0" err="1" smtClean="0"/>
              <a:t>pokračovat</a:t>
            </a:r>
            <a:r>
              <a:rPr lang="cs-CZ" dirty="0" smtClean="0"/>
              <a:t> 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en-US" dirty="0" err="1" smtClean="0"/>
              <a:t>mnohem</a:t>
            </a:r>
            <a:r>
              <a:rPr lang="en-US" dirty="0" smtClean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pravděpodobností</a:t>
            </a:r>
            <a:r>
              <a:rPr lang="en-US" dirty="0"/>
              <a:t>, </a:t>
            </a:r>
            <a:r>
              <a:rPr lang="en-US" dirty="0" err="1"/>
              <a:t>než</a:t>
            </a:r>
            <a:r>
              <a:rPr lang="en-US" dirty="0"/>
              <a:t> firma,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webu</a:t>
            </a:r>
            <a:r>
              <a:rPr lang="en-US" dirty="0"/>
              <a:t> </a:t>
            </a:r>
            <a:r>
              <a:rPr lang="en-US" dirty="0" err="1"/>
              <a:t>profiluje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start-up a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nabízí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IS, </a:t>
            </a:r>
            <a:r>
              <a:rPr lang="en-US" dirty="0" err="1"/>
              <a:t>jenž</a:t>
            </a:r>
            <a:r>
              <a:rPr lang="en-US" dirty="0"/>
              <a:t> </a:t>
            </a:r>
            <a:r>
              <a:rPr lang="en-US" dirty="0" err="1"/>
              <a:t>vznikl</a:t>
            </a:r>
            <a:r>
              <a:rPr lang="en-US" dirty="0"/>
              <a:t> </a:t>
            </a:r>
            <a:r>
              <a:rPr lang="en-US" dirty="0" err="1"/>
              <a:t>loni</a:t>
            </a:r>
            <a:r>
              <a:rPr lang="en-US" dirty="0"/>
              <a:t> z </a:t>
            </a:r>
            <a:r>
              <a:rPr lang="en-US" dirty="0" err="1"/>
              <a:t>žákovského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akc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35" b="-17735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887105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Knihovna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5845"/>
            <a:ext cx="8306347" cy="4101645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slouží</a:t>
            </a:r>
            <a:r>
              <a:rPr lang="en-US" dirty="0"/>
              <a:t> k </a:t>
            </a:r>
            <a:r>
              <a:rPr lang="en-US" dirty="0" err="1"/>
              <a:t>evidenci</a:t>
            </a:r>
            <a:r>
              <a:rPr lang="en-US" dirty="0"/>
              <a:t>, </a:t>
            </a:r>
            <a:r>
              <a:rPr lang="en-US" dirty="0" err="1"/>
              <a:t>vyhledávání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půjčování</a:t>
            </a:r>
            <a:r>
              <a:rPr lang="en-US" dirty="0" smtClean="0"/>
              <a:t> </a:t>
            </a:r>
            <a:r>
              <a:rPr lang="en-US" dirty="0" err="1"/>
              <a:t>knih</a:t>
            </a:r>
            <a:r>
              <a:rPr lang="en-US" dirty="0"/>
              <a:t>, </a:t>
            </a:r>
            <a:r>
              <a:rPr lang="en-US" dirty="0" err="1"/>
              <a:t>učebnic</a:t>
            </a:r>
            <a:r>
              <a:rPr lang="en-US" dirty="0"/>
              <a:t>, </a:t>
            </a:r>
            <a:r>
              <a:rPr lang="en-US" dirty="0" err="1"/>
              <a:t>časopisů</a:t>
            </a:r>
            <a:r>
              <a:rPr lang="en-US" dirty="0"/>
              <a:t>, CD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Vedle</a:t>
            </a:r>
            <a:r>
              <a:rPr lang="en-US" dirty="0" smtClean="0"/>
              <a:t> </a:t>
            </a:r>
            <a:r>
              <a:rPr lang="en-US" dirty="0" err="1"/>
              <a:t>databáze</a:t>
            </a:r>
            <a:r>
              <a:rPr lang="en-US" dirty="0"/>
              <a:t> </a:t>
            </a:r>
            <a:r>
              <a:rPr lang="en-US" dirty="0" err="1"/>
              <a:t>externích</a:t>
            </a:r>
            <a:r>
              <a:rPr lang="en-US" dirty="0"/>
              <a:t> </a:t>
            </a:r>
            <a:r>
              <a:rPr lang="en-US" dirty="0" err="1"/>
              <a:t>vypůjčovatelů</a:t>
            </a:r>
            <a:r>
              <a:rPr lang="en-US" dirty="0"/>
              <a:t> </a:t>
            </a:r>
            <a:r>
              <a:rPr lang="en-US" dirty="0" err="1"/>
              <a:t>pracuje</a:t>
            </a:r>
            <a:r>
              <a:rPr lang="en-US" dirty="0"/>
              <a:t> </a:t>
            </a:r>
            <a:r>
              <a:rPr lang="en-US" dirty="0" err="1"/>
              <a:t>samozřejmě</a:t>
            </a:r>
            <a:r>
              <a:rPr lang="en-US" dirty="0"/>
              <a:t> s </a:t>
            </a:r>
            <a:r>
              <a:rPr lang="en-US" dirty="0" err="1"/>
              <a:t>daty</a:t>
            </a:r>
            <a:r>
              <a:rPr lang="en-US" dirty="0"/>
              <a:t> </a:t>
            </a:r>
            <a:r>
              <a:rPr lang="en-US" dirty="0" err="1"/>
              <a:t>tříd</a:t>
            </a:r>
            <a:r>
              <a:rPr lang="en-US" dirty="0"/>
              <a:t>, </a:t>
            </a:r>
            <a:r>
              <a:rPr lang="en-US" dirty="0" err="1"/>
              <a:t>žáků</a:t>
            </a:r>
            <a:r>
              <a:rPr lang="en-US" dirty="0"/>
              <a:t> a </a:t>
            </a:r>
            <a:r>
              <a:rPr lang="en-US" dirty="0" err="1"/>
              <a:t>učitelů</a:t>
            </a:r>
            <a:r>
              <a:rPr lang="en-US" dirty="0"/>
              <a:t> </a:t>
            </a:r>
            <a:r>
              <a:rPr lang="en-US" dirty="0" err="1"/>
              <a:t>zadaných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Evidenci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/>
              <a:t>čárových</a:t>
            </a:r>
            <a:r>
              <a:rPr lang="en-US" dirty="0"/>
              <a:t> </a:t>
            </a:r>
            <a:r>
              <a:rPr lang="en-US" dirty="0" err="1"/>
              <a:t>kódů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snadnou</a:t>
            </a:r>
            <a:r>
              <a:rPr lang="en-US" dirty="0"/>
              <a:t> </a:t>
            </a:r>
            <a:r>
              <a:rPr lang="en-US" dirty="0" err="1"/>
              <a:t>obsluhu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knihovně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nihovn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3" r="-6073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558"/>
            <a:ext cx="8229600" cy="846161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Inventarizace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20"/>
            <a:ext cx="8229600" cy="5580734"/>
          </a:xfrm>
        </p:spPr>
        <p:txBody>
          <a:bodyPr/>
          <a:lstStyle/>
          <a:p>
            <a:r>
              <a:rPr lang="en-US" dirty="0" err="1"/>
              <a:t>Modul</a:t>
            </a:r>
            <a:r>
              <a:rPr lang="en-US" dirty="0"/>
              <a:t> pro </a:t>
            </a:r>
            <a:r>
              <a:rPr lang="en-US" dirty="0" err="1"/>
              <a:t>evidenci</a:t>
            </a:r>
            <a:r>
              <a:rPr lang="en-US" dirty="0"/>
              <a:t> </a:t>
            </a:r>
            <a:r>
              <a:rPr lang="en-US" dirty="0" err="1"/>
              <a:t>majetku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.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každoroční</a:t>
            </a:r>
            <a:r>
              <a:rPr lang="en-US" dirty="0"/>
              <a:t> </a:t>
            </a:r>
            <a:r>
              <a:rPr lang="en-US" dirty="0" err="1"/>
              <a:t>inventuru</a:t>
            </a:r>
            <a:r>
              <a:rPr lang="en-US" dirty="0"/>
              <a:t>, </a:t>
            </a:r>
            <a:r>
              <a:rPr lang="en-US" dirty="0" err="1"/>
              <a:t>vypíše</a:t>
            </a:r>
            <a:r>
              <a:rPr lang="en-US" dirty="0"/>
              <a:t> </a:t>
            </a:r>
            <a:r>
              <a:rPr lang="en-US" dirty="0" err="1"/>
              <a:t>seznamy</a:t>
            </a:r>
            <a:r>
              <a:rPr lang="en-US" dirty="0"/>
              <a:t> </a:t>
            </a:r>
            <a:r>
              <a:rPr lang="en-US" dirty="0" err="1"/>
              <a:t>inventáře</a:t>
            </a:r>
            <a:r>
              <a:rPr lang="en-US" dirty="0"/>
              <a:t> v </a:t>
            </a:r>
            <a:r>
              <a:rPr lang="en-US" dirty="0" err="1"/>
              <a:t>učebnách</a:t>
            </a:r>
            <a:r>
              <a:rPr lang="en-US" dirty="0"/>
              <a:t>, </a:t>
            </a:r>
            <a:r>
              <a:rPr lang="en-US" dirty="0" err="1"/>
              <a:t>učebních</a:t>
            </a:r>
            <a:r>
              <a:rPr lang="en-US" dirty="0"/>
              <a:t> </a:t>
            </a:r>
            <a:r>
              <a:rPr lang="en-US" dirty="0" err="1"/>
              <a:t>pomůcek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kabinetech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Jedná</a:t>
            </a:r>
            <a:r>
              <a:rPr lang="en-US" dirty="0" smtClean="0"/>
              <a:t> </a:t>
            </a:r>
            <a:r>
              <a:rPr lang="en-US" dirty="0"/>
              <a:t>se o </a:t>
            </a:r>
            <a:r>
              <a:rPr lang="en-US" dirty="0" err="1"/>
              <a:t>evidenční</a:t>
            </a:r>
            <a:r>
              <a:rPr lang="en-US" dirty="0"/>
              <a:t> (</a:t>
            </a:r>
            <a:r>
              <a:rPr lang="en-US" dirty="0" err="1"/>
              <a:t>nikoli</a:t>
            </a:r>
            <a:r>
              <a:rPr lang="en-US" dirty="0"/>
              <a:t> </a:t>
            </a:r>
            <a:r>
              <a:rPr lang="en-US" dirty="0" err="1"/>
              <a:t>účetní</a:t>
            </a:r>
            <a:r>
              <a:rPr lang="en-US" dirty="0"/>
              <a:t>) program pro </a:t>
            </a:r>
            <a:r>
              <a:rPr lang="en-US" dirty="0" err="1"/>
              <a:t>evidenci</a:t>
            </a:r>
            <a:r>
              <a:rPr lang="en-US" dirty="0"/>
              <a:t> </a:t>
            </a:r>
            <a:r>
              <a:rPr lang="en-US" dirty="0" err="1"/>
              <a:t>majetku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ventariza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7" r="-587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331"/>
            <a:ext cx="8229600" cy="73697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3300"/>
                </a:solidFill>
              </a:rPr>
              <a:t>Rozpočet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školy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96788"/>
            <a:ext cx="8411299" cy="3966236"/>
          </a:xfrm>
        </p:spPr>
        <p:txBody>
          <a:bodyPr>
            <a:normAutofit/>
          </a:bodyPr>
          <a:lstStyle/>
          <a:p>
            <a:r>
              <a:rPr lang="en-US" dirty="0"/>
              <a:t>Program pro </a:t>
            </a:r>
            <a:r>
              <a:rPr lang="en-US" dirty="0" err="1"/>
              <a:t>sledování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 v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složkách</a:t>
            </a:r>
            <a:r>
              <a:rPr lang="en-US" dirty="0"/>
              <a:t> </a:t>
            </a:r>
            <a:r>
              <a:rPr lang="en-US" dirty="0" err="1"/>
              <a:t>rozpočtu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eviduje</a:t>
            </a:r>
            <a:r>
              <a:rPr lang="en-US" dirty="0"/>
              <a:t> </a:t>
            </a:r>
            <a:r>
              <a:rPr lang="en-US" dirty="0" err="1"/>
              <a:t>objednávky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faktury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Jednoduchý</a:t>
            </a:r>
            <a:r>
              <a:rPr lang="en-US" dirty="0" smtClean="0"/>
              <a:t> </a:t>
            </a:r>
            <a:r>
              <a:rPr lang="en-US" dirty="0" err="1"/>
              <a:t>modul</a:t>
            </a:r>
            <a:r>
              <a:rPr lang="en-US" dirty="0"/>
              <a:t> pro </a:t>
            </a:r>
            <a:r>
              <a:rPr lang="en-US" dirty="0" err="1"/>
              <a:t>evidenci</a:t>
            </a:r>
            <a:r>
              <a:rPr lang="en-US" dirty="0"/>
              <a:t> </a:t>
            </a:r>
            <a:r>
              <a:rPr lang="en-US" dirty="0" err="1"/>
              <a:t>příjmů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výdajů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Ceny</a:t>
            </a:r>
            <a:r>
              <a:rPr lang="en-US" dirty="0"/>
              <a:t> </a:t>
            </a:r>
            <a:r>
              <a:rPr lang="en-US" dirty="0" err="1" smtClean="0"/>
              <a:t>viz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www.bakalari.cz</a:t>
            </a:r>
            <a:r>
              <a:rPr lang="en-US" dirty="0" smtClean="0"/>
              <a:t>/</a:t>
            </a:r>
            <a:r>
              <a:rPr lang="en-US" dirty="0" err="1" smtClean="0"/>
              <a:t>cenyprog.aspx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967"/>
            <a:ext cx="8229600" cy="72333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3300"/>
                </a:solidFill>
              </a:rPr>
              <a:t>Z</a:t>
            </a:r>
            <a:r>
              <a:rPr lang="en-US" b="1" dirty="0" err="1" smtClean="0">
                <a:solidFill>
                  <a:srgbClr val="FF3300"/>
                </a:solidFill>
              </a:rPr>
              <a:t>droje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607"/>
            <a:ext cx="8229600" cy="5370394"/>
          </a:xfrm>
        </p:spPr>
        <p:txBody>
          <a:bodyPr/>
          <a:lstStyle/>
          <a:p>
            <a:r>
              <a:rPr lang="en-US" dirty="0"/>
              <a:t>BAKALARI, </a:t>
            </a:r>
            <a:r>
              <a:rPr lang="en-US" dirty="0" err="1"/>
              <a:t>Bakaláři</a:t>
            </a:r>
            <a:r>
              <a:rPr lang="en-US" dirty="0"/>
              <a:t> Software </a:t>
            </a:r>
            <a:r>
              <a:rPr lang="en-US" dirty="0" err="1"/>
              <a:t>S.r.o</a:t>
            </a:r>
            <a:r>
              <a:rPr lang="en-US" dirty="0"/>
              <a:t>. a </a:t>
            </a:r>
            <a:r>
              <a:rPr lang="en-US" dirty="0" err="1"/>
              <a:t>kol</a:t>
            </a:r>
            <a:r>
              <a:rPr lang="en-US" dirty="0"/>
              <a:t>. </a:t>
            </a:r>
            <a:r>
              <a:rPr lang="en-US" i="1" dirty="0" err="1"/>
              <a:t>Bakalri</a:t>
            </a:r>
            <a:r>
              <a:rPr lang="en-US" dirty="0"/>
              <a:t> [online]. [cit. 20.11.2014].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</a:t>
            </a:r>
            <a:r>
              <a:rPr lang="en-US" dirty="0" smtClean="0">
                <a:hlinkClick r:id="rId2"/>
              </a:rPr>
              <a:t>www.bakalari.cz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iŽÁKOVSKÁ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872" y="6080059"/>
            <a:ext cx="1727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Listopad</a:t>
            </a:r>
            <a:r>
              <a:rPr lang="en-US" dirty="0" smtClean="0"/>
              <a:t> 2014</a:t>
            </a:r>
          </a:p>
          <a:p>
            <a:r>
              <a:rPr lang="en-US" dirty="0" err="1" smtClean="0"/>
              <a:t>Ing</a:t>
            </a:r>
            <a:r>
              <a:rPr lang="en-US" dirty="0" smtClean="0"/>
              <a:t>. Robert </a:t>
            </a:r>
            <a:r>
              <a:rPr lang="en-US" dirty="0" err="1" smtClean="0"/>
              <a:t>Tišer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081"/>
            <a:ext cx="8229600" cy="81886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Elekronická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žákovská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knížka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8229600" cy="53553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Online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moje.i-zakovska.cz je </a:t>
            </a:r>
            <a:r>
              <a:rPr lang="en-US" dirty="0" err="1">
                <a:latin typeface="Arial"/>
                <a:cs typeface="Arial"/>
              </a:rPr>
              <a:t>vytvořena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speciálně</a:t>
            </a:r>
            <a:r>
              <a:rPr lang="en-US" dirty="0">
                <a:latin typeface="Arial"/>
                <a:cs typeface="Arial"/>
              </a:rPr>
              <a:t> pro </a:t>
            </a:r>
            <a:r>
              <a:rPr lang="en-US" dirty="0" err="1">
                <a:latin typeface="Arial"/>
                <a:cs typeface="Arial"/>
              </a:rPr>
              <a:t>školy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nabízí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lepší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komunikaci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</a:t>
            </a:r>
            <a:r>
              <a:rPr lang="en-US" dirty="0" smtClean="0">
                <a:latin typeface="Arial"/>
                <a:cs typeface="Arial"/>
              </a:rPr>
              <a:t>se </a:t>
            </a:r>
            <a:r>
              <a:rPr lang="en-US" dirty="0" err="1">
                <a:latin typeface="Arial"/>
                <a:cs typeface="Arial"/>
              </a:rPr>
              <a:t>studenty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rodiči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kterým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umožňuje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mít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lepší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přehled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prospěchu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dětí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sděleních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školy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absencích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smtClean="0">
                <a:latin typeface="Arial"/>
                <a:cs typeface="Arial"/>
                <a:hlinkClick r:id="rId2"/>
              </a:rPr>
              <a:t>http</a:t>
            </a:r>
            <a:r>
              <a:rPr lang="en-US" dirty="0">
                <a:latin typeface="Arial"/>
                <a:cs typeface="Arial"/>
                <a:hlinkClick r:id="rId2"/>
              </a:rPr>
              <a:t>://www.i-</a:t>
            </a:r>
            <a:r>
              <a:rPr lang="en-US" dirty="0" smtClean="0">
                <a:latin typeface="Arial"/>
                <a:cs typeface="Arial"/>
                <a:hlinkClick r:id="rId2"/>
              </a:rPr>
              <a:t>zakovska.cz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Provozovatelem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je Schindler Systems, </a:t>
            </a:r>
            <a:r>
              <a:rPr lang="en-US" dirty="0" err="1">
                <a:latin typeface="Arial"/>
                <a:cs typeface="Arial"/>
              </a:rPr>
              <a:t>s.r.o</a:t>
            </a:r>
            <a:r>
              <a:rPr lang="en-US" dirty="0">
                <a:latin typeface="Arial"/>
                <a:cs typeface="Arial"/>
              </a:rPr>
              <a:t>., V </a:t>
            </a:r>
            <a:r>
              <a:rPr lang="en-US" dirty="0" err="1">
                <a:latin typeface="Arial"/>
                <a:cs typeface="Arial"/>
              </a:rPr>
              <a:t>Edenu</a:t>
            </a:r>
            <a:r>
              <a:rPr lang="en-US" dirty="0">
                <a:latin typeface="Arial"/>
                <a:cs typeface="Arial"/>
              </a:rPr>
              <a:t> 380, </a:t>
            </a:r>
            <a:r>
              <a:rPr lang="en-US" dirty="0" err="1">
                <a:latin typeface="Arial"/>
                <a:cs typeface="Arial"/>
              </a:rPr>
              <a:t>Praha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východ</a:t>
            </a:r>
            <a:r>
              <a:rPr lang="en-US" dirty="0">
                <a:latin typeface="Arial"/>
                <a:cs typeface="Arial"/>
              </a:rPr>
              <a:t>, 250 83 </a:t>
            </a:r>
            <a:r>
              <a:rPr lang="en-US" dirty="0" err="1">
                <a:latin typeface="Arial"/>
                <a:cs typeface="Arial"/>
              </a:rPr>
              <a:t>Škvorec</a:t>
            </a:r>
            <a:r>
              <a:rPr lang="en-US" dirty="0">
                <a:latin typeface="Arial"/>
                <a:cs typeface="Arial"/>
              </a:rPr>
              <a:t>, Czech Republic.</a:t>
            </a:r>
          </a:p>
          <a:p>
            <a:r>
              <a:rPr lang="cs-CZ" dirty="0" smtClean="0">
                <a:latin typeface="Arial"/>
                <a:cs typeface="Arial"/>
              </a:rPr>
              <a:t>Dotazy </a:t>
            </a:r>
            <a:r>
              <a:rPr lang="cs-CZ" dirty="0">
                <a:latin typeface="Arial"/>
                <a:cs typeface="Arial"/>
              </a:rPr>
              <a:t>ohledně aplikace zasílejte na </a:t>
            </a:r>
            <a:br>
              <a:rPr lang="cs-CZ" dirty="0">
                <a:latin typeface="Arial"/>
                <a:cs typeface="Arial"/>
              </a:rPr>
            </a:br>
            <a:r>
              <a:rPr lang="cs-CZ" b="1" dirty="0" err="1" smtClean="0">
                <a:latin typeface="Arial"/>
                <a:cs typeface="Arial"/>
              </a:rPr>
              <a:t>info</a:t>
            </a:r>
            <a:r>
              <a:rPr lang="cs-CZ" b="1" dirty="0" err="1">
                <a:latin typeface="Arial"/>
                <a:cs typeface="Arial"/>
              </a:rPr>
              <a:t>@i-</a:t>
            </a:r>
            <a:r>
              <a:rPr lang="cs-CZ" b="1" dirty="0" err="1" smtClean="0">
                <a:latin typeface="Arial"/>
                <a:cs typeface="Arial"/>
              </a:rPr>
              <a:t>zakovska.cz</a:t>
            </a:r>
            <a:endParaRPr lang="cs-CZ" dirty="0">
              <a:latin typeface="Arial"/>
              <a:cs typeface="Arial"/>
            </a:endParaRPr>
          </a:p>
          <a:p>
            <a:r>
              <a:rPr lang="cs-CZ" dirty="0">
                <a:latin typeface="Arial"/>
                <a:cs typeface="Arial"/>
              </a:rPr>
              <a:t>Tel: 324 141 555.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Podpora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uživatelů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Možnosti</a:t>
            </a:r>
            <a:r>
              <a:rPr lang="en-US" dirty="0"/>
              <a:t> a </a:t>
            </a:r>
            <a:r>
              <a:rPr lang="en-US" dirty="0" err="1"/>
              <a:t>způsoby</a:t>
            </a:r>
            <a:r>
              <a:rPr lang="en-US" dirty="0"/>
              <a:t> </a:t>
            </a:r>
            <a:r>
              <a:rPr lang="en-US" dirty="0" err="1"/>
              <a:t>podpory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velice</a:t>
            </a:r>
            <a:r>
              <a:rPr lang="en-US" dirty="0"/>
              <a:t> </a:t>
            </a:r>
            <a:r>
              <a:rPr lang="en-US" dirty="0" err="1" smtClean="0"/>
              <a:t>důležité</a:t>
            </a:r>
            <a:r>
              <a:rPr lang="en-US" dirty="0" smtClean="0"/>
              <a:t>. </a:t>
            </a:r>
            <a:r>
              <a:rPr lang="en-US" dirty="0" err="1"/>
              <a:t>Navíc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nezřídka</a:t>
            </a:r>
            <a:r>
              <a:rPr lang="en-US" dirty="0"/>
              <a:t> </a:t>
            </a:r>
            <a:r>
              <a:rPr lang="en-US" dirty="0" err="1"/>
              <a:t>stává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z </a:t>
            </a:r>
            <a:r>
              <a:rPr lang="en-US" dirty="0" err="1"/>
              <a:t>důvodu</a:t>
            </a:r>
            <a:r>
              <a:rPr lang="en-US" dirty="0"/>
              <a:t> </a:t>
            </a:r>
            <a:r>
              <a:rPr lang="en-US" dirty="0" err="1"/>
              <a:t>havárie</a:t>
            </a:r>
            <a:r>
              <a:rPr lang="en-US" dirty="0"/>
              <a:t> </a:t>
            </a:r>
            <a:r>
              <a:rPr lang="en-US" dirty="0" err="1"/>
              <a:t>přestane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správně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a je </a:t>
            </a:r>
            <a:r>
              <a:rPr lang="en-US" dirty="0" err="1"/>
              <a:t>potřeba</a:t>
            </a:r>
            <a:r>
              <a:rPr lang="en-US" dirty="0"/>
              <a:t> </a:t>
            </a:r>
            <a:r>
              <a:rPr lang="en-US" dirty="0" err="1"/>
              <a:t>zachránit</a:t>
            </a:r>
            <a:r>
              <a:rPr lang="en-US" dirty="0"/>
              <a:t> a </a:t>
            </a:r>
            <a:r>
              <a:rPr lang="en-US" dirty="0" err="1"/>
              <a:t>obnovit</a:t>
            </a:r>
            <a:r>
              <a:rPr lang="en-US" dirty="0"/>
              <a:t> </a:t>
            </a:r>
            <a:r>
              <a:rPr lang="en-US" dirty="0" err="1"/>
              <a:t>nedostupná</a:t>
            </a:r>
            <a:r>
              <a:rPr lang="en-US" dirty="0"/>
              <a:t> data. </a:t>
            </a:r>
            <a:r>
              <a:rPr lang="en-US" dirty="0" err="1" smtClean="0"/>
              <a:t>Konzultační</a:t>
            </a:r>
            <a:r>
              <a:rPr lang="en-US" dirty="0" smtClean="0"/>
              <a:t> </a:t>
            </a:r>
            <a:r>
              <a:rPr lang="en-US" dirty="0" err="1"/>
              <a:t>telefonní</a:t>
            </a:r>
            <a:r>
              <a:rPr lang="en-US" dirty="0"/>
              <a:t> </a:t>
            </a:r>
            <a:r>
              <a:rPr lang="en-US" dirty="0" err="1"/>
              <a:t>linka</a:t>
            </a:r>
            <a:r>
              <a:rPr lang="en-US" dirty="0"/>
              <a:t>, 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nějaká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on-line </a:t>
            </a:r>
            <a:r>
              <a:rPr lang="en-US" dirty="0" err="1"/>
              <a:t>kontaktu</a:t>
            </a:r>
            <a:r>
              <a:rPr lang="en-US" dirty="0"/>
              <a:t> je </a:t>
            </a:r>
            <a:r>
              <a:rPr lang="en-US" dirty="0" err="1"/>
              <a:t>bezpodmínečně</a:t>
            </a:r>
            <a:r>
              <a:rPr lang="en-US" dirty="0"/>
              <a:t> </a:t>
            </a:r>
            <a:r>
              <a:rPr lang="en-US" dirty="0" err="1"/>
              <a:t>nutným</a:t>
            </a:r>
            <a:r>
              <a:rPr lang="en-US" dirty="0"/>
              <a:t> </a:t>
            </a:r>
            <a:r>
              <a:rPr lang="en-US" dirty="0" err="1" smtClean="0"/>
              <a:t>minimem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solidFill>
                  <a:srgbClr val="FF3300"/>
                </a:solidFill>
              </a:rPr>
              <a:t>Dostupnost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servisních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technických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pracovníků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/>
              <a:t>v </a:t>
            </a:r>
            <a:r>
              <a:rPr lang="en-US" dirty="0" err="1"/>
              <a:t>lokalitě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drahého</a:t>
            </a:r>
            <a:r>
              <a:rPr lang="en-US" dirty="0"/>
              <a:t> </a:t>
            </a:r>
            <a:r>
              <a:rPr lang="en-US" dirty="0" err="1"/>
              <a:t>dojíždění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celou</a:t>
            </a:r>
            <a:r>
              <a:rPr lang="en-US" dirty="0"/>
              <a:t> </a:t>
            </a:r>
            <a:r>
              <a:rPr lang="en-US" dirty="0" err="1"/>
              <a:t>republiku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 </a:t>
            </a:r>
            <a:r>
              <a:rPr lang="en-US" dirty="0" err="1"/>
              <a:t>dalším</a:t>
            </a:r>
            <a:r>
              <a:rPr lang="en-US" dirty="0"/>
              <a:t> </a:t>
            </a:r>
            <a:r>
              <a:rPr lang="en-US" dirty="0" err="1"/>
              <a:t>aspektem</a:t>
            </a:r>
            <a:r>
              <a:rPr lang="en-US" dirty="0"/>
              <a:t> </a:t>
            </a:r>
            <a:r>
              <a:rPr lang="en-US" dirty="0" err="1"/>
              <a:t>uživatelské</a:t>
            </a:r>
            <a:r>
              <a:rPr lang="en-US" dirty="0"/>
              <a:t> </a:t>
            </a:r>
            <a:r>
              <a:rPr lang="en-US" dirty="0" err="1"/>
              <a:t>podpory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>
                <a:solidFill>
                  <a:srgbClr val="FF3300"/>
                </a:solidFill>
              </a:rPr>
              <a:t>Kvalitní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web </a:t>
            </a:r>
            <a:r>
              <a:rPr lang="en-US" dirty="0"/>
              <a:t>s </a:t>
            </a:r>
            <a:r>
              <a:rPr lang="en-US" dirty="0" err="1"/>
              <a:t>propracovaným</a:t>
            </a:r>
            <a:r>
              <a:rPr lang="en-US" dirty="0"/>
              <a:t> </a:t>
            </a:r>
            <a:r>
              <a:rPr lang="en-US" dirty="0" err="1"/>
              <a:t>systémem</a:t>
            </a:r>
            <a:r>
              <a:rPr lang="en-US" dirty="0"/>
              <a:t> </a:t>
            </a:r>
            <a:r>
              <a:rPr lang="en-US" dirty="0" err="1"/>
              <a:t>zveřejněných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kladených</a:t>
            </a:r>
            <a:r>
              <a:rPr lang="en-US" dirty="0"/>
              <a:t> </a:t>
            </a:r>
            <a:r>
              <a:rPr lang="en-US" dirty="0" err="1"/>
              <a:t>otázek</a:t>
            </a:r>
            <a:r>
              <a:rPr lang="en-US" dirty="0"/>
              <a:t> a </a:t>
            </a:r>
            <a:r>
              <a:rPr lang="en-US" dirty="0" err="1"/>
              <a:t>odpovědí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zase</a:t>
            </a:r>
            <a:r>
              <a:rPr lang="en-US" dirty="0"/>
              <a:t> </a:t>
            </a:r>
            <a:r>
              <a:rPr lang="en-US" dirty="0" err="1"/>
              <a:t>znakem</a:t>
            </a:r>
            <a:r>
              <a:rPr lang="en-US" dirty="0"/>
              <a:t> </a:t>
            </a:r>
            <a:r>
              <a:rPr lang="en-US" dirty="0" err="1"/>
              <a:t>profesionality</a:t>
            </a:r>
            <a:r>
              <a:rPr lang="en-US" dirty="0"/>
              <a:t> </a:t>
            </a:r>
            <a:r>
              <a:rPr lang="en-US" dirty="0" err="1"/>
              <a:t>výrobce</a:t>
            </a:r>
            <a:r>
              <a:rPr lang="en-US" dirty="0"/>
              <a:t> </a:t>
            </a:r>
            <a:r>
              <a:rPr lang="en-US" dirty="0" err="1"/>
              <a:t>softwaru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02" y="477672"/>
            <a:ext cx="8229600" cy="7506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Moduly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1" y="1228299"/>
            <a:ext cx="7697336" cy="49966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Evidence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 smtClean="0">
                <a:latin typeface="Arial"/>
                <a:cs typeface="Arial"/>
              </a:rPr>
              <a:t>sestavováni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rozvrhů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Evidence </a:t>
            </a:r>
            <a:r>
              <a:rPr lang="en-US" dirty="0" err="1" smtClean="0">
                <a:latin typeface="Arial"/>
                <a:cs typeface="Arial"/>
              </a:rPr>
              <a:t>žáků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Přiřazení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zástupců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studentům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Chování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studentů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 smtClean="0">
                <a:latin typeface="Arial"/>
                <a:cs typeface="Arial"/>
              </a:rPr>
              <a:t>žákovská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knížka</a:t>
            </a:r>
            <a:r>
              <a:rPr lang="en-US" dirty="0">
                <a:latin typeface="Arial"/>
                <a:cs typeface="Arial"/>
              </a:rPr>
              <a:t> – online </a:t>
            </a:r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zástupců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Hodnocení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studentů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 smtClean="0">
                <a:latin typeface="Arial"/>
                <a:cs typeface="Arial"/>
              </a:rPr>
              <a:t>žákovská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knížka</a:t>
            </a:r>
            <a:r>
              <a:rPr lang="en-US" dirty="0">
                <a:latin typeface="Arial"/>
                <a:cs typeface="Arial"/>
              </a:rPr>
              <a:t> – online </a:t>
            </a:r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zástupců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Absence </a:t>
            </a:r>
            <a:r>
              <a:rPr lang="en-US" dirty="0" err="1" smtClean="0">
                <a:latin typeface="Arial"/>
                <a:cs typeface="Arial"/>
              </a:rPr>
              <a:t>studentů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 smtClean="0">
                <a:latin typeface="Arial"/>
                <a:cs typeface="Arial"/>
              </a:rPr>
              <a:t>žákovská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knížka</a:t>
            </a:r>
            <a:r>
              <a:rPr lang="en-US" dirty="0">
                <a:latin typeface="Arial"/>
                <a:cs typeface="Arial"/>
              </a:rPr>
              <a:t> – online </a:t>
            </a:r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zástupců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Sdělení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studentům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rodičům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 smtClean="0">
                <a:latin typeface="Arial"/>
                <a:cs typeface="Arial"/>
              </a:rPr>
              <a:t>žákovská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knížka</a:t>
            </a:r>
            <a:r>
              <a:rPr lang="en-US" dirty="0">
                <a:latin typeface="Arial"/>
                <a:cs typeface="Arial"/>
              </a:rPr>
              <a:t> – online </a:t>
            </a:r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zástupců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Správa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>
                <a:latin typeface="Arial"/>
                <a:cs typeface="Arial"/>
              </a:rPr>
              <a:t>administrace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obědů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– online </a:t>
            </a:r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zástupců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 smtClean="0">
              <a:effectLst/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53" y="1009934"/>
            <a:ext cx="7304190" cy="515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webova</a:t>
            </a:r>
            <a:r>
              <a:rPr lang="en-US" dirty="0">
                <a:latin typeface="Arial"/>
                <a:cs typeface="Arial"/>
              </a:rPr>
              <a:t>́ a </a:t>
            </a:r>
            <a:r>
              <a:rPr lang="en-US" dirty="0" err="1">
                <a:latin typeface="Arial"/>
                <a:cs typeface="Arial"/>
              </a:rPr>
              <a:t>tudíz</a:t>
            </a:r>
            <a:r>
              <a:rPr lang="en-US" dirty="0">
                <a:latin typeface="Arial"/>
                <a:cs typeface="Arial"/>
              </a:rPr>
              <a:t>̌ k </a:t>
            </a:r>
            <a:r>
              <a:rPr lang="en-US" dirty="0" err="1">
                <a:latin typeface="Arial"/>
                <a:cs typeface="Arial"/>
              </a:rPr>
              <a:t>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maji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učitele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studenti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rodiče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odkudkoliv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zadáni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přihlašovacích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údaju</a:t>
            </a:r>
            <a:r>
              <a:rPr lang="en-US" dirty="0" smtClean="0">
                <a:latin typeface="Arial"/>
                <a:cs typeface="Arial"/>
              </a:rPr>
              <a:t>̊. </a:t>
            </a:r>
            <a:endParaRPr lang="en-US" dirty="0" smtClean="0">
              <a:effectLst/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Veškera</a:t>
            </a:r>
            <a:r>
              <a:rPr lang="en-US" dirty="0">
                <a:latin typeface="Arial"/>
                <a:cs typeface="Arial"/>
              </a:rPr>
              <a:t>́ data </a:t>
            </a:r>
            <a:r>
              <a:rPr lang="en-US" dirty="0" err="1">
                <a:latin typeface="Arial"/>
                <a:cs typeface="Arial"/>
              </a:rPr>
              <a:t>jsou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přenášena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šifrovane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využiti</a:t>
            </a:r>
            <a:r>
              <a:rPr lang="en-US" dirty="0">
                <a:latin typeface="Arial"/>
                <a:cs typeface="Arial"/>
              </a:rPr>
              <a:t>́ 256 </a:t>
            </a:r>
            <a:r>
              <a:rPr lang="en-US" dirty="0" err="1">
                <a:latin typeface="Arial"/>
                <a:cs typeface="Arial"/>
              </a:rPr>
              <a:t>bitového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šifrováni</a:t>
            </a:r>
            <a:r>
              <a:rPr lang="en-US" dirty="0">
                <a:latin typeface="Arial"/>
                <a:cs typeface="Arial"/>
              </a:rPr>
              <a:t>́. </a:t>
            </a:r>
            <a:endParaRPr lang="en-US" dirty="0" smtClean="0">
              <a:effectLst/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Veškera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nainstalována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našich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serverech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provoz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tedy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třeba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žádny</a:t>
            </a:r>
            <a:r>
              <a:rPr lang="en-US" dirty="0">
                <a:latin typeface="Arial"/>
                <a:cs typeface="Arial"/>
              </a:rPr>
              <a:t>́ server, </a:t>
            </a:r>
            <a:r>
              <a:rPr lang="en-US" dirty="0" err="1">
                <a:latin typeface="Arial"/>
                <a:cs typeface="Arial"/>
              </a:rPr>
              <a:t>ani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správce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ktery</a:t>
            </a:r>
            <a:r>
              <a:rPr lang="en-US" dirty="0">
                <a:latin typeface="Arial"/>
                <a:cs typeface="Arial"/>
              </a:rPr>
              <a:t>́ by se o </a:t>
            </a:r>
            <a:r>
              <a:rPr lang="en-US" dirty="0" err="1">
                <a:latin typeface="Arial"/>
                <a:cs typeface="Arial"/>
              </a:rPr>
              <a:t>něj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staral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effectLst/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Přístup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skupin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uživatelu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err="1" smtClean="0">
                <a:latin typeface="Arial"/>
                <a:cs typeface="Arial"/>
              </a:rPr>
              <a:t>učitelu</a:t>
            </a:r>
            <a:r>
              <a:rPr lang="en-US" dirty="0" smtClean="0">
                <a:latin typeface="Arial"/>
                <a:cs typeface="Arial"/>
              </a:rPr>
              <a:t>̊,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– do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rozlišen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podle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rozdílných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práv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4276"/>
            <a:ext cx="7642745" cy="48709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>
                <a:latin typeface="Arial"/>
                <a:cs typeface="Arial"/>
              </a:rPr>
              <a:t>Největši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rozsah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práv</a:t>
            </a:r>
            <a:r>
              <a:rPr lang="en-US" dirty="0">
                <a:latin typeface="Arial"/>
                <a:cs typeface="Arial"/>
              </a:rPr>
              <a:t> má </a:t>
            </a:r>
            <a:r>
              <a:rPr lang="en-US" dirty="0" err="1">
                <a:latin typeface="Arial"/>
                <a:cs typeface="Arial"/>
              </a:rPr>
              <a:t>administrátor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Učitele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maji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práva</a:t>
            </a:r>
            <a:r>
              <a:rPr lang="en-US" dirty="0">
                <a:latin typeface="Arial"/>
                <a:cs typeface="Arial"/>
              </a:rPr>
              <a:t> k </a:t>
            </a:r>
            <a:r>
              <a:rPr lang="en-US" dirty="0" err="1">
                <a:latin typeface="Arial"/>
                <a:cs typeface="Arial"/>
              </a:rPr>
              <a:t>zapisováni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známek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sděleni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informaci</a:t>
            </a:r>
            <a:r>
              <a:rPr lang="en-US" dirty="0">
                <a:latin typeface="Arial"/>
                <a:cs typeface="Arial"/>
              </a:rPr>
              <a:t>́ o </a:t>
            </a:r>
            <a:r>
              <a:rPr lang="en-US" dirty="0" err="1">
                <a:latin typeface="Arial"/>
                <a:cs typeface="Arial"/>
              </a:rPr>
              <a:t>absencích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chováni</a:t>
            </a:r>
            <a:r>
              <a:rPr lang="en-US" dirty="0">
                <a:latin typeface="Arial"/>
                <a:cs typeface="Arial"/>
              </a:rPr>
              <a:t>́.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mohou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zasílat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sděleni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škole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omlouvat</a:t>
            </a:r>
            <a:r>
              <a:rPr lang="en-US" dirty="0">
                <a:latin typeface="Arial"/>
                <a:cs typeface="Arial"/>
              </a:rPr>
              <a:t> absence, </a:t>
            </a:r>
            <a:r>
              <a:rPr lang="en-US" dirty="0" err="1">
                <a:latin typeface="Arial"/>
                <a:cs typeface="Arial"/>
              </a:rPr>
              <a:t>vybírat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odhlašovat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obědy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zobrazovat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známky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dítěte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samotni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mohou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číst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týkajíci</a:t>
            </a:r>
            <a:r>
              <a:rPr lang="en-US" dirty="0">
                <a:latin typeface="Arial"/>
                <a:cs typeface="Arial"/>
              </a:rPr>
              <a:t>́ se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absenci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známek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informaci</a:t>
            </a:r>
            <a:r>
              <a:rPr lang="en-US" dirty="0">
                <a:latin typeface="Arial"/>
                <a:cs typeface="Arial"/>
              </a:rPr>
              <a:t>́ o </a:t>
            </a:r>
            <a:r>
              <a:rPr lang="en-US" dirty="0" err="1">
                <a:latin typeface="Arial"/>
                <a:cs typeface="Arial"/>
              </a:rPr>
              <a:t>chováni</a:t>
            </a:r>
            <a:r>
              <a:rPr lang="en-US" dirty="0">
                <a:latin typeface="Arial"/>
                <a:cs typeface="Arial"/>
              </a:rPr>
              <a:t>́. </a:t>
            </a:r>
            <a:endParaRPr lang="en-US" dirty="0" smtClean="0">
              <a:effectLst/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Hlavními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výhodami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využiti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rychlost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předáni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zpráv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mezi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školou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zákonnými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přehlednost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snadna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dostupnost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informaci</a:t>
            </a:r>
            <a:r>
              <a:rPr lang="en-US" dirty="0">
                <a:latin typeface="Arial"/>
                <a:cs typeface="Arial"/>
              </a:rPr>
              <a:t>́ do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vložených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effectLst/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832514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Registrace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970"/>
            <a:ext cx="8229600" cy="4991693"/>
          </a:xfrm>
        </p:spPr>
        <p:txBody>
          <a:bodyPr/>
          <a:lstStyle/>
          <a:p>
            <a:r>
              <a:rPr lang="en-US" dirty="0" err="1"/>
              <a:t>Registrace</a:t>
            </a:r>
            <a:r>
              <a:rPr lang="en-US" dirty="0"/>
              <a:t> do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 smtClean="0"/>
              <a:t>probíhá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stránkách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https://moje.i-zakovska.cz/registrace.php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45" y="3393657"/>
            <a:ext cx="4145815" cy="29626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1570"/>
            <a:ext cx="8229600" cy="533459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>
                <a:latin typeface="Arial"/>
                <a:cs typeface="Arial"/>
              </a:rPr>
              <a:t>Pro registraci do aplikace jsou </a:t>
            </a:r>
            <a:r>
              <a:rPr lang="cs-CZ" dirty="0" err="1">
                <a:latin typeface="Arial"/>
                <a:cs typeface="Arial"/>
              </a:rPr>
              <a:t>vyžadovány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údaje</a:t>
            </a:r>
            <a:r>
              <a:rPr lang="cs-CZ" dirty="0">
                <a:latin typeface="Arial"/>
                <a:cs typeface="Arial"/>
              </a:rPr>
              <a:t> o </a:t>
            </a:r>
            <a:r>
              <a:rPr lang="cs-CZ" dirty="0" err="1">
                <a:latin typeface="Arial"/>
                <a:cs typeface="Arial"/>
              </a:rPr>
              <a:t>Vaši</a:t>
            </a:r>
            <a:r>
              <a:rPr lang="cs-CZ" dirty="0">
                <a:latin typeface="Arial"/>
                <a:cs typeface="Arial"/>
              </a:rPr>
              <a:t>́ </a:t>
            </a:r>
            <a:r>
              <a:rPr lang="cs-CZ" dirty="0" err="1">
                <a:latin typeface="Arial"/>
                <a:cs typeface="Arial"/>
              </a:rPr>
              <a:t>škole</a:t>
            </a:r>
            <a:r>
              <a:rPr lang="cs-CZ" dirty="0">
                <a:latin typeface="Arial"/>
                <a:cs typeface="Arial"/>
              </a:rPr>
              <a:t> (pro </a:t>
            </a:r>
            <a:r>
              <a:rPr lang="cs-CZ" dirty="0" err="1">
                <a:latin typeface="Arial"/>
                <a:cs typeface="Arial"/>
              </a:rPr>
              <a:t>rychlejši</a:t>
            </a:r>
            <a:r>
              <a:rPr lang="cs-CZ" dirty="0">
                <a:latin typeface="Arial"/>
                <a:cs typeface="Arial"/>
              </a:rPr>
              <a:t>́ </a:t>
            </a:r>
            <a:r>
              <a:rPr lang="cs-CZ" dirty="0" err="1">
                <a:latin typeface="Arial"/>
                <a:cs typeface="Arial"/>
              </a:rPr>
              <a:t>vyplněni</a:t>
            </a:r>
            <a:r>
              <a:rPr lang="cs-CZ" dirty="0">
                <a:latin typeface="Arial"/>
                <a:cs typeface="Arial"/>
              </a:rPr>
              <a:t>́ </a:t>
            </a:r>
            <a:r>
              <a:rPr lang="cs-CZ" dirty="0" err="1" smtClean="0">
                <a:latin typeface="Arial"/>
                <a:cs typeface="Arial"/>
              </a:rPr>
              <a:t>údaju</a:t>
            </a:r>
            <a:r>
              <a:rPr lang="cs-CZ" dirty="0" smtClean="0">
                <a:latin typeface="Arial"/>
                <a:cs typeface="Arial"/>
              </a:rPr>
              <a:t>̊ </a:t>
            </a:r>
            <a:r>
              <a:rPr lang="cs-CZ" dirty="0">
                <a:latin typeface="Arial"/>
                <a:cs typeface="Arial"/>
              </a:rPr>
              <a:t>o </a:t>
            </a:r>
            <a:r>
              <a:rPr lang="cs-CZ" dirty="0" err="1">
                <a:latin typeface="Arial"/>
                <a:cs typeface="Arial"/>
              </a:rPr>
              <a:t>Vaši</a:t>
            </a:r>
            <a:r>
              <a:rPr lang="cs-CZ" dirty="0">
                <a:latin typeface="Arial"/>
                <a:cs typeface="Arial"/>
              </a:rPr>
              <a:t>́ </a:t>
            </a:r>
            <a:r>
              <a:rPr lang="cs-CZ" dirty="0" err="1">
                <a:latin typeface="Arial"/>
                <a:cs typeface="Arial"/>
              </a:rPr>
              <a:t>škole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 smtClean="0">
                <a:latin typeface="Arial"/>
                <a:cs typeface="Arial"/>
              </a:rPr>
              <a:t>můžete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využít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  po </a:t>
            </a:r>
            <a:r>
              <a:rPr lang="cs-CZ" dirty="0" err="1">
                <a:latin typeface="Arial"/>
                <a:cs typeface="Arial"/>
              </a:rPr>
              <a:t>zadáni</a:t>
            </a:r>
            <a:r>
              <a:rPr lang="cs-CZ" dirty="0">
                <a:latin typeface="Arial"/>
                <a:cs typeface="Arial"/>
              </a:rPr>
              <a:t>́ IČ </a:t>
            </a:r>
            <a:r>
              <a:rPr lang="cs-CZ" dirty="0" err="1">
                <a:latin typeface="Arial"/>
                <a:cs typeface="Arial"/>
              </a:rPr>
              <a:t>tlačítko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Načti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údaje</a:t>
            </a:r>
            <a:r>
              <a:rPr lang="cs-CZ" dirty="0">
                <a:latin typeface="Arial"/>
                <a:cs typeface="Arial"/>
              </a:rPr>
              <a:t> dle IČ – </a:t>
            </a:r>
            <a:r>
              <a:rPr lang="cs-CZ" dirty="0" err="1">
                <a:latin typeface="Arial"/>
                <a:cs typeface="Arial"/>
              </a:rPr>
              <a:t>dalši</a:t>
            </a:r>
            <a:r>
              <a:rPr lang="cs-CZ" dirty="0">
                <a:latin typeface="Arial"/>
                <a:cs typeface="Arial"/>
              </a:rPr>
              <a:t>́ data se </a:t>
            </a:r>
            <a:r>
              <a:rPr lang="cs-CZ" dirty="0" err="1">
                <a:latin typeface="Arial"/>
                <a:cs typeface="Arial"/>
              </a:rPr>
              <a:t>vyplni</a:t>
            </a:r>
            <a:r>
              <a:rPr lang="cs-CZ" dirty="0">
                <a:latin typeface="Arial"/>
                <a:cs typeface="Arial"/>
              </a:rPr>
              <a:t>́ </a:t>
            </a:r>
            <a:r>
              <a:rPr lang="cs-CZ" dirty="0" smtClean="0">
                <a:latin typeface="Arial"/>
                <a:cs typeface="Arial"/>
              </a:rPr>
              <a:t>automaticky </a:t>
            </a:r>
            <a:r>
              <a:rPr lang="cs-CZ" dirty="0">
                <a:latin typeface="Arial"/>
                <a:cs typeface="Arial"/>
              </a:rPr>
              <a:t>a </a:t>
            </a:r>
            <a:r>
              <a:rPr lang="cs-CZ" dirty="0" err="1">
                <a:latin typeface="Arial"/>
                <a:cs typeface="Arial"/>
              </a:rPr>
              <a:t>správci</a:t>
            </a:r>
            <a:r>
              <a:rPr lang="cs-CZ" dirty="0">
                <a:latin typeface="Arial"/>
                <a:cs typeface="Arial"/>
              </a:rPr>
              <a:t>, </a:t>
            </a:r>
            <a:r>
              <a:rPr lang="cs-CZ" dirty="0" err="1">
                <a:latin typeface="Arial"/>
                <a:cs typeface="Arial"/>
              </a:rPr>
              <a:t>ktery</a:t>
            </a:r>
            <a:r>
              <a:rPr lang="cs-CZ" dirty="0">
                <a:latin typeface="Arial"/>
                <a:cs typeface="Arial"/>
              </a:rPr>
              <a:t>́ se bude o aplikaci </a:t>
            </a:r>
            <a:r>
              <a:rPr lang="cs-CZ" dirty="0" smtClean="0">
                <a:latin typeface="Arial"/>
                <a:cs typeface="Arial"/>
              </a:rPr>
              <a:t>starat). </a:t>
            </a:r>
          </a:p>
          <a:p>
            <a:pPr algn="just"/>
            <a:r>
              <a:rPr lang="cs-CZ" dirty="0" smtClean="0">
                <a:latin typeface="Arial"/>
                <a:cs typeface="Arial"/>
              </a:rPr>
              <a:t>Nezbytnou </a:t>
            </a:r>
            <a:r>
              <a:rPr lang="cs-CZ" dirty="0" err="1">
                <a:latin typeface="Arial"/>
                <a:cs typeface="Arial"/>
              </a:rPr>
              <a:t>součásti</a:t>
            </a:r>
            <a:r>
              <a:rPr lang="cs-CZ" dirty="0">
                <a:latin typeface="Arial"/>
                <a:cs typeface="Arial"/>
              </a:rPr>
              <a:t>́ registrace je </a:t>
            </a:r>
            <a:r>
              <a:rPr lang="cs-CZ" dirty="0" err="1">
                <a:latin typeface="Arial"/>
                <a:cs typeface="Arial"/>
              </a:rPr>
              <a:t>take</a:t>
            </a:r>
            <a:r>
              <a:rPr lang="cs-CZ" dirty="0">
                <a:latin typeface="Arial"/>
                <a:cs typeface="Arial"/>
              </a:rPr>
              <a:t>́ </a:t>
            </a:r>
            <a:r>
              <a:rPr lang="cs-CZ" dirty="0" err="1">
                <a:latin typeface="Arial"/>
                <a:cs typeface="Arial"/>
              </a:rPr>
              <a:t>zadáni</a:t>
            </a:r>
            <a:r>
              <a:rPr lang="cs-CZ" dirty="0">
                <a:latin typeface="Arial"/>
                <a:cs typeface="Arial"/>
              </a:rPr>
              <a:t>́ linku (adresy), na </a:t>
            </a:r>
            <a:r>
              <a:rPr lang="cs-CZ" dirty="0" err="1">
                <a:latin typeface="Arial"/>
                <a:cs typeface="Arial"/>
              </a:rPr>
              <a:t>kterém</a:t>
            </a:r>
            <a:r>
              <a:rPr lang="cs-CZ" dirty="0">
                <a:latin typeface="Arial"/>
                <a:cs typeface="Arial"/>
              </a:rPr>
              <a:t> bude </a:t>
            </a:r>
            <a:r>
              <a:rPr lang="cs-CZ" dirty="0" err="1">
                <a:latin typeface="Arial"/>
                <a:cs typeface="Arial"/>
              </a:rPr>
              <a:t>elektronicka</a:t>
            </a:r>
            <a:r>
              <a:rPr lang="cs-CZ" dirty="0">
                <a:latin typeface="Arial"/>
                <a:cs typeface="Arial"/>
              </a:rPr>
              <a:t>́ </a:t>
            </a:r>
            <a:r>
              <a:rPr lang="cs-CZ" dirty="0" err="1">
                <a:latin typeface="Arial"/>
                <a:cs typeface="Arial"/>
              </a:rPr>
              <a:t>žákovska</a:t>
            </a:r>
            <a:r>
              <a:rPr lang="cs-CZ" dirty="0">
                <a:latin typeface="Arial"/>
                <a:cs typeface="Arial"/>
              </a:rPr>
              <a:t>́ pro </a:t>
            </a:r>
            <a:r>
              <a:rPr lang="cs-CZ" dirty="0" err="1">
                <a:latin typeface="Arial"/>
                <a:cs typeface="Arial"/>
              </a:rPr>
              <a:t>všechny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přístupna</a:t>
            </a:r>
            <a:r>
              <a:rPr lang="cs-CZ" dirty="0">
                <a:latin typeface="Arial"/>
                <a:cs typeface="Arial"/>
              </a:rPr>
              <a:t>́. </a:t>
            </a:r>
            <a:endParaRPr lang="cs-CZ" dirty="0" smtClean="0">
              <a:latin typeface="Arial"/>
              <a:cs typeface="Arial"/>
            </a:endParaRPr>
          </a:p>
          <a:p>
            <a:pPr algn="just"/>
            <a:r>
              <a:rPr lang="cs-CZ" dirty="0" err="1" smtClean="0">
                <a:latin typeface="Arial"/>
                <a:cs typeface="Arial"/>
              </a:rPr>
              <a:t>Napr</a:t>
            </a:r>
            <a:r>
              <a:rPr lang="cs-CZ" dirty="0" smtClean="0">
                <a:latin typeface="Arial"/>
                <a:cs typeface="Arial"/>
              </a:rPr>
              <a:t>̌</a:t>
            </a:r>
            <a:r>
              <a:rPr lang="cs-CZ" dirty="0">
                <a:latin typeface="Arial"/>
                <a:cs typeface="Arial"/>
              </a:rPr>
              <a:t>. ZŠ Eden si </a:t>
            </a:r>
            <a:r>
              <a:rPr lang="cs-CZ" dirty="0" err="1" smtClean="0">
                <a:latin typeface="Arial"/>
                <a:cs typeface="Arial"/>
              </a:rPr>
              <a:t>může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zvolit jako svoji zkratku </a:t>
            </a:r>
            <a:r>
              <a:rPr lang="cs-CZ" dirty="0" err="1">
                <a:latin typeface="Arial"/>
                <a:cs typeface="Arial"/>
              </a:rPr>
              <a:t>zseden</a:t>
            </a:r>
            <a:r>
              <a:rPr lang="cs-CZ" dirty="0">
                <a:latin typeface="Arial"/>
                <a:cs typeface="Arial"/>
              </a:rPr>
              <a:t> a </a:t>
            </a:r>
            <a:r>
              <a:rPr lang="cs-CZ" dirty="0" err="1">
                <a:latin typeface="Arial"/>
                <a:cs typeface="Arial"/>
              </a:rPr>
              <a:t>jeji</a:t>
            </a:r>
            <a:r>
              <a:rPr lang="cs-CZ" dirty="0">
                <a:latin typeface="Arial"/>
                <a:cs typeface="Arial"/>
              </a:rPr>
              <a:t>́ link pak bude http://</a:t>
            </a:r>
            <a:r>
              <a:rPr lang="cs-CZ" dirty="0" err="1">
                <a:latin typeface="Arial"/>
                <a:cs typeface="Arial"/>
              </a:rPr>
              <a:t>moje.i</a:t>
            </a:r>
            <a:r>
              <a:rPr lang="cs-CZ" dirty="0">
                <a:latin typeface="Arial"/>
                <a:cs typeface="Arial"/>
              </a:rPr>
              <a:t>- </a:t>
            </a:r>
            <a:r>
              <a:rPr lang="cs-CZ" dirty="0" err="1">
                <a:latin typeface="Arial"/>
                <a:cs typeface="Arial"/>
              </a:rPr>
              <a:t>zakovska.cz</a:t>
            </a:r>
            <a:r>
              <a:rPr lang="cs-CZ" dirty="0">
                <a:latin typeface="Arial"/>
                <a:cs typeface="Arial"/>
              </a:rPr>
              <a:t>/</a:t>
            </a:r>
            <a:r>
              <a:rPr lang="cs-CZ" dirty="0" err="1">
                <a:latin typeface="Arial"/>
                <a:cs typeface="Arial"/>
              </a:rPr>
              <a:t>nase-zseden</a:t>
            </a:r>
            <a:r>
              <a:rPr lang="cs-CZ" dirty="0">
                <a:latin typeface="Arial"/>
                <a:cs typeface="Arial"/>
              </a:rPr>
              <a:t>/ </a:t>
            </a:r>
            <a:endParaRPr lang="cs-CZ" dirty="0" smtClean="0">
              <a:latin typeface="Arial"/>
              <a:cs typeface="Arial"/>
            </a:endParaRPr>
          </a:p>
          <a:p>
            <a:pPr algn="just"/>
            <a:r>
              <a:rPr lang="cs-CZ" dirty="0" smtClean="0">
                <a:latin typeface="Arial"/>
                <a:cs typeface="Arial"/>
              </a:rPr>
              <a:t>Po </a:t>
            </a:r>
            <a:r>
              <a:rPr lang="cs-CZ" dirty="0">
                <a:latin typeface="Arial"/>
                <a:cs typeface="Arial"/>
              </a:rPr>
              <a:t>odkliknutí </a:t>
            </a:r>
            <a:r>
              <a:rPr lang="cs-CZ" dirty="0" err="1">
                <a:latin typeface="Arial"/>
                <a:cs typeface="Arial"/>
              </a:rPr>
              <a:t>tlačítka</a:t>
            </a:r>
            <a:r>
              <a:rPr lang="cs-CZ" dirty="0">
                <a:latin typeface="Arial"/>
                <a:cs typeface="Arial"/>
              </a:rPr>
              <a:t> zaregistrovat jsou </a:t>
            </a:r>
            <a:r>
              <a:rPr lang="cs-CZ" dirty="0" err="1">
                <a:latin typeface="Arial"/>
                <a:cs typeface="Arial"/>
              </a:rPr>
              <a:t>zaslána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aktivačni</a:t>
            </a:r>
            <a:r>
              <a:rPr lang="cs-CZ" dirty="0">
                <a:latin typeface="Arial"/>
                <a:cs typeface="Arial"/>
              </a:rPr>
              <a:t>́ data pro </a:t>
            </a:r>
            <a:r>
              <a:rPr lang="cs-CZ" dirty="0" err="1">
                <a:latin typeface="Arial"/>
                <a:cs typeface="Arial"/>
              </a:rPr>
              <a:t>přístup</a:t>
            </a:r>
            <a:r>
              <a:rPr lang="cs-CZ" dirty="0">
                <a:latin typeface="Arial"/>
                <a:cs typeface="Arial"/>
              </a:rPr>
              <a:t> do aplikace na e-mail </a:t>
            </a:r>
            <a:r>
              <a:rPr lang="cs-CZ" dirty="0" err="1">
                <a:latin typeface="Arial"/>
                <a:cs typeface="Arial"/>
              </a:rPr>
              <a:t>správce</a:t>
            </a:r>
            <a:r>
              <a:rPr lang="cs-CZ" dirty="0">
                <a:latin typeface="Arial"/>
                <a:cs typeface="Arial"/>
              </a:rPr>
              <a:t> aplikace, </a:t>
            </a:r>
            <a:r>
              <a:rPr lang="cs-CZ" dirty="0" err="1">
                <a:latin typeface="Arial"/>
                <a:cs typeface="Arial"/>
              </a:rPr>
              <a:t>ktery</a:t>
            </a:r>
            <a:r>
              <a:rPr lang="cs-CZ" dirty="0">
                <a:latin typeface="Arial"/>
                <a:cs typeface="Arial"/>
              </a:rPr>
              <a:t>́ byl </a:t>
            </a:r>
            <a:r>
              <a:rPr lang="cs-CZ" dirty="0" err="1">
                <a:latin typeface="Arial"/>
                <a:cs typeface="Arial"/>
              </a:rPr>
              <a:t>zadán</a:t>
            </a:r>
            <a:r>
              <a:rPr lang="cs-CZ" dirty="0">
                <a:latin typeface="Arial"/>
                <a:cs typeface="Arial"/>
              </a:rPr>
              <a:t> do </a:t>
            </a:r>
            <a:r>
              <a:rPr lang="cs-CZ" dirty="0" err="1">
                <a:latin typeface="Arial"/>
                <a:cs typeface="Arial"/>
              </a:rPr>
              <a:t>registračního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formuláře</a:t>
            </a:r>
            <a:r>
              <a:rPr lang="cs-CZ" dirty="0">
                <a:latin typeface="Arial"/>
                <a:cs typeface="Arial"/>
              </a:rPr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025"/>
            <a:ext cx="8229600" cy="777921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Základní</a:t>
            </a:r>
            <a:r>
              <a:rPr lang="en-US" dirty="0" smtClean="0">
                <a:solidFill>
                  <a:srgbClr val="FF3300"/>
                </a:solidFill>
              </a:rPr>
              <a:t> menu </a:t>
            </a:r>
            <a:r>
              <a:rPr lang="en-US" dirty="0" err="1" smtClean="0">
                <a:solidFill>
                  <a:srgbClr val="FF3300"/>
                </a:solidFill>
              </a:rPr>
              <a:t>aplikace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378" r="-19378"/>
          <a:stretch>
            <a:fillRect/>
          </a:stretch>
        </p:blipFill>
        <p:spPr>
          <a:xfrm>
            <a:off x="457200" y="1337481"/>
            <a:ext cx="8229600" cy="497233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45265" b="-245265"/>
          <a:stretch>
            <a:fillRect/>
          </a:stretch>
        </p:blipFill>
        <p:spPr>
          <a:xfrm>
            <a:off x="931250" y="2059528"/>
            <a:ext cx="6887708" cy="419651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4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6866" r="-26866"/>
          <a:stretch>
            <a:fillRect/>
          </a:stretch>
        </p:blipFill>
        <p:spPr>
          <a:xfrm>
            <a:off x="457200" y="1009934"/>
            <a:ext cx="8229600" cy="511622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Vzdělávání dotykem CZ.1.07/1.3.00/51.0031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728"/>
            <a:ext cx="8229600" cy="968991"/>
          </a:xfrm>
        </p:spPr>
        <p:txBody>
          <a:bodyPr>
            <a:normAutofit/>
          </a:bodyPr>
          <a:lstStyle/>
          <a:p>
            <a:r>
              <a:rPr lang="en-US" dirty="0" err="1" smtClean="0"/>
              <a:t>Vstupní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858" y="1405720"/>
            <a:ext cx="8371942" cy="5562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Po </a:t>
            </a:r>
            <a:r>
              <a:rPr lang="en-US" dirty="0" err="1" smtClean="0">
                <a:latin typeface="Arial"/>
                <a:cs typeface="Arial"/>
              </a:rPr>
              <a:t>registraci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vaší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školy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je </a:t>
            </a:r>
            <a:r>
              <a:rPr lang="en-US" dirty="0" err="1">
                <a:latin typeface="Arial"/>
                <a:cs typeface="Arial"/>
              </a:rPr>
              <a:t>třeba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vložit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vstupni</a:t>
            </a:r>
            <a:r>
              <a:rPr lang="en-US" dirty="0">
                <a:latin typeface="Arial"/>
                <a:cs typeface="Arial"/>
              </a:rPr>
              <a:t>́ data </a:t>
            </a:r>
            <a:r>
              <a:rPr lang="cs-CZ" dirty="0" smtClean="0">
                <a:latin typeface="Arial"/>
                <a:cs typeface="Arial"/>
              </a:rPr>
              <a:t>     </a:t>
            </a:r>
            <a:r>
              <a:rPr lang="en-US" dirty="0" smtClean="0">
                <a:latin typeface="Arial"/>
                <a:cs typeface="Arial"/>
              </a:rPr>
              <a:t>do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označených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písmenem</a:t>
            </a:r>
            <a:r>
              <a:rPr lang="en-US" dirty="0">
                <a:latin typeface="Arial"/>
                <a:cs typeface="Arial"/>
              </a:rPr>
              <a:t> A, a to v </a:t>
            </a:r>
            <a:r>
              <a:rPr lang="en-US" dirty="0" err="1">
                <a:latin typeface="Arial"/>
                <a:cs typeface="Arial"/>
              </a:rPr>
              <a:t>tomto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pořadi</a:t>
            </a:r>
            <a:r>
              <a:rPr lang="en-US" dirty="0">
                <a:latin typeface="Arial"/>
                <a:cs typeface="Arial"/>
              </a:rPr>
              <a:t>́: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učitelích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jméno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příjmeni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titul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-mail...) 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err="1">
                <a:latin typeface="Arial"/>
                <a:cs typeface="Arial"/>
              </a:rPr>
              <a:t>Učitele</a:t>
            </a:r>
            <a:r>
              <a:rPr lang="en-US" dirty="0">
                <a:latin typeface="Arial"/>
                <a:cs typeface="Arial"/>
              </a:rPr>
              <a:t>́ </a:t>
            </a:r>
          </a:p>
          <a:p>
            <a:r>
              <a:rPr lang="en-US" dirty="0" err="1">
                <a:latin typeface="Arial"/>
                <a:cs typeface="Arial"/>
              </a:rPr>
              <a:t>Vložit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názvy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třídních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učitelu</a:t>
            </a:r>
            <a:r>
              <a:rPr lang="en-US" dirty="0" smtClean="0">
                <a:latin typeface="Arial"/>
                <a:cs typeface="Arial"/>
              </a:rPr>
              <a:t>̊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r>
              <a:rPr lang="en-US" dirty="0" err="1">
                <a:latin typeface="Arial"/>
                <a:cs typeface="Arial"/>
              </a:rPr>
              <a:t>Nadefinovat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názvy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vyučovaných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škole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dirty="0" err="1">
                <a:latin typeface="Arial"/>
                <a:cs typeface="Arial"/>
              </a:rPr>
              <a:t>Předměty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Rozvrhy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nejprve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sestavit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Plány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          </a:t>
            </a:r>
            <a:r>
              <a:rPr lang="en-US" dirty="0" smtClean="0">
                <a:latin typeface="Arial"/>
                <a:cs typeface="Arial"/>
              </a:rPr>
              <a:t>pro </a:t>
            </a:r>
            <a:r>
              <a:rPr lang="en-US" dirty="0" err="1">
                <a:latin typeface="Arial"/>
                <a:cs typeface="Arial"/>
              </a:rPr>
              <a:t>jednotlive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tj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zvolit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předměty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vyučovane</a:t>
            </a:r>
            <a:r>
              <a:rPr lang="en-US" dirty="0">
                <a:latin typeface="Arial"/>
                <a:cs typeface="Arial"/>
              </a:rPr>
              <a:t>́ </a:t>
            </a:r>
          </a:p>
          <a:p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třídách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počty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hodin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vyučovaných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̊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23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878"/>
            <a:ext cx="8229600" cy="545680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>
                <a:latin typeface="Arial"/>
                <a:cs typeface="Arial"/>
              </a:rPr>
              <a:t>Předměty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nastavit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připravene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tabulky</a:t>
            </a:r>
            <a:r>
              <a:rPr lang="en-US" dirty="0" smtClean="0">
                <a:latin typeface="Arial"/>
                <a:cs typeface="Arial"/>
              </a:rPr>
              <a:t> pro </a:t>
            </a:r>
            <a:r>
              <a:rPr lang="en-US" dirty="0" err="1" smtClean="0">
                <a:latin typeface="Arial"/>
                <a:cs typeface="Arial"/>
              </a:rPr>
              <a:t>rozvrh</a:t>
            </a:r>
            <a:r>
              <a:rPr lang="en-US" dirty="0" smtClean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doplnit</a:t>
            </a:r>
            <a:r>
              <a:rPr lang="en-US" dirty="0" smtClean="0">
                <a:latin typeface="Arial"/>
                <a:cs typeface="Arial"/>
              </a:rPr>
              <a:t> k </a:t>
            </a:r>
            <a:r>
              <a:rPr lang="en-US" dirty="0" err="1" smtClean="0">
                <a:latin typeface="Arial"/>
                <a:cs typeface="Arial"/>
              </a:rPr>
              <a:t>nim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vyučujícího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systém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automaticky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nabídne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zkratky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jmen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vyučujících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škole</a:t>
            </a:r>
            <a:r>
              <a:rPr lang="en-US" dirty="0" smtClean="0">
                <a:latin typeface="Arial"/>
                <a:cs typeface="Arial"/>
              </a:rPr>
              <a:t>). </a:t>
            </a: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Při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sestavováni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rozvrhu</a:t>
            </a:r>
            <a:r>
              <a:rPr lang="en-US" dirty="0" smtClean="0">
                <a:latin typeface="Arial"/>
                <a:cs typeface="Arial"/>
              </a:rPr>
              <a:t>̊ je </a:t>
            </a:r>
            <a:r>
              <a:rPr lang="en-US" dirty="0" err="1" smtClean="0">
                <a:latin typeface="Arial"/>
                <a:cs typeface="Arial"/>
              </a:rPr>
              <a:t>možne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využít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půleni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hodin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Systém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dále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ohlída</a:t>
            </a:r>
            <a:r>
              <a:rPr lang="en-US" dirty="0" smtClean="0">
                <a:latin typeface="Arial"/>
                <a:cs typeface="Arial"/>
              </a:rPr>
              <a:t>́, </a:t>
            </a:r>
            <a:r>
              <a:rPr lang="en-US" dirty="0" err="1" smtClean="0">
                <a:latin typeface="Arial"/>
                <a:cs typeface="Arial"/>
              </a:rPr>
              <a:t>zda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zvoleny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vyučujíci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jiz</a:t>
            </a:r>
            <a:r>
              <a:rPr lang="en-US" dirty="0" smtClean="0">
                <a:latin typeface="Arial"/>
                <a:cs typeface="Arial"/>
              </a:rPr>
              <a:t>̌ v </a:t>
            </a:r>
            <a:r>
              <a:rPr lang="en-US" dirty="0" err="1" smtClean="0">
                <a:latin typeface="Arial"/>
                <a:cs typeface="Arial"/>
              </a:rPr>
              <a:t>danou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hodinu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nevyučuje</a:t>
            </a:r>
            <a:r>
              <a:rPr lang="en-US" dirty="0" smtClean="0">
                <a:latin typeface="Arial"/>
                <a:cs typeface="Arial"/>
              </a:rPr>
              <a:t> v </a:t>
            </a:r>
            <a:r>
              <a:rPr lang="en-US" dirty="0" err="1" smtClean="0">
                <a:latin typeface="Arial"/>
                <a:cs typeface="Arial"/>
              </a:rPr>
              <a:t>jine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tříde</a:t>
            </a:r>
            <a:r>
              <a:rPr lang="en-US" dirty="0" smtClean="0">
                <a:latin typeface="Arial"/>
                <a:cs typeface="Arial"/>
              </a:rPr>
              <a:t>̌.</a:t>
            </a:r>
          </a:p>
          <a:p>
            <a:pPr algn="just"/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Žáci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vložit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jména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identifikačni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údaje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třída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e.mail</a:t>
            </a:r>
            <a:r>
              <a:rPr lang="en-US" dirty="0">
                <a:latin typeface="Arial"/>
                <a:cs typeface="Arial"/>
              </a:rPr>
              <a:t>). Na </a:t>
            </a:r>
            <a:r>
              <a:rPr lang="en-US" dirty="0" err="1">
                <a:latin typeface="Arial"/>
                <a:cs typeface="Arial"/>
              </a:rPr>
              <a:t>zadanou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mailovou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adresu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studentovi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budou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zasílány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vložene</a:t>
            </a:r>
            <a:r>
              <a:rPr lang="en-US" dirty="0">
                <a:latin typeface="Arial"/>
                <a:cs typeface="Arial"/>
              </a:rPr>
              <a:t>́ do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doplnit</a:t>
            </a:r>
            <a:r>
              <a:rPr lang="en-US" dirty="0">
                <a:latin typeface="Arial"/>
                <a:cs typeface="Arial"/>
              </a:rPr>
              <a:t> k </a:t>
            </a:r>
            <a:r>
              <a:rPr lang="en-US" dirty="0" err="1">
                <a:latin typeface="Arial"/>
                <a:cs typeface="Arial"/>
              </a:rPr>
              <a:t>seznamu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žáku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zákonného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zástupce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kontaktni</a:t>
            </a:r>
            <a:r>
              <a:rPr lang="en-US" dirty="0">
                <a:latin typeface="Arial"/>
                <a:cs typeface="Arial"/>
              </a:rPr>
              <a:t>́ a </a:t>
            </a:r>
            <a:r>
              <a:rPr lang="en-US" dirty="0" err="1">
                <a:latin typeface="Arial"/>
                <a:cs typeface="Arial"/>
              </a:rPr>
              <a:t>emailove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adresy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budou</a:t>
            </a:r>
            <a:r>
              <a:rPr lang="en-US" dirty="0">
                <a:latin typeface="Arial"/>
                <a:cs typeface="Arial"/>
              </a:rPr>
              <a:t> z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posílány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veškere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nove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vložene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týkajíci</a:t>
            </a:r>
            <a:r>
              <a:rPr lang="en-US" dirty="0">
                <a:latin typeface="Arial"/>
                <a:cs typeface="Arial"/>
              </a:rPr>
              <a:t>́ se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dítěte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Možnost</a:t>
            </a:r>
            <a:r>
              <a:rPr lang="en-US" dirty="0" smtClean="0">
                <a:solidFill>
                  <a:srgbClr val="FF3300"/>
                </a:solidFill>
              </a:rPr>
              <a:t> Demo </a:t>
            </a:r>
            <a:r>
              <a:rPr lang="en-US" dirty="0" err="1" smtClean="0">
                <a:solidFill>
                  <a:srgbClr val="FF3300"/>
                </a:solidFill>
              </a:rPr>
              <a:t>verze</a:t>
            </a:r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err="1"/>
              <a:t>Tuto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nabízí</a:t>
            </a:r>
            <a:r>
              <a:rPr lang="en-US" dirty="0"/>
              <a:t> </a:t>
            </a:r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dodavatelů</a:t>
            </a:r>
            <a:r>
              <a:rPr lang="en-US" dirty="0"/>
              <a:t>. </a:t>
            </a:r>
            <a:r>
              <a:rPr lang="en-US" dirty="0" err="1"/>
              <a:t>Zpravidla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volně</a:t>
            </a:r>
            <a:r>
              <a:rPr lang="en-US" dirty="0"/>
              <a:t> </a:t>
            </a:r>
            <a:r>
              <a:rPr lang="en-US" dirty="0" err="1"/>
              <a:t>dostupné</a:t>
            </a:r>
            <a:r>
              <a:rPr lang="en-US" dirty="0"/>
              <a:t> </a:t>
            </a:r>
            <a:r>
              <a:rPr lang="en-US" dirty="0" err="1"/>
              <a:t>verze</a:t>
            </a:r>
            <a:r>
              <a:rPr lang="en-US" dirty="0"/>
              <a:t> </a:t>
            </a:r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en-US" dirty="0" err="1"/>
              <a:t>limity</a:t>
            </a:r>
            <a:r>
              <a:rPr lang="en-US" dirty="0"/>
              <a:t>,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omezený</a:t>
            </a:r>
            <a:r>
              <a:rPr lang="en-US" dirty="0"/>
              <a:t> </a:t>
            </a:r>
            <a:r>
              <a:rPr lang="en-US" dirty="0" err="1" smtClean="0"/>
              <a:t>maximálním</a:t>
            </a:r>
            <a:r>
              <a:rPr lang="en-US" dirty="0" smtClean="0"/>
              <a:t> </a:t>
            </a:r>
            <a:r>
              <a:rPr lang="en-US" dirty="0" err="1"/>
              <a:t>počtem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spustit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modulů</a:t>
            </a:r>
            <a:r>
              <a:rPr lang="en-US" dirty="0"/>
              <a:t> IS.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1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2"/>
            <a:ext cx="8229600" cy="50343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Po </a:t>
            </a:r>
            <a:r>
              <a:rPr lang="en-US" dirty="0" err="1">
                <a:latin typeface="Arial"/>
                <a:cs typeface="Arial"/>
              </a:rPr>
              <a:t>zadáni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výše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uvedených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vstupních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dat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následne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plne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využívat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všechny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dalši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– absence, </a:t>
            </a:r>
            <a:r>
              <a:rPr lang="en-US" dirty="0" err="1">
                <a:latin typeface="Arial"/>
                <a:cs typeface="Arial"/>
              </a:rPr>
              <a:t>chováni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obědy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rozvrhy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sděleni</a:t>
            </a:r>
            <a:r>
              <a:rPr lang="en-US" dirty="0">
                <a:latin typeface="Arial"/>
                <a:cs typeface="Arial"/>
              </a:rPr>
              <a:t>́, </a:t>
            </a:r>
            <a:r>
              <a:rPr lang="en-US" dirty="0" err="1">
                <a:latin typeface="Arial"/>
                <a:cs typeface="Arial"/>
              </a:rPr>
              <a:t>známky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systém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vždy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každe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automatikcy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připravi</a:t>
            </a:r>
            <a:r>
              <a:rPr lang="en-US" dirty="0">
                <a:latin typeface="Arial"/>
                <a:cs typeface="Arial"/>
              </a:rPr>
              <a:t>́ data, </a:t>
            </a:r>
            <a:r>
              <a:rPr lang="en-US" dirty="0" err="1">
                <a:latin typeface="Arial"/>
                <a:cs typeface="Arial"/>
              </a:rPr>
              <a:t>ktera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jsou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relevantni</a:t>
            </a:r>
            <a:r>
              <a:rPr lang="en-US" dirty="0">
                <a:latin typeface="Arial"/>
                <a:cs typeface="Arial"/>
              </a:rPr>
              <a:t>́ k </a:t>
            </a:r>
            <a:r>
              <a:rPr lang="en-US" dirty="0" err="1">
                <a:latin typeface="Arial"/>
                <a:cs typeface="Arial"/>
              </a:rPr>
              <a:t>dane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ktera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jiz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byla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   </a:t>
            </a:r>
            <a:r>
              <a:rPr lang="en-US" dirty="0" smtClean="0">
                <a:latin typeface="Arial"/>
                <a:cs typeface="Arial"/>
              </a:rPr>
              <a:t>do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vložena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napr</a:t>
            </a:r>
            <a:r>
              <a:rPr lang="en-US" dirty="0">
                <a:latin typeface="Arial"/>
                <a:cs typeface="Arial"/>
              </a:rPr>
              <a:t>̌. </a:t>
            </a:r>
            <a:r>
              <a:rPr lang="en-US" dirty="0" err="1">
                <a:latin typeface="Arial"/>
                <a:cs typeface="Arial"/>
              </a:rPr>
              <a:t>seznam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jména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̊, </a:t>
            </a:r>
            <a:r>
              <a:rPr lang="en-US" dirty="0" err="1">
                <a:latin typeface="Arial"/>
                <a:cs typeface="Arial"/>
              </a:rPr>
              <a:t>vyučujících</a:t>
            </a:r>
            <a:r>
              <a:rPr lang="en-US" dirty="0">
                <a:latin typeface="Arial"/>
                <a:cs typeface="Arial"/>
              </a:rPr>
              <a:t>...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Veškere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A - </a:t>
            </a:r>
            <a:r>
              <a:rPr lang="en-US" dirty="0" smtClean="0">
                <a:latin typeface="Arial"/>
                <a:cs typeface="Arial"/>
              </a:rPr>
              <a:t>.</a:t>
            </a:r>
            <a:r>
              <a:rPr lang="en-US" dirty="0">
                <a:latin typeface="Arial"/>
                <a:cs typeface="Arial"/>
              </a:rPr>
              <a:t>.. se </a:t>
            </a:r>
            <a:r>
              <a:rPr lang="en-US" dirty="0" err="1">
                <a:latin typeface="Arial"/>
                <a:cs typeface="Arial"/>
              </a:rPr>
              <a:t>zobrazuji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pouze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uživateli</a:t>
            </a:r>
            <a:r>
              <a:rPr lang="en-US" dirty="0">
                <a:latin typeface="Arial"/>
                <a:cs typeface="Arial"/>
              </a:rPr>
              <a:t> s </a:t>
            </a:r>
            <a:r>
              <a:rPr lang="en-US" dirty="0" err="1">
                <a:latin typeface="Arial"/>
                <a:cs typeface="Arial"/>
              </a:rPr>
              <a:t>právy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správce</a:t>
            </a:r>
            <a:r>
              <a:rPr lang="en-US" dirty="0">
                <a:latin typeface="Arial"/>
                <a:cs typeface="Arial"/>
              </a:rPr>
              <a:t> (ten, </a:t>
            </a:r>
            <a:r>
              <a:rPr lang="en-US" dirty="0" err="1">
                <a:latin typeface="Arial"/>
                <a:cs typeface="Arial"/>
              </a:rPr>
              <a:t>ktery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školu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registroval</a:t>
            </a:r>
            <a:r>
              <a:rPr lang="en-US" dirty="0">
                <a:latin typeface="Arial"/>
                <a:cs typeface="Arial"/>
              </a:rPr>
              <a:t>).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785"/>
            <a:ext cx="8229600" cy="846161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A - </a:t>
            </a:r>
            <a:r>
              <a:rPr lang="en-US" dirty="0" err="1" smtClean="0">
                <a:solidFill>
                  <a:srgbClr val="FF3300"/>
                </a:solidFill>
              </a:rPr>
              <a:t>Učitelé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5"/>
            <a:ext cx="7990764" cy="34708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al"/>
                <a:cs typeface="Arial"/>
              </a:rPr>
              <a:t>Vrámci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údaje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vyučujících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kteři</a:t>
            </a:r>
            <a:r>
              <a:rPr lang="en-US" dirty="0">
                <a:latin typeface="Arial"/>
                <a:cs typeface="Arial"/>
              </a:rPr>
              <a:t>́ se </a:t>
            </a:r>
            <a:r>
              <a:rPr lang="en-US" dirty="0" err="1">
                <a:latin typeface="Arial"/>
                <a:cs typeface="Arial"/>
              </a:rPr>
              <a:t>budou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výuce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konkrétních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uvedených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rozvrhu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podílet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učitelích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do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hromadne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 smtClean="0">
                <a:latin typeface="Arial"/>
                <a:cs typeface="Arial"/>
              </a:rPr>
              <a:t>importovat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z </a:t>
            </a:r>
            <a:r>
              <a:rPr lang="en-US" dirty="0" err="1">
                <a:latin typeface="Arial"/>
                <a:cs typeface="Arial"/>
              </a:rPr>
              <a:t>excelovske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tabulky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r>
              <a:rPr lang="en-US" dirty="0" err="1" smtClean="0">
                <a:latin typeface="Arial"/>
                <a:cs typeface="Arial"/>
              </a:rPr>
              <a:t>viz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Ukázkovy</a:t>
            </a:r>
            <a:r>
              <a:rPr lang="en-US" dirty="0">
                <a:latin typeface="Arial"/>
                <a:cs typeface="Arial"/>
              </a:rPr>
              <a:t>́ excel pro import </a:t>
            </a:r>
            <a:r>
              <a:rPr lang="en-US" dirty="0" err="1" smtClean="0">
                <a:latin typeface="Arial"/>
                <a:cs typeface="Arial"/>
              </a:rPr>
              <a:t>učitelu</a:t>
            </a:r>
            <a:r>
              <a:rPr lang="en-US" dirty="0" smtClean="0">
                <a:latin typeface="Arial"/>
                <a:cs typeface="Arial"/>
              </a:rPr>
              <a:t>̊.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50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97" b="2397"/>
          <a:stretch>
            <a:fillRect/>
          </a:stretch>
        </p:blipFill>
        <p:spPr>
          <a:xfrm>
            <a:off x="457200" y="1132764"/>
            <a:ext cx="8229600" cy="49933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785"/>
            <a:ext cx="8229600" cy="73697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A - </a:t>
            </a:r>
            <a:r>
              <a:rPr lang="en-US" dirty="0" err="1" smtClean="0">
                <a:solidFill>
                  <a:srgbClr val="FF3300"/>
                </a:solidFill>
              </a:rPr>
              <a:t>Třídy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11"/>
            <a:ext cx="8229600" cy="2284899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názvy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školy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jména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třídních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učitelu</a:t>
            </a:r>
            <a:r>
              <a:rPr lang="en-US" dirty="0" smtClean="0">
                <a:latin typeface="Arial"/>
                <a:cs typeface="Arial"/>
              </a:rPr>
              <a:t>̊.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42" y="3006052"/>
            <a:ext cx="5737023" cy="26427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728"/>
            <a:ext cx="8229600" cy="928048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A - </a:t>
            </a:r>
            <a:r>
              <a:rPr lang="en-US" dirty="0" err="1" smtClean="0">
                <a:solidFill>
                  <a:srgbClr val="FF3300"/>
                </a:solidFill>
              </a:rPr>
              <a:t>Předměty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300"/>
            <a:ext cx="8229600" cy="39673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 smtClean="0">
                <a:latin typeface="Arial"/>
                <a:cs typeface="Arial"/>
              </a:rPr>
              <a:t>této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části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předměty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budou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součásti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plánovaných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rozvrhu</a:t>
            </a:r>
            <a:r>
              <a:rPr lang="en-US" dirty="0" smtClean="0">
                <a:latin typeface="Arial"/>
                <a:cs typeface="Arial"/>
              </a:rPr>
              <a:t>̊. </a:t>
            </a: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Předměty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dle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konkrétních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potřeb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lze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využít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možnosti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nahráni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hlavních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vyučovaných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škole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 smtClean="0">
                <a:latin typeface="Arial"/>
                <a:cs typeface="Arial"/>
              </a:rPr>
              <a:t>rámci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připravene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nabídky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951" r="-1695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60" y="327546"/>
            <a:ext cx="8229600" cy="764275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A - </a:t>
            </a:r>
            <a:r>
              <a:rPr lang="en-US" dirty="0" err="1" smtClean="0">
                <a:solidFill>
                  <a:srgbClr val="FF3300"/>
                </a:solidFill>
              </a:rPr>
              <a:t>Rozvrhy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356"/>
            <a:ext cx="8229600" cy="54406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V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vytvořit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vlastni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rozvrhy</a:t>
            </a:r>
            <a:r>
              <a:rPr lang="en-US" dirty="0">
                <a:latin typeface="Arial"/>
                <a:cs typeface="Arial"/>
              </a:rPr>
              <a:t> pro </a:t>
            </a:r>
            <a:r>
              <a:rPr lang="en-US" dirty="0" err="1">
                <a:latin typeface="Arial"/>
                <a:cs typeface="Arial"/>
              </a:rPr>
              <a:t>jednotlive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, resp. </a:t>
            </a:r>
            <a:r>
              <a:rPr lang="en-US" dirty="0" err="1">
                <a:latin typeface="Arial"/>
                <a:cs typeface="Arial"/>
              </a:rPr>
              <a:t>vyučujíci</a:t>
            </a:r>
            <a:r>
              <a:rPr lang="en-US" dirty="0">
                <a:latin typeface="Arial"/>
                <a:cs typeface="Arial"/>
              </a:rPr>
              <a:t>́. Pro </a:t>
            </a:r>
            <a:r>
              <a:rPr lang="en-US" dirty="0" err="1">
                <a:latin typeface="Arial"/>
                <a:cs typeface="Arial"/>
              </a:rPr>
              <a:t>vytvořeni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rozvrhu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postupovat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následovne</a:t>
            </a:r>
            <a:r>
              <a:rPr lang="en-US" dirty="0">
                <a:latin typeface="Arial"/>
                <a:cs typeface="Arial"/>
              </a:rPr>
              <a:t>̌: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Uč</a:t>
            </a:r>
            <a:r>
              <a:rPr lang="en-US" dirty="0" err="1" smtClean="0">
                <a:latin typeface="Arial"/>
                <a:cs typeface="Arial"/>
              </a:rPr>
              <a:t>itele</a:t>
            </a:r>
            <a:r>
              <a:rPr lang="cs-CZ" dirty="0" smtClean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údaje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učitelích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kteři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budou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výuku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uvedených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rozvrhu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zabezpečovat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Tř</a:t>
            </a:r>
            <a:r>
              <a:rPr lang="en-US" dirty="0" err="1" smtClean="0">
                <a:latin typeface="Arial"/>
                <a:cs typeface="Arial"/>
              </a:rPr>
              <a:t>ídy</a:t>
            </a:r>
            <a:r>
              <a:rPr lang="cs-CZ" dirty="0" smtClean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třídy</a:t>
            </a:r>
            <a:r>
              <a:rPr lang="en-US" dirty="0">
                <a:latin typeface="Arial"/>
                <a:cs typeface="Arial"/>
              </a:rPr>
              <a:t>, pro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je </a:t>
            </a:r>
            <a:r>
              <a:rPr lang="en-US" dirty="0" err="1">
                <a:latin typeface="Arial"/>
                <a:cs typeface="Arial"/>
              </a:rPr>
              <a:t>rozvrh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vytvářen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Předmě</a:t>
            </a:r>
            <a:r>
              <a:rPr lang="en-US" dirty="0" err="1" smtClean="0">
                <a:latin typeface="Arial"/>
                <a:cs typeface="Arial"/>
              </a:rPr>
              <a:t>ty</a:t>
            </a:r>
            <a:r>
              <a:rPr lang="cs-CZ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definovat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předměty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budou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součásti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rozvrhu</a:t>
            </a:r>
            <a:r>
              <a:rPr lang="en-US" dirty="0">
                <a:latin typeface="Arial"/>
                <a:cs typeface="Arial"/>
              </a:rPr>
              <a:t> (pro </a:t>
            </a:r>
            <a:r>
              <a:rPr lang="en-US" dirty="0" err="1">
                <a:latin typeface="Arial"/>
                <a:cs typeface="Arial"/>
              </a:rPr>
              <a:t>rychlejši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zadáni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>
                <a:latin typeface="Arial"/>
                <a:cs typeface="Arial"/>
              </a:rPr>
              <a:t>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nahrát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seznam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předmětu</a:t>
            </a:r>
            <a:r>
              <a:rPr lang="en-US" dirty="0">
                <a:latin typeface="Arial"/>
                <a:cs typeface="Arial"/>
              </a:rPr>
              <a:t> z </a:t>
            </a:r>
            <a:r>
              <a:rPr lang="en-US" dirty="0" err="1" smtClean="0">
                <a:latin typeface="Arial"/>
                <a:cs typeface="Arial"/>
              </a:rPr>
              <a:t>definovane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nabídky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vytvořit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seznam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vlastních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̊)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smtClean="0">
                <a:latin typeface="Arial"/>
                <a:cs typeface="Arial"/>
              </a:rPr>
              <a:t>V </a:t>
            </a:r>
            <a:r>
              <a:rPr lang="en-US" dirty="0" err="1" smtClean="0">
                <a:latin typeface="Arial"/>
                <a:cs typeface="Arial"/>
              </a:rPr>
              <a:t>sekci</a:t>
            </a:r>
            <a:r>
              <a:rPr lang="en-US" dirty="0" smtClean="0">
                <a:latin typeface="Arial"/>
                <a:cs typeface="Arial"/>
              </a:rPr>
              <a:t> A – </a:t>
            </a:r>
            <a:r>
              <a:rPr lang="en-US" dirty="0" err="1" smtClean="0">
                <a:latin typeface="Arial"/>
                <a:cs typeface="Arial"/>
              </a:rPr>
              <a:t>Rozvrhy</a:t>
            </a:r>
            <a:r>
              <a:rPr lang="cs-CZ" dirty="0" smtClean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nejprve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sestavit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plány</a:t>
            </a:r>
            <a:r>
              <a:rPr lang="en-US" dirty="0" smtClean="0">
                <a:latin typeface="Arial"/>
                <a:cs typeface="Arial"/>
              </a:rPr>
              <a:t> pro </a:t>
            </a:r>
            <a:r>
              <a:rPr lang="en-US" dirty="0" err="1" smtClean="0">
                <a:latin typeface="Arial"/>
                <a:cs typeface="Arial"/>
              </a:rPr>
              <a:t>jednotlive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třídy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tj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definovat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jednotlive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předměty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ktere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budou</a:t>
            </a:r>
            <a:r>
              <a:rPr lang="en-US" dirty="0" smtClean="0">
                <a:latin typeface="Arial"/>
                <a:cs typeface="Arial"/>
              </a:rPr>
              <a:t> v </a:t>
            </a:r>
            <a:r>
              <a:rPr lang="en-US" dirty="0" err="1" smtClean="0">
                <a:latin typeface="Arial"/>
                <a:cs typeface="Arial"/>
              </a:rPr>
              <a:t>dane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tříde</a:t>
            </a:r>
            <a:r>
              <a:rPr lang="en-US" dirty="0" smtClean="0">
                <a:latin typeface="Arial"/>
                <a:cs typeface="Arial"/>
              </a:rPr>
              <a:t>̌ v</a:t>
            </a:r>
            <a:r>
              <a:rPr lang="cs-CZ" dirty="0" smtClean="0">
                <a:latin typeface="Arial"/>
                <a:cs typeface="Arial"/>
              </a:rPr>
              <a:t>y</a:t>
            </a:r>
            <a:r>
              <a:rPr lang="en-US" dirty="0" err="1" smtClean="0">
                <a:latin typeface="Arial"/>
                <a:cs typeface="Arial"/>
              </a:rPr>
              <a:t>učovány</a:t>
            </a:r>
            <a:r>
              <a:rPr lang="en-US" dirty="0" smtClean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počet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hodin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vyučovaného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713" y="518615"/>
            <a:ext cx="7180865" cy="49184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>
                <a:latin typeface="Arial"/>
                <a:cs typeface="Arial"/>
              </a:rPr>
              <a:t>Tyto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údaje</a:t>
            </a:r>
            <a:r>
              <a:rPr lang="en-US" dirty="0" smtClean="0">
                <a:latin typeface="Arial"/>
                <a:cs typeface="Arial"/>
              </a:rPr>
              <a:t> se </a:t>
            </a:r>
            <a:r>
              <a:rPr lang="en-US" dirty="0" err="1" smtClean="0">
                <a:latin typeface="Arial"/>
                <a:cs typeface="Arial"/>
              </a:rPr>
              <a:t>zadávaji</a:t>
            </a:r>
            <a:r>
              <a:rPr lang="en-US" dirty="0" smtClean="0">
                <a:latin typeface="Arial"/>
                <a:cs typeface="Arial"/>
              </a:rPr>
              <a:t>́ do </a:t>
            </a:r>
            <a:r>
              <a:rPr lang="en-US" dirty="0" err="1" smtClean="0">
                <a:latin typeface="Arial"/>
                <a:cs typeface="Arial"/>
              </a:rPr>
              <a:t>připravene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tabulky</a:t>
            </a:r>
            <a:r>
              <a:rPr lang="en-US" dirty="0" smtClean="0">
                <a:latin typeface="Arial"/>
                <a:cs typeface="Arial"/>
              </a:rPr>
              <a:t>. V </a:t>
            </a:r>
            <a:r>
              <a:rPr lang="en-US" dirty="0" err="1" smtClean="0">
                <a:latin typeface="Arial"/>
                <a:cs typeface="Arial"/>
              </a:rPr>
              <a:t>případe</a:t>
            </a:r>
            <a:r>
              <a:rPr lang="en-US" dirty="0" smtClean="0">
                <a:latin typeface="Arial"/>
                <a:cs typeface="Arial"/>
              </a:rPr>
              <a:t>̌, </a:t>
            </a:r>
            <a:r>
              <a:rPr lang="en-US" dirty="0" err="1" smtClean="0">
                <a:latin typeface="Arial"/>
                <a:cs typeface="Arial"/>
              </a:rPr>
              <a:t>že</a:t>
            </a:r>
            <a:r>
              <a:rPr lang="en-US" dirty="0" smtClean="0">
                <a:latin typeface="Arial"/>
                <a:cs typeface="Arial"/>
              </a:rPr>
              <a:t> je u </a:t>
            </a:r>
            <a:r>
              <a:rPr lang="en-US" dirty="0" err="1" smtClean="0">
                <a:latin typeface="Arial"/>
                <a:cs typeface="Arial"/>
              </a:rPr>
              <a:t>daného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omylem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zadany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jiny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počet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hodin</a:t>
            </a:r>
            <a:r>
              <a:rPr lang="en-US" dirty="0" smtClean="0">
                <a:latin typeface="Arial"/>
                <a:cs typeface="Arial"/>
              </a:rPr>
              <a:t>, je </a:t>
            </a:r>
            <a:r>
              <a:rPr lang="en-US" dirty="0" err="1" smtClean="0">
                <a:latin typeface="Arial"/>
                <a:cs typeface="Arial"/>
              </a:rPr>
              <a:t>nutne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smazat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cele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políčko</a:t>
            </a:r>
            <a:r>
              <a:rPr lang="en-US" dirty="0" smtClean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předmět</a:t>
            </a:r>
            <a:r>
              <a:rPr lang="en-US" dirty="0" smtClean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počet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hodin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definovat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znovu</a:t>
            </a:r>
            <a:r>
              <a:rPr lang="en-US" dirty="0" smtClean="0">
                <a:latin typeface="Arial"/>
                <a:cs typeface="Arial"/>
              </a:rPr>
              <a:t>. </a:t>
            </a: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Následne</a:t>
            </a:r>
            <a:r>
              <a:rPr lang="en-US" dirty="0" smtClean="0">
                <a:latin typeface="Arial"/>
                <a:cs typeface="Arial"/>
              </a:rPr>
              <a:t>̌ v </a:t>
            </a:r>
            <a:r>
              <a:rPr lang="en-US" dirty="0" err="1" smtClean="0">
                <a:latin typeface="Arial"/>
                <a:cs typeface="Arial"/>
              </a:rPr>
              <a:t>sekci</a:t>
            </a:r>
            <a:r>
              <a:rPr lang="en-US" dirty="0" smtClean="0">
                <a:latin typeface="Arial"/>
                <a:cs typeface="Arial"/>
              </a:rPr>
              <a:t> A – </a:t>
            </a:r>
            <a:r>
              <a:rPr lang="en-US" dirty="0" err="1" smtClean="0">
                <a:latin typeface="Arial"/>
                <a:cs typeface="Arial"/>
              </a:rPr>
              <a:t>Rozvrhy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kliknout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tlačítko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Sestavit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rozvrhy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Aplikace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připravi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tabulku</a:t>
            </a:r>
            <a:r>
              <a:rPr lang="en-US" dirty="0" smtClean="0">
                <a:latin typeface="Arial"/>
                <a:cs typeface="Arial"/>
              </a:rPr>
              <a:t>, do </a:t>
            </a:r>
            <a:r>
              <a:rPr lang="en-US" dirty="0" err="1" smtClean="0">
                <a:latin typeface="Arial"/>
                <a:cs typeface="Arial"/>
              </a:rPr>
              <a:t>ktere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bude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rozvrh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doplňován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jedna</a:t>
            </a:r>
            <a:r>
              <a:rPr lang="en-US" dirty="0" smtClean="0">
                <a:latin typeface="Arial"/>
                <a:cs typeface="Arial"/>
              </a:rPr>
              <a:t>́ se o </a:t>
            </a:r>
            <a:r>
              <a:rPr lang="en-US" dirty="0" err="1" smtClean="0">
                <a:latin typeface="Arial"/>
                <a:cs typeface="Arial"/>
              </a:rPr>
              <a:t>týdenni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plán</a:t>
            </a:r>
            <a:r>
              <a:rPr lang="en-US" dirty="0" smtClean="0">
                <a:latin typeface="Arial"/>
                <a:cs typeface="Arial"/>
              </a:rPr>
              <a:t> s 8 </a:t>
            </a:r>
            <a:r>
              <a:rPr lang="en-US" dirty="0" err="1" smtClean="0">
                <a:latin typeface="Arial"/>
                <a:cs typeface="Arial"/>
              </a:rPr>
              <a:t>vyučovacími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hodinami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denne</a:t>
            </a:r>
            <a:r>
              <a:rPr lang="en-US" dirty="0" smtClean="0">
                <a:latin typeface="Arial"/>
                <a:cs typeface="Arial"/>
              </a:rPr>
              <a:t>̌. </a:t>
            </a:r>
            <a:r>
              <a:rPr lang="en-US" dirty="0" err="1" smtClean="0">
                <a:latin typeface="Arial"/>
                <a:cs typeface="Arial"/>
              </a:rPr>
              <a:t>Každa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hodina</a:t>
            </a:r>
            <a:r>
              <a:rPr lang="en-US" dirty="0" smtClean="0">
                <a:latin typeface="Arial"/>
                <a:cs typeface="Arial"/>
              </a:rPr>
              <a:t> má </a:t>
            </a:r>
            <a:r>
              <a:rPr lang="en-US" dirty="0" err="1" smtClean="0">
                <a:latin typeface="Arial"/>
                <a:cs typeface="Arial"/>
              </a:rPr>
              <a:t>možnost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1⁄2, a to pro </a:t>
            </a:r>
            <a:r>
              <a:rPr lang="en-US" dirty="0" err="1" smtClean="0">
                <a:latin typeface="Arial"/>
                <a:cs typeface="Arial"/>
              </a:rPr>
              <a:t>případ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půleni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dane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vyučovaci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hodiny</a:t>
            </a:r>
            <a:r>
              <a:rPr lang="en-US" dirty="0" smtClean="0">
                <a:latin typeface="Arial"/>
                <a:cs typeface="Arial"/>
              </a:rPr>
              <a:t>) </a:t>
            </a: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Nad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touto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tabulkou</a:t>
            </a:r>
            <a:r>
              <a:rPr lang="en-US" dirty="0" smtClean="0">
                <a:latin typeface="Arial"/>
                <a:cs typeface="Arial"/>
              </a:rPr>
              <a:t> se </a:t>
            </a:r>
            <a:r>
              <a:rPr lang="en-US" dirty="0" err="1" smtClean="0">
                <a:latin typeface="Arial"/>
                <a:cs typeface="Arial"/>
              </a:rPr>
              <a:t>zobrazi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názvy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jednotlivých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̊ (</a:t>
            </a:r>
            <a:r>
              <a:rPr lang="en-US" dirty="0" err="1" smtClean="0">
                <a:latin typeface="Arial"/>
                <a:cs typeface="Arial"/>
              </a:rPr>
              <a:t>každy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předmět</a:t>
            </a:r>
            <a:r>
              <a:rPr lang="en-US" dirty="0" smtClean="0">
                <a:latin typeface="Arial"/>
                <a:cs typeface="Arial"/>
              </a:rPr>
              <a:t> je </a:t>
            </a:r>
            <a:r>
              <a:rPr lang="en-US" dirty="0" err="1" smtClean="0">
                <a:latin typeface="Arial"/>
                <a:cs typeface="Arial"/>
              </a:rPr>
              <a:t>uveden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tolikrát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kolikrát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byl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zvolen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počet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jeho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vyučovaných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hodin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sestavováni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Plánu</a:t>
            </a:r>
            <a:r>
              <a:rPr lang="en-US" dirty="0" smtClean="0">
                <a:latin typeface="Arial"/>
                <a:cs typeface="Arial"/>
              </a:rPr>
              <a:t>) a </a:t>
            </a:r>
            <a:r>
              <a:rPr lang="en-US" dirty="0" err="1" smtClean="0">
                <a:latin typeface="Arial"/>
                <a:cs typeface="Arial"/>
              </a:rPr>
              <a:t>zkratky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jmen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jednotlivých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učitelu</a:t>
            </a:r>
            <a:r>
              <a:rPr lang="en-US" dirty="0" smtClean="0">
                <a:latin typeface="Arial"/>
                <a:cs typeface="Arial"/>
              </a:rPr>
              <a:t>̊.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713" y="736979"/>
            <a:ext cx="7180865" cy="49404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>
                <a:latin typeface="Arial"/>
                <a:cs typeface="Arial"/>
              </a:rPr>
              <a:t>Prostřednictvím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přetáhnuti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 err="1" smtClean="0">
                <a:latin typeface="Arial"/>
                <a:cs typeface="Arial"/>
              </a:rPr>
              <a:t>názvu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jeho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vyučujícího</a:t>
            </a:r>
            <a:r>
              <a:rPr lang="en-US" dirty="0" smtClean="0">
                <a:latin typeface="Arial"/>
                <a:cs typeface="Arial"/>
              </a:rPr>
              <a:t> se </a:t>
            </a:r>
            <a:r>
              <a:rPr lang="en-US" dirty="0" err="1" smtClean="0">
                <a:latin typeface="Arial"/>
                <a:cs typeface="Arial"/>
              </a:rPr>
              <a:t>pak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následne</a:t>
            </a:r>
            <a:r>
              <a:rPr lang="en-US" dirty="0" smtClean="0">
                <a:latin typeface="Arial"/>
                <a:cs typeface="Arial"/>
              </a:rPr>
              <a:t>̌ </a:t>
            </a:r>
            <a:r>
              <a:rPr lang="en-US" dirty="0" err="1" smtClean="0">
                <a:latin typeface="Arial"/>
                <a:cs typeface="Arial"/>
              </a:rPr>
              <a:t>vyplňuje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tabulka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   </a:t>
            </a:r>
            <a:r>
              <a:rPr lang="en-US" dirty="0" smtClean="0">
                <a:latin typeface="Arial"/>
                <a:cs typeface="Arial"/>
              </a:rPr>
              <a:t>pro </a:t>
            </a:r>
            <a:r>
              <a:rPr lang="en-US" dirty="0" err="1" smtClean="0">
                <a:latin typeface="Arial"/>
                <a:cs typeface="Arial"/>
              </a:rPr>
              <a:t>rozvrh</a:t>
            </a:r>
            <a:r>
              <a:rPr lang="en-US" dirty="0" smtClean="0">
                <a:latin typeface="Arial"/>
                <a:cs typeface="Arial"/>
              </a:rPr>
              <a:t> (v </a:t>
            </a:r>
            <a:r>
              <a:rPr lang="en-US" dirty="0" err="1" smtClean="0">
                <a:latin typeface="Arial"/>
                <a:cs typeface="Arial"/>
              </a:rPr>
              <a:t>případe</a:t>
            </a:r>
            <a:r>
              <a:rPr lang="en-US" dirty="0" smtClean="0">
                <a:latin typeface="Arial"/>
                <a:cs typeface="Arial"/>
              </a:rPr>
              <a:t>̌, </a:t>
            </a:r>
            <a:r>
              <a:rPr lang="en-US" dirty="0" err="1" smtClean="0">
                <a:latin typeface="Arial"/>
                <a:cs typeface="Arial"/>
              </a:rPr>
              <a:t>že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neni</a:t>
            </a:r>
            <a:r>
              <a:rPr lang="en-US" dirty="0" smtClean="0">
                <a:latin typeface="Arial"/>
                <a:cs typeface="Arial"/>
              </a:rPr>
              <a:t>́ u </a:t>
            </a:r>
            <a:r>
              <a:rPr lang="en-US" dirty="0" err="1" smtClean="0">
                <a:latin typeface="Arial"/>
                <a:cs typeface="Arial"/>
              </a:rPr>
              <a:t>předmětu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doplněn</a:t>
            </a:r>
            <a:r>
              <a:rPr lang="en-US" dirty="0" smtClean="0">
                <a:latin typeface="Arial"/>
                <a:cs typeface="Arial"/>
              </a:rPr>
              <a:t>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vyučujíci</a:t>
            </a:r>
            <a:r>
              <a:rPr lang="en-US" dirty="0" smtClean="0">
                <a:latin typeface="Arial"/>
                <a:cs typeface="Arial"/>
              </a:rPr>
              <a:t>́, </a:t>
            </a:r>
            <a:r>
              <a:rPr lang="en-US" dirty="0" err="1" smtClean="0">
                <a:latin typeface="Arial"/>
                <a:cs typeface="Arial"/>
              </a:rPr>
              <a:t>rozvrh</a:t>
            </a:r>
            <a:r>
              <a:rPr lang="en-US" dirty="0" smtClean="0">
                <a:latin typeface="Arial"/>
                <a:cs typeface="Arial"/>
              </a:rPr>
              <a:t> se </a:t>
            </a:r>
            <a:r>
              <a:rPr lang="en-US" dirty="0" err="1" smtClean="0">
                <a:latin typeface="Arial"/>
                <a:cs typeface="Arial"/>
              </a:rPr>
              <a:t>neuloži</a:t>
            </a:r>
            <a:r>
              <a:rPr lang="en-US" dirty="0" smtClean="0">
                <a:latin typeface="Arial"/>
                <a:cs typeface="Arial"/>
              </a:rPr>
              <a:t>́!) </a:t>
            </a:r>
          </a:p>
          <a:p>
            <a:pPr algn="just"/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automaticky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upozorni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nesoulad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rozvrhu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případe</a:t>
            </a:r>
            <a:r>
              <a:rPr lang="en-US" dirty="0">
                <a:latin typeface="Arial"/>
                <a:cs typeface="Arial"/>
              </a:rPr>
              <a:t>̌, </a:t>
            </a:r>
            <a:r>
              <a:rPr lang="en-US" dirty="0" err="1">
                <a:latin typeface="Arial"/>
                <a:cs typeface="Arial"/>
              </a:rPr>
              <a:t>že</a:t>
            </a:r>
            <a:r>
              <a:rPr lang="en-US" dirty="0">
                <a:latin typeface="Arial"/>
                <a:cs typeface="Arial"/>
              </a:rPr>
              <a:t> by </a:t>
            </a:r>
            <a:r>
              <a:rPr lang="en-US" dirty="0" err="1">
                <a:latin typeface="Arial"/>
                <a:cs typeface="Arial"/>
              </a:rPr>
              <a:t>dany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vyučujíci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byl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jiz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zapsán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     </a:t>
            </a:r>
            <a:r>
              <a:rPr lang="en-US" dirty="0" err="1" smtClean="0">
                <a:latin typeface="Arial"/>
                <a:cs typeface="Arial"/>
              </a:rPr>
              <a:t>ve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stejnou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dobu</a:t>
            </a:r>
            <a:r>
              <a:rPr lang="en-US" dirty="0">
                <a:latin typeface="Arial"/>
                <a:cs typeface="Arial"/>
              </a:rPr>
              <a:t> pro </a:t>
            </a:r>
            <a:r>
              <a:rPr lang="en-US" dirty="0" err="1">
                <a:latin typeface="Arial"/>
                <a:cs typeface="Arial"/>
              </a:rPr>
              <a:t>výuku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jine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tříde</a:t>
            </a:r>
            <a:r>
              <a:rPr lang="en-US" dirty="0">
                <a:latin typeface="Arial"/>
                <a:cs typeface="Arial"/>
              </a:rPr>
              <a:t>̌.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>
                <a:latin typeface="Arial"/>
                <a:cs typeface="Arial"/>
              </a:rPr>
              <a:t>Pro </a:t>
            </a:r>
            <a:r>
              <a:rPr lang="en-US" dirty="0" err="1">
                <a:latin typeface="Arial"/>
                <a:cs typeface="Arial"/>
              </a:rPr>
              <a:t>zobrazeni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jiz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vytvořených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rozvrhu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je </a:t>
            </a:r>
            <a:r>
              <a:rPr lang="en-US" dirty="0" err="1">
                <a:latin typeface="Arial"/>
                <a:cs typeface="Arial"/>
              </a:rPr>
              <a:t>nutno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kliknout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políčko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Sestavit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rozvrhy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12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014" r="-34014"/>
          <a:stretch>
            <a:fillRect/>
          </a:stretch>
        </p:blipFill>
        <p:spPr>
          <a:xfrm>
            <a:off x="457200" y="832514"/>
            <a:ext cx="8229600" cy="52936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Dostupný</a:t>
            </a:r>
            <a:r>
              <a:rPr lang="en-US" dirty="0" smtClean="0"/>
              <a:t> </a:t>
            </a:r>
            <a:r>
              <a:rPr lang="en-US" dirty="0" err="1"/>
              <a:t>známý</a:t>
            </a:r>
            <a:r>
              <a:rPr lang="en-US" dirty="0"/>
              <a:t>/</a:t>
            </a:r>
            <a:r>
              <a:rPr lang="en-US" dirty="0" err="1"/>
              <a:t>kolega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IS </a:t>
            </a:r>
            <a:r>
              <a:rPr lang="en-US" dirty="0" err="1" smtClean="0"/>
              <a:t>používá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známého</a:t>
            </a:r>
            <a:r>
              <a:rPr lang="en-US" dirty="0"/>
              <a:t>, </a:t>
            </a:r>
            <a:r>
              <a:rPr lang="en-US" dirty="0" err="1"/>
              <a:t>kterému</a:t>
            </a:r>
            <a:r>
              <a:rPr lang="en-US" dirty="0"/>
              <a:t>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otálení</a:t>
            </a:r>
            <a:r>
              <a:rPr lang="en-US" dirty="0"/>
              <a:t> </a:t>
            </a:r>
            <a:r>
              <a:rPr lang="en-US" dirty="0" err="1"/>
              <a:t>zavolat</a:t>
            </a:r>
            <a:r>
              <a:rPr lang="en-US" dirty="0"/>
              <a:t> a </a:t>
            </a:r>
            <a:r>
              <a:rPr lang="en-US" dirty="0" err="1"/>
              <a:t>případný</a:t>
            </a:r>
            <a:r>
              <a:rPr lang="en-US" dirty="0"/>
              <a:t> </a:t>
            </a:r>
            <a:r>
              <a:rPr lang="en-US" dirty="0" err="1"/>
              <a:t>problém</a:t>
            </a:r>
            <a:r>
              <a:rPr lang="en-US" dirty="0"/>
              <a:t> s </a:t>
            </a:r>
            <a:r>
              <a:rPr lang="en-US" dirty="0" err="1"/>
              <a:t>ním</a:t>
            </a:r>
            <a:r>
              <a:rPr lang="en-US" dirty="0"/>
              <a:t> </a:t>
            </a:r>
            <a:r>
              <a:rPr lang="en-US" dirty="0" err="1"/>
              <a:t>konzultovat</a:t>
            </a:r>
            <a:r>
              <a:rPr lang="en-US" dirty="0"/>
              <a:t>, </a:t>
            </a:r>
            <a:r>
              <a:rPr lang="en-US" dirty="0" smtClean="0"/>
              <a:t>je </a:t>
            </a:r>
            <a:r>
              <a:rPr lang="en-US" dirty="0"/>
              <a:t>k </a:t>
            </a:r>
            <a:r>
              <a:rPr lang="en-US" dirty="0" err="1"/>
              <a:t>nezaplacení</a:t>
            </a:r>
            <a:r>
              <a:rPr lang="en-US" dirty="0"/>
              <a:t>. </a:t>
            </a:r>
            <a:r>
              <a:rPr lang="en-US" dirty="0" err="1"/>
              <a:t>Tuto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dodavatel</a:t>
            </a:r>
            <a:r>
              <a:rPr lang="en-US" dirty="0"/>
              <a:t> </a:t>
            </a:r>
            <a:r>
              <a:rPr lang="en-US" dirty="0" err="1"/>
              <a:t>podpořit</a:t>
            </a:r>
            <a:r>
              <a:rPr lang="en-US" dirty="0"/>
              <a:t> </a:t>
            </a:r>
            <a:r>
              <a:rPr lang="en-US" dirty="0" err="1"/>
              <a:t>vybudovanou</a:t>
            </a:r>
            <a:r>
              <a:rPr lang="en-US" dirty="0"/>
              <a:t> </a:t>
            </a:r>
            <a:r>
              <a:rPr lang="en-US" dirty="0" err="1"/>
              <a:t>hustou</a:t>
            </a:r>
            <a:r>
              <a:rPr lang="en-US" dirty="0"/>
              <a:t> </a:t>
            </a:r>
            <a:r>
              <a:rPr lang="en-US" dirty="0" err="1"/>
              <a:t>sítí</a:t>
            </a:r>
            <a:r>
              <a:rPr lang="en-US" dirty="0"/>
              <a:t> </a:t>
            </a:r>
            <a:r>
              <a:rPr lang="en-US" dirty="0" err="1"/>
              <a:t>konzultantů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85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15" r="-5315"/>
          <a:stretch>
            <a:fillRect/>
          </a:stretch>
        </p:blipFill>
        <p:spPr>
          <a:xfrm>
            <a:off x="457200" y="955344"/>
            <a:ext cx="8229600" cy="517082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900"/>
            <a:ext cx="8229600" cy="764274"/>
          </a:xfrm>
        </p:spPr>
        <p:txBody>
          <a:bodyPr/>
          <a:lstStyle/>
          <a:p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A - </a:t>
            </a:r>
            <a:r>
              <a:rPr lang="en-US" dirty="0" err="1" smtClean="0">
                <a:solidFill>
                  <a:srgbClr val="FF3300"/>
                </a:solidFill>
              </a:rPr>
              <a:t>Žáci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30" y="1379003"/>
            <a:ext cx="8229600" cy="410739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jména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kontaktni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údaje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dle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tříd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Informace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 </a:t>
            </a:r>
            <a:r>
              <a:rPr lang="en-US" dirty="0" err="1">
                <a:latin typeface="Arial"/>
                <a:cs typeface="Arial"/>
              </a:rPr>
              <a:t>studentech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do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hromadne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 smtClean="0">
                <a:latin typeface="Arial"/>
                <a:cs typeface="Arial"/>
              </a:rPr>
              <a:t>importovat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prostřednictvím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excelovského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souboru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jeho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vzor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viz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Ukázkovy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>
                <a:latin typeface="Arial"/>
                <a:cs typeface="Arial"/>
              </a:rPr>
              <a:t>excel pro import </a:t>
            </a:r>
            <a:r>
              <a:rPr lang="en-US" dirty="0" err="1" smtClean="0">
                <a:latin typeface="Arial"/>
                <a:cs typeface="Arial"/>
              </a:rPr>
              <a:t>žáku</a:t>
            </a:r>
            <a:r>
              <a:rPr lang="en-US" dirty="0" smtClean="0">
                <a:latin typeface="Arial"/>
                <a:cs typeface="Arial"/>
              </a:rPr>
              <a:t>̊.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86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240" b="-5240"/>
          <a:stretch>
            <a:fillRect/>
          </a:stretch>
        </p:blipFill>
        <p:spPr>
          <a:xfrm>
            <a:off x="457200" y="1064526"/>
            <a:ext cx="8229600" cy="50616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47"/>
            <a:ext cx="8229600" cy="7233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>
                <a:solidFill>
                  <a:srgbClr val="FF3300"/>
                </a:solidFill>
              </a:rPr>
              <a:t>Sekce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A – </a:t>
            </a:r>
            <a:r>
              <a:rPr lang="en-US" dirty="0" err="1">
                <a:solidFill>
                  <a:srgbClr val="FF3300"/>
                </a:solidFill>
              </a:rPr>
              <a:t>Zák</a:t>
            </a:r>
            <a:r>
              <a:rPr lang="en-US" dirty="0">
                <a:solidFill>
                  <a:srgbClr val="FF3300"/>
                </a:solidFill>
              </a:rPr>
              <a:t>. </a:t>
            </a:r>
            <a:r>
              <a:rPr lang="en-US" dirty="0" err="1">
                <a:solidFill>
                  <a:srgbClr val="FF3300"/>
                </a:solidFill>
              </a:rPr>
              <a:t>zástupci</a:t>
            </a:r>
            <a:r>
              <a:rPr lang="en-US" dirty="0">
                <a:solidFill>
                  <a:srgbClr val="FF3300"/>
                </a:solidFill>
              </a:rPr>
              <a:t> (</a:t>
            </a:r>
            <a:r>
              <a:rPr lang="en-US" dirty="0" err="1">
                <a:solidFill>
                  <a:srgbClr val="FF3300"/>
                </a:solidFill>
              </a:rPr>
              <a:t>rodiče</a:t>
            </a:r>
            <a:r>
              <a:rPr lang="en-US" dirty="0">
                <a:solidFill>
                  <a:srgbClr val="FF3300"/>
                </a:solidFill>
              </a:rPr>
              <a:t>) </a:t>
            </a:r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47322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nutne</a:t>
            </a:r>
            <a:r>
              <a:rPr lang="en-US" dirty="0">
                <a:latin typeface="Arial"/>
                <a:cs typeface="Arial"/>
              </a:rPr>
              <a:t>́ k </a:t>
            </a:r>
            <a:r>
              <a:rPr lang="en-US" dirty="0" err="1">
                <a:latin typeface="Arial"/>
                <a:cs typeface="Arial"/>
              </a:rPr>
              <a:t>jednotlivým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jménům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doplnit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jména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</a:t>
            </a:r>
            <a:r>
              <a:rPr lang="en-US" dirty="0" smtClean="0">
                <a:latin typeface="Arial"/>
                <a:cs typeface="Arial"/>
              </a:rPr>
              <a:t>̊, </a:t>
            </a:r>
            <a:r>
              <a:rPr lang="en-US" dirty="0" err="1">
                <a:latin typeface="Arial"/>
                <a:cs typeface="Arial"/>
              </a:rPr>
              <a:t>včetne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e-mailových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adres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smtClean="0">
                <a:latin typeface="Arial"/>
                <a:cs typeface="Arial"/>
              </a:rPr>
              <a:t>Na </a:t>
            </a:r>
            <a:r>
              <a:rPr lang="en-US" dirty="0" err="1">
                <a:latin typeface="Arial"/>
                <a:cs typeface="Arial"/>
              </a:rPr>
              <a:t>zadane</a:t>
            </a:r>
            <a:r>
              <a:rPr lang="en-US" dirty="0">
                <a:latin typeface="Arial"/>
                <a:cs typeface="Arial"/>
              </a:rPr>
              <a:t>́ e-</a:t>
            </a:r>
            <a:r>
              <a:rPr lang="en-US" dirty="0" err="1">
                <a:latin typeface="Arial"/>
                <a:cs typeface="Arial"/>
              </a:rPr>
              <a:t>maily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jsou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zasílány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veškere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nove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souvisejíci</a:t>
            </a:r>
            <a:r>
              <a:rPr lang="en-US" dirty="0">
                <a:latin typeface="Arial"/>
                <a:cs typeface="Arial"/>
              </a:rPr>
              <a:t>́ s </a:t>
            </a:r>
            <a:r>
              <a:rPr lang="en-US" dirty="0" err="1">
                <a:latin typeface="Arial"/>
                <a:cs typeface="Arial"/>
              </a:rPr>
              <a:t>jejich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dítětem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tj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studentem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školy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zákonných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zástupcích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lze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  </a:t>
            </a:r>
            <a:r>
              <a:rPr lang="en-US" dirty="0" smtClean="0">
                <a:latin typeface="Arial"/>
                <a:cs typeface="Arial"/>
              </a:rPr>
              <a:t>do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nahrát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prostřednictvím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excelu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vytvořeného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Žáci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viz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Ukázkovy</a:t>
            </a:r>
            <a:r>
              <a:rPr lang="en-US" dirty="0">
                <a:latin typeface="Arial"/>
                <a:cs typeface="Arial"/>
              </a:rPr>
              <a:t>́ excel pro import </a:t>
            </a:r>
            <a:r>
              <a:rPr lang="en-US" dirty="0" err="1" smtClean="0">
                <a:latin typeface="Arial"/>
                <a:cs typeface="Arial"/>
              </a:rPr>
              <a:t>žáku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(zaci.xls).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50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5626" b="-75626"/>
          <a:stretch>
            <a:fillRect/>
          </a:stretch>
        </p:blipFill>
        <p:spPr>
          <a:xfrm>
            <a:off x="457200" y="1009934"/>
            <a:ext cx="8229600" cy="511622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1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5218"/>
            <a:ext cx="8229600" cy="5320945"/>
          </a:xfrm>
        </p:spPr>
        <p:txBody>
          <a:bodyPr/>
          <a:lstStyle/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případe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 smtClean="0">
                <a:latin typeface="Arial"/>
                <a:cs typeface="Arial"/>
              </a:rPr>
              <a:t>sourozencu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rámci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školy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potřeba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rodiče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zadat</a:t>
            </a:r>
            <a:r>
              <a:rPr lang="en-US" dirty="0">
                <a:latin typeface="Arial"/>
                <a:cs typeface="Arial"/>
              </a:rPr>
              <a:t> u </a:t>
            </a:r>
            <a:r>
              <a:rPr lang="en-US" dirty="0" err="1">
                <a:latin typeface="Arial"/>
                <a:cs typeface="Arial"/>
              </a:rPr>
              <a:t>druhého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dalšího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sourozence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ručne</a:t>
            </a:r>
            <a:r>
              <a:rPr lang="en-US" dirty="0">
                <a:latin typeface="Arial"/>
                <a:cs typeface="Arial"/>
              </a:rPr>
              <a:t>̌, a to </a:t>
            </a:r>
            <a:r>
              <a:rPr lang="en-US" dirty="0" err="1">
                <a:latin typeface="Arial"/>
                <a:cs typeface="Arial"/>
              </a:rPr>
              <a:t>jako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jiz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založeného</a:t>
            </a:r>
            <a:r>
              <a:rPr lang="en-US" dirty="0">
                <a:latin typeface="Arial"/>
                <a:cs typeface="Arial"/>
              </a:rPr>
              <a:t>, aby se </a:t>
            </a:r>
            <a:r>
              <a:rPr lang="en-US" dirty="0" err="1">
                <a:latin typeface="Arial"/>
                <a:cs typeface="Arial"/>
              </a:rPr>
              <a:t>rodiče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nemuseli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přehlašovat</a:t>
            </a:r>
            <a:r>
              <a:rPr lang="en-US" dirty="0">
                <a:latin typeface="Arial"/>
                <a:cs typeface="Arial"/>
              </a:rPr>
              <a:t> pod </a:t>
            </a:r>
            <a:r>
              <a:rPr lang="en-US" dirty="0" err="1">
                <a:latin typeface="Arial"/>
                <a:cs typeface="Arial"/>
              </a:rPr>
              <a:t>více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uživatelskými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jmény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všichni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sourozenci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budou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mít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rodiče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cs-CZ" dirty="0" smtClean="0">
                <a:latin typeface="Arial"/>
                <a:cs typeface="Arial"/>
              </a:rPr>
              <a:t>      </a:t>
            </a:r>
            <a:r>
              <a:rPr lang="en-US" dirty="0" smtClean="0">
                <a:latin typeface="Arial"/>
                <a:cs typeface="Arial"/>
              </a:rPr>
              <a:t>se </a:t>
            </a:r>
            <a:r>
              <a:rPr lang="en-US" dirty="0" err="1">
                <a:latin typeface="Arial"/>
                <a:cs typeface="Arial"/>
              </a:rPr>
              <a:t>stejným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uživatelským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jménem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1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4554" b="-24554"/>
          <a:stretch>
            <a:fillRect/>
          </a:stretch>
        </p:blipFill>
        <p:spPr>
          <a:xfrm>
            <a:off x="457200" y="1050878"/>
            <a:ext cx="8229600" cy="50752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4"/>
            <a:ext cx="8229600" cy="6687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Absence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116"/>
            <a:ext cx="8229600" cy="44718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V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možne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zapsat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evidovat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omluvene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neomluvene</a:t>
            </a:r>
            <a:r>
              <a:rPr lang="en-US" dirty="0">
                <a:latin typeface="Arial"/>
                <a:cs typeface="Arial"/>
              </a:rPr>
              <a:t>́ absence </a:t>
            </a:r>
            <a:r>
              <a:rPr lang="en-US" dirty="0" err="1">
                <a:latin typeface="Arial"/>
                <a:cs typeface="Arial"/>
              </a:rPr>
              <a:t>jednotlivých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̊. </a:t>
            </a:r>
            <a:r>
              <a:rPr lang="en-US" dirty="0" err="1">
                <a:latin typeface="Arial"/>
                <a:cs typeface="Arial"/>
              </a:rPr>
              <a:t>Podmínkou</a:t>
            </a:r>
            <a:r>
              <a:rPr lang="en-US" dirty="0">
                <a:latin typeface="Arial"/>
                <a:cs typeface="Arial"/>
              </a:rPr>
              <a:t> pro </a:t>
            </a:r>
            <a:r>
              <a:rPr lang="en-US" dirty="0" err="1">
                <a:latin typeface="Arial"/>
                <a:cs typeface="Arial"/>
              </a:rPr>
              <a:t>fungováni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této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sekce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zadáni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vstupních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informaci</a:t>
            </a:r>
            <a:r>
              <a:rPr lang="en-US" dirty="0">
                <a:latin typeface="Arial"/>
                <a:cs typeface="Arial"/>
              </a:rPr>
              <a:t>́ o </a:t>
            </a:r>
            <a:r>
              <a:rPr lang="en-US" dirty="0" err="1">
                <a:latin typeface="Arial"/>
                <a:cs typeface="Arial"/>
              </a:rPr>
              <a:t>žácích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sekci</a:t>
            </a:r>
            <a:r>
              <a:rPr lang="en-US" dirty="0">
                <a:latin typeface="Arial"/>
                <a:cs typeface="Arial"/>
              </a:rPr>
              <a:t> A – </a:t>
            </a:r>
            <a:r>
              <a:rPr lang="en-US" dirty="0" err="1">
                <a:latin typeface="Arial"/>
                <a:cs typeface="Arial"/>
              </a:rPr>
              <a:t>Žáci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r>
              <a:rPr lang="en-US" dirty="0" err="1">
                <a:latin typeface="Arial"/>
                <a:cs typeface="Arial"/>
              </a:rPr>
              <a:t>Informace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zapsane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nepřítomnosti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jsou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následne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mailem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zaslány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studentovi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jeho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zákonným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zástupcům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Zákonni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zástupci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maji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následne</a:t>
            </a:r>
            <a:r>
              <a:rPr lang="en-US" dirty="0">
                <a:latin typeface="Arial"/>
                <a:cs typeface="Arial"/>
              </a:rPr>
              <a:t>̌ </a:t>
            </a:r>
            <a:r>
              <a:rPr lang="en-US" dirty="0" err="1">
                <a:latin typeface="Arial"/>
                <a:cs typeface="Arial"/>
              </a:rPr>
              <a:t>možnost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studentovi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prostřednictvím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aplikace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absenci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omluvit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96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733" b="-3733"/>
          <a:stretch>
            <a:fillRect/>
          </a:stretch>
        </p:blipFill>
        <p:spPr>
          <a:xfrm>
            <a:off x="457200" y="764276"/>
            <a:ext cx="8229600" cy="536188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95" y="736979"/>
            <a:ext cx="7886732" cy="162106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>
                <a:latin typeface="Arial"/>
                <a:cs typeface="Arial"/>
              </a:rPr>
              <a:t>Pokud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chcete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zobrazit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omluvene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 err="1" smtClean="0">
                <a:latin typeface="Arial"/>
                <a:cs typeface="Arial"/>
              </a:rPr>
              <a:t>neomluvene</a:t>
            </a:r>
            <a:r>
              <a:rPr lang="en-US" dirty="0" smtClean="0">
                <a:latin typeface="Arial"/>
                <a:cs typeface="Arial"/>
              </a:rPr>
              <a:t>́ </a:t>
            </a:r>
            <a:r>
              <a:rPr lang="en-US" dirty="0">
                <a:latin typeface="Arial"/>
                <a:cs typeface="Arial"/>
              </a:rPr>
              <a:t>absence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u </a:t>
            </a:r>
            <a:r>
              <a:rPr lang="en-US" dirty="0" err="1">
                <a:latin typeface="Arial"/>
                <a:cs typeface="Arial"/>
              </a:rPr>
              <a:t>svých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studentu</a:t>
            </a:r>
            <a:r>
              <a:rPr lang="en-US" dirty="0" smtClean="0">
                <a:latin typeface="Arial"/>
                <a:cs typeface="Arial"/>
              </a:rPr>
              <a:t>̊, </a:t>
            </a:r>
            <a:r>
              <a:rPr lang="en-US" dirty="0" err="1">
                <a:latin typeface="Arial"/>
                <a:cs typeface="Arial"/>
              </a:rPr>
              <a:t>klikněte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prosím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modre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ktere</a:t>
            </a:r>
            <a:r>
              <a:rPr lang="en-US" dirty="0">
                <a:latin typeface="Arial"/>
                <a:cs typeface="Arial"/>
              </a:rPr>
              <a:t>́ se </a:t>
            </a:r>
            <a:r>
              <a:rPr lang="en-US" dirty="0" err="1">
                <a:latin typeface="Arial"/>
                <a:cs typeface="Arial"/>
              </a:rPr>
              <a:t>nacházi</a:t>
            </a:r>
            <a:r>
              <a:rPr lang="en-US" dirty="0">
                <a:latin typeface="Arial"/>
                <a:cs typeface="Arial"/>
              </a:rPr>
              <a:t>́ </a:t>
            </a:r>
            <a:r>
              <a:rPr lang="en-US" dirty="0" err="1">
                <a:latin typeface="Arial"/>
                <a:cs typeface="Arial"/>
              </a:rPr>
              <a:t>vedle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seznamu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žáku</a:t>
            </a:r>
            <a:r>
              <a:rPr lang="en-US" dirty="0" smtClean="0">
                <a:latin typeface="Arial"/>
                <a:cs typeface="Arial"/>
              </a:rPr>
              <a:t>̊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listu</a:t>
            </a:r>
            <a:r>
              <a:rPr lang="en-US" dirty="0">
                <a:latin typeface="Arial"/>
                <a:cs typeface="Arial"/>
              </a:rPr>
              <a:t> Absence: </a:t>
            </a:r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05" y="2496451"/>
            <a:ext cx="5981884" cy="38598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Vzdělávání dotykem CZ.1.07/1.3.00/51.0031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4069</Words>
  <Application>Microsoft Office PowerPoint</Application>
  <PresentationFormat>Předvádění na obrazovce (4:3)</PresentationFormat>
  <Paragraphs>371</Paragraphs>
  <Slides>114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114</vt:i4>
      </vt:variant>
    </vt:vector>
  </HeadingPairs>
  <TitlesOfParts>
    <vt:vector size="117" baseType="lpstr">
      <vt:lpstr>Arial</vt:lpstr>
      <vt:lpstr>Calibri</vt:lpstr>
      <vt:lpstr>Office Theme</vt:lpstr>
      <vt:lpstr>Projekt „ Vzdělávání dotykem“ CZ.1.07/1.3.00/51.0031</vt:lpstr>
      <vt:lpstr>Informační systém</vt:lpstr>
      <vt:lpstr>IS ve školách</vt:lpstr>
      <vt:lpstr>Prezentace aplikace PowerPoint</vt:lpstr>
      <vt:lpstr>Kritéria výběru 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Zdroje: </vt:lpstr>
      <vt:lpstr>BAKALÁŘI</vt:lpstr>
      <vt:lpstr>BAKALÁŘI</vt:lpstr>
      <vt:lpstr>Přehled modulů</vt:lpstr>
      <vt:lpstr>Prezentace aplikace PowerPoint</vt:lpstr>
      <vt:lpstr>Společné prostředí</vt:lpstr>
      <vt:lpstr>Prezentace aplikace PowerPoint</vt:lpstr>
      <vt:lpstr>Evidence žáků a zaměstnanců  (školní matrika)</vt:lpstr>
      <vt:lpstr>Obrázek malé evidence (škola do 100 žáků)</vt:lpstr>
      <vt:lpstr>Prezentace aplikace PowerPoint</vt:lpstr>
      <vt:lpstr>Prezentace aplikace PowerPoint</vt:lpstr>
      <vt:lpstr>Prezentace aplikace PowerPoint</vt:lpstr>
      <vt:lpstr>Přijímací zkoušky, zápis do 1. ročníku ZŠ</vt:lpstr>
      <vt:lpstr>Prezentace aplikace PowerPoint</vt:lpstr>
      <vt:lpstr>Grafické zpracování klasifikace </vt:lpstr>
      <vt:lpstr>Prezentace aplikace PowerPoint</vt:lpstr>
      <vt:lpstr>Prezentace aplikace PowerPoint</vt:lpstr>
      <vt:lpstr>Rozpis maturit </vt:lpstr>
      <vt:lpstr>Prezentace aplikace PowerPoint</vt:lpstr>
      <vt:lpstr>Rozvrh</vt:lpstr>
      <vt:lpstr>Prezentace aplikace PowerPoint</vt:lpstr>
      <vt:lpstr>Prezentace aplikace PowerPoint</vt:lpstr>
      <vt:lpstr>Suplování</vt:lpstr>
      <vt:lpstr>Prezentace aplikace PowerPoint</vt:lpstr>
      <vt:lpstr>Třídní kniha</vt:lpstr>
      <vt:lpstr>Prezentace aplikace PowerPoint</vt:lpstr>
      <vt:lpstr>Prezentace aplikace PowerPoint</vt:lpstr>
      <vt:lpstr>Tematické plány</vt:lpstr>
      <vt:lpstr>Prezentace aplikace PowerPoint</vt:lpstr>
      <vt:lpstr>Webové aplikace</vt:lpstr>
      <vt:lpstr>Prezentace aplikace PowerPoint</vt:lpstr>
      <vt:lpstr>Obsah webové aplikace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 akcí</vt:lpstr>
      <vt:lpstr>Prezentace aplikace PowerPoint</vt:lpstr>
      <vt:lpstr>Knihovna</vt:lpstr>
      <vt:lpstr>Prezentace aplikace PowerPoint</vt:lpstr>
      <vt:lpstr>Inventarizace</vt:lpstr>
      <vt:lpstr>Prezentace aplikace PowerPoint</vt:lpstr>
      <vt:lpstr>Rozpočet školy</vt:lpstr>
      <vt:lpstr>Prezentace aplikace PowerPoint</vt:lpstr>
      <vt:lpstr>Zdroje</vt:lpstr>
      <vt:lpstr>iŽÁKOVSKÁ</vt:lpstr>
      <vt:lpstr>Elekronická žákovská knížka</vt:lpstr>
      <vt:lpstr>Moduly</vt:lpstr>
      <vt:lpstr>Prezentace aplikace PowerPoint</vt:lpstr>
      <vt:lpstr>Prezentace aplikace PowerPoint</vt:lpstr>
      <vt:lpstr>Registrace</vt:lpstr>
      <vt:lpstr>Prezentace aplikace PowerPoint</vt:lpstr>
      <vt:lpstr>Základní menu aplikace</vt:lpstr>
      <vt:lpstr>Prezentace aplikace PowerPoint</vt:lpstr>
      <vt:lpstr>Prezentace aplikace PowerPoint</vt:lpstr>
      <vt:lpstr>Vstupní data </vt:lpstr>
      <vt:lpstr>Prezentace aplikace PowerPoint</vt:lpstr>
      <vt:lpstr>Prezentace aplikace PowerPoint</vt:lpstr>
      <vt:lpstr>Sekce A - Učitelé</vt:lpstr>
      <vt:lpstr>Prezentace aplikace PowerPoint</vt:lpstr>
      <vt:lpstr>Sekce A - Třídy</vt:lpstr>
      <vt:lpstr>Sekce A - Předměty</vt:lpstr>
      <vt:lpstr>Prezentace aplikace PowerPoint</vt:lpstr>
      <vt:lpstr>Sekce A - Rozvrhy</vt:lpstr>
      <vt:lpstr>Prezentace aplikace PowerPoint</vt:lpstr>
      <vt:lpstr>Prezentace aplikace PowerPoint</vt:lpstr>
      <vt:lpstr>Prezentace aplikace PowerPoint</vt:lpstr>
      <vt:lpstr>Prezentace aplikace PowerPoint</vt:lpstr>
      <vt:lpstr>Sekce A - Žáci</vt:lpstr>
      <vt:lpstr>Prezentace aplikace PowerPoint</vt:lpstr>
      <vt:lpstr> Sekce A – Zák. zástupci (rodiče)  </vt:lpstr>
      <vt:lpstr>Prezentace aplikace PowerPoint</vt:lpstr>
      <vt:lpstr>Prezentace aplikace PowerPoint</vt:lpstr>
      <vt:lpstr>Prezentace aplikace PowerPoint</vt:lpstr>
      <vt:lpstr>Absence</vt:lpstr>
      <vt:lpstr>Prezentace aplikace PowerPoint</vt:lpstr>
      <vt:lpstr>Prezentace aplikace PowerPoint</vt:lpstr>
      <vt:lpstr>Prezentace aplikace PowerPoint</vt:lpstr>
      <vt:lpstr>Sekce Chování</vt:lpstr>
      <vt:lpstr>Prezentace aplikace PowerPoint</vt:lpstr>
      <vt:lpstr>Sekce Obědy</vt:lpstr>
      <vt:lpstr>Prezentace aplikace PowerPoint</vt:lpstr>
      <vt:lpstr>Sekce Rozvrhy</vt:lpstr>
      <vt:lpstr>Prezentace aplikace PowerPoint</vt:lpstr>
      <vt:lpstr>Prezentace aplikace PowerPoint</vt:lpstr>
      <vt:lpstr>Sekce Sdělení</vt:lpstr>
      <vt:lpstr>Prezentace aplikace PowerPoint</vt:lpstr>
      <vt:lpstr>Sekce Známky</vt:lpstr>
      <vt:lpstr>Prezentace aplikace PowerPoint</vt:lpstr>
      <vt:lpstr>Prezentace aplikace PowerPoint</vt:lpstr>
      <vt:lpstr>Prezentace aplikace PowerPoint</vt:lpstr>
      <vt:lpstr>Zdroje</vt:lpstr>
    </vt:vector>
  </TitlesOfParts>
  <Company>ADE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dotykem</dc:title>
  <dc:creator>Robert</dc:creator>
  <cp:lastModifiedBy>Alena Boukalová</cp:lastModifiedBy>
  <cp:revision>86</cp:revision>
  <dcterms:created xsi:type="dcterms:W3CDTF">2014-11-20T09:20:24Z</dcterms:created>
  <dcterms:modified xsi:type="dcterms:W3CDTF">2015-04-20T13:06:23Z</dcterms:modified>
</cp:coreProperties>
</file>