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handoutMasterIdLst>
    <p:handoutMasterId r:id="rId23"/>
  </p:handoutMasterIdLst>
  <p:sldIdLst>
    <p:sldId id="327" r:id="rId2"/>
    <p:sldId id="474" r:id="rId3"/>
    <p:sldId id="398" r:id="rId4"/>
    <p:sldId id="399" r:id="rId5"/>
    <p:sldId id="400" r:id="rId6"/>
    <p:sldId id="401" r:id="rId7"/>
    <p:sldId id="471" r:id="rId8"/>
    <p:sldId id="473" r:id="rId9"/>
    <p:sldId id="411" r:id="rId10"/>
    <p:sldId id="403" r:id="rId11"/>
    <p:sldId id="475" r:id="rId12"/>
    <p:sldId id="476" r:id="rId13"/>
    <p:sldId id="405" r:id="rId14"/>
    <p:sldId id="477" r:id="rId15"/>
    <p:sldId id="478" r:id="rId16"/>
    <p:sldId id="479" r:id="rId17"/>
    <p:sldId id="480" r:id="rId18"/>
    <p:sldId id="481" r:id="rId19"/>
    <p:sldId id="483" r:id="rId20"/>
    <p:sldId id="484" r:id="rId21"/>
    <p:sldId id="407" r:id="rId22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66"/>
    <a:srgbClr val="00C88A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1" autoAdjust="0"/>
    <p:restoredTop sz="94646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55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3D13293-8520-4E7E-9DC3-7DA8B4A28D2C}" type="datetimeFigureOut">
              <a:rPr lang="en-US"/>
              <a:pPr>
                <a:defRPr/>
              </a:pPr>
              <a:t>2/23/2010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8D2BF34-DBED-4BE0-91E4-C0133CC486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361BC-F105-4F35-B1AD-2D697EE23488}" type="datetimeFigureOut">
              <a:rPr lang="en-US"/>
              <a:pPr>
                <a:defRPr/>
              </a:pPr>
              <a:t>2/23/2010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04E1D-C57B-4199-8A4D-4D70551AE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2"/>
          <p:cNvSpPr>
            <a:spLocks noGrp="1"/>
          </p:cNvSpPr>
          <p:nvPr>
            <p:ph type="title" idx="4294967295"/>
          </p:nvPr>
        </p:nvSpPr>
        <p:spPr>
          <a:xfrm>
            <a:off x="457200" y="500042"/>
            <a:ext cx="8229600" cy="1071570"/>
          </a:xfrm>
          <a:prstGeom prst="roundRect">
            <a:avLst/>
          </a:prstGeom>
          <a:solidFill>
            <a:srgbClr val="003366">
              <a:alpha val="50000"/>
            </a:srgbClr>
          </a:solidFill>
          <a:scene3d>
            <a:camera prst="orthographicFront"/>
            <a:lightRig rig="balanced" dir="t"/>
          </a:scene3d>
          <a:sp3d prstMaterial="plastic">
            <a:bevelT/>
            <a:bevelB/>
          </a:sp3d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en-GB" dirty="0"/>
          </a:p>
        </p:txBody>
      </p:sp>
      <p:sp>
        <p:nvSpPr>
          <p:cNvPr id="8" name="Zástupný symbol pro obsah 13"/>
          <p:cNvSpPr>
            <a:spLocks noGrp="1"/>
          </p:cNvSpPr>
          <p:nvPr>
            <p:ph idx="4294967295"/>
          </p:nvPr>
        </p:nvSpPr>
        <p:spPr>
          <a:xfrm>
            <a:off x="457200" y="1785926"/>
            <a:ext cx="8229600" cy="4572032"/>
          </a:xfrm>
          <a:prstGeom prst="roundRect">
            <a:avLst>
              <a:gd name="adj" fmla="val 4096"/>
            </a:avLst>
          </a:prstGeom>
          <a:solidFill>
            <a:srgbClr val="009966">
              <a:alpha val="50000"/>
            </a:srgbClr>
          </a:solidFill>
          <a:scene3d>
            <a:camera prst="orthographicFront"/>
            <a:lightRig rig="balanced" dir="t"/>
          </a:scene3d>
          <a:sp3d prstMaterial="plastic">
            <a:bevelT/>
            <a:bevelB/>
          </a:sp3d>
        </p:spPr>
        <p:txBody>
          <a:bodyPr/>
          <a:lstStyle>
            <a:lvl1pPr>
              <a:buFontTx/>
              <a:buBlip>
                <a:blip r:embed="rId2"/>
              </a:buBlip>
              <a:defRPr>
                <a:latin typeface="Century Gothic" pitchFamily="34" charset="0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 userDrawn="1">
            <p:ph type="dt" sz="half" idx="10"/>
          </p:nvPr>
        </p:nvSpPr>
        <p:spPr>
          <a:xfrm>
            <a:off x="457200" y="6500813"/>
            <a:ext cx="2133600" cy="285750"/>
          </a:xfrm>
        </p:spPr>
        <p:txBody>
          <a:bodyPr/>
          <a:lstStyle>
            <a:lvl1pPr>
              <a:defRPr smtClean="0">
                <a:latin typeface="Century Gothic" pitchFamily="34" charset="0"/>
              </a:defRPr>
            </a:lvl1pPr>
          </a:lstStyle>
          <a:p>
            <a:pPr>
              <a:defRPr/>
            </a:pPr>
            <a:fld id="{5A542715-427E-4FD1-A5BD-ACD2B7B4F384}" type="datetimeFigureOut">
              <a:rPr lang="en-US"/>
              <a:pPr>
                <a:defRPr/>
              </a:pPr>
              <a:t>2/23/2010</a:t>
            </a:fld>
            <a:endParaRPr lang="en-GB" dirty="0"/>
          </a:p>
        </p:txBody>
      </p:sp>
      <p:sp>
        <p:nvSpPr>
          <p:cNvPr id="5" name="Zástupný symbol pro zápatí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 dirty="0">
                <a:latin typeface="Century Gothic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00813"/>
            <a:ext cx="2133600" cy="287337"/>
          </a:xfrm>
        </p:spPr>
        <p:txBody>
          <a:bodyPr/>
          <a:lstStyle>
            <a:lvl1pPr>
              <a:defRPr smtClean="0">
                <a:latin typeface="Century Gothic" pitchFamily="34" charset="0"/>
              </a:defRPr>
            </a:lvl1pPr>
          </a:lstStyle>
          <a:p>
            <a:pPr>
              <a:defRPr/>
            </a:pPr>
            <a:fld id="{C01A6B62-0617-41F0-A8DB-1F39D77344C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5B0DD-B22C-4C34-91ED-A22C366B8C51}" type="datetimeFigureOut">
              <a:rPr lang="en-US"/>
              <a:pPr>
                <a:defRPr/>
              </a:pPr>
              <a:t>2/23/2010</a:t>
            </a:fld>
            <a:endParaRPr lang="en-GB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83C6-D081-4235-8E5A-AD208EFC61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9966"/>
            </a:gs>
            <a:gs pos="100000">
              <a:srgbClr val="0033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GB" smtClean="0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7F6B04-8442-4A80-88B4-56D9B535CE20}" type="datetimeFigureOut">
              <a:rPr lang="en-US"/>
              <a:pPr>
                <a:defRPr/>
              </a:pPr>
              <a:t>2/23/2010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1708DC-5D34-4A16-9E9A-86CAA575E3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4" r:id="rId2"/>
    <p:sldLayoutId id="2147483683" r:id="rId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ek\Pictures\photos\Výroční zpráva\skola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5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72400" cy="1470025"/>
          </a:xfrm>
          <a:prstGeom prst="roundRect">
            <a:avLst/>
          </a:prstGeom>
          <a:solidFill>
            <a:srgbClr val="003366">
              <a:alpha val="50000"/>
            </a:srgbClr>
          </a:solidFill>
          <a:sp3d prstMaterial="plastic">
            <a:bevelT/>
            <a:bevelB/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00100" y="3004593"/>
            <a:ext cx="7215238" cy="2489825"/>
          </a:xfrm>
          <a:prstGeom prst="roundRect">
            <a:avLst/>
          </a:prstGeom>
          <a:solidFill>
            <a:srgbClr val="009966">
              <a:alpha val="50000"/>
            </a:srgbClr>
          </a:solidFill>
          <a:sp3d prstMaterial="plastic">
            <a:bevelT/>
            <a:bevelB/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619250" y="1341438"/>
            <a:ext cx="63373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OPEN GATE </a:t>
            </a:r>
          </a:p>
          <a:p>
            <a:pPr algn="ctr"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OTEVŘENÁ BRÁNA DO SVĚTA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857752" y="3000372"/>
            <a:ext cx="3379791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 dirty="0" smtClean="0">
                <a:solidFill>
                  <a:schemeClr val="bg1"/>
                </a:solidFill>
              </a:rPr>
              <a:t>2009/2010</a:t>
            </a:r>
            <a:endParaRPr lang="cs-CZ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cs-CZ" b="1" dirty="0" smtClean="0">
                <a:solidFill>
                  <a:schemeClr val="bg1"/>
                </a:solidFill>
              </a:rPr>
              <a:t>141 studentů (134 </a:t>
            </a:r>
            <a:r>
              <a:rPr lang="cs-CZ" b="1" dirty="0" err="1" smtClean="0">
                <a:solidFill>
                  <a:schemeClr val="bg1"/>
                </a:solidFill>
              </a:rPr>
              <a:t>boarding</a:t>
            </a:r>
            <a:r>
              <a:rPr lang="cs-CZ" b="1" dirty="0" smtClean="0">
                <a:solidFill>
                  <a:schemeClr val="bg1"/>
                </a:solidFill>
              </a:rPr>
              <a:t>)</a:t>
            </a:r>
            <a:endParaRPr lang="cs-CZ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cs-CZ" b="1" dirty="0" smtClean="0">
                <a:solidFill>
                  <a:schemeClr val="bg1"/>
                </a:solidFill>
              </a:rPr>
              <a:t>40 pedagogů (+6 externistů)</a:t>
            </a:r>
            <a:endParaRPr lang="cs-CZ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</a:rPr>
              <a:t>20 dalších </a:t>
            </a:r>
            <a:r>
              <a:rPr lang="cs-CZ" b="1" dirty="0" smtClean="0">
                <a:solidFill>
                  <a:schemeClr val="bg1"/>
                </a:solidFill>
              </a:rPr>
              <a:t>zaměstnanců</a:t>
            </a:r>
          </a:p>
          <a:p>
            <a:pPr algn="ctr">
              <a:spcBef>
                <a:spcPct val="50000"/>
              </a:spcBef>
            </a:pPr>
            <a:r>
              <a:rPr lang="cs-CZ" b="1" dirty="0" smtClean="0">
                <a:solidFill>
                  <a:schemeClr val="bg1"/>
                </a:solidFill>
              </a:rPr>
              <a:t>2011 </a:t>
            </a:r>
          </a:p>
          <a:p>
            <a:pPr>
              <a:spcBef>
                <a:spcPct val="50000"/>
              </a:spcBef>
            </a:pPr>
            <a:r>
              <a:rPr lang="cs-CZ" b="1" dirty="0" smtClean="0">
                <a:solidFill>
                  <a:schemeClr val="bg1"/>
                </a:solidFill>
              </a:rPr>
              <a:t>Základní škola CZ/EN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57290" y="3000372"/>
            <a:ext cx="3379791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 dirty="0" smtClean="0">
                <a:solidFill>
                  <a:schemeClr val="bg1"/>
                </a:solidFill>
              </a:rPr>
              <a:t>2005 </a:t>
            </a:r>
          </a:p>
          <a:p>
            <a:pPr>
              <a:spcBef>
                <a:spcPct val="50000"/>
              </a:spcBef>
            </a:pPr>
            <a:r>
              <a:rPr lang="cs-CZ" b="1" dirty="0" smtClean="0">
                <a:solidFill>
                  <a:schemeClr val="bg1"/>
                </a:solidFill>
              </a:rPr>
              <a:t>Nový </a:t>
            </a:r>
            <a:r>
              <a:rPr lang="cs-CZ" b="1" dirty="0">
                <a:solidFill>
                  <a:schemeClr val="bg1"/>
                </a:solidFill>
              </a:rPr>
              <a:t>moderní areál </a:t>
            </a:r>
            <a:endParaRPr lang="cs-CZ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cs-CZ" b="1" dirty="0" smtClean="0">
                <a:solidFill>
                  <a:schemeClr val="bg1"/>
                </a:solidFill>
              </a:rPr>
              <a:t>Prvních  112 studentů</a:t>
            </a:r>
            <a:endParaRPr lang="cs-CZ" b="1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cs-CZ" b="1" dirty="0" smtClean="0">
                <a:solidFill>
                  <a:schemeClr val="bg1"/>
                </a:solidFill>
              </a:rPr>
              <a:t>2009</a:t>
            </a:r>
            <a:endParaRPr lang="cs-CZ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cs-CZ" b="1" dirty="0" smtClean="0">
                <a:solidFill>
                  <a:schemeClr val="bg1"/>
                </a:solidFill>
              </a:rPr>
              <a:t>IB akreditace</a:t>
            </a:r>
            <a:endParaRPr lang="cs-CZ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cs-CZ" b="1" dirty="0" smtClean="0">
                <a:solidFill>
                  <a:schemeClr val="bg1"/>
                </a:solidFill>
              </a:rPr>
              <a:t>Prvních 21 absolventů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ázek 1" descr="fotbal06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66713"/>
            <a:ext cx="9144000" cy="612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Nadpis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981075"/>
            <a:ext cx="7561263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258888" y="1196975"/>
            <a:ext cx="68421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</a:rPr>
              <a:t>MIMOŠKOLNÍ AKTIVITY</a:t>
            </a:r>
          </a:p>
          <a:p>
            <a:pPr algn="ctr"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</a:rPr>
              <a:t>ROZVOJ TĚLA I DUCHA</a:t>
            </a:r>
          </a:p>
        </p:txBody>
      </p:sp>
      <p:pic>
        <p:nvPicPr>
          <p:cNvPr id="3" name="Podnadpis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213100"/>
            <a:ext cx="3744912" cy="314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076825" y="3429000"/>
            <a:ext cx="338296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 dirty="0" err="1">
                <a:solidFill>
                  <a:schemeClr val="bg1"/>
                </a:solidFill>
              </a:rPr>
              <a:t>Duke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of</a:t>
            </a:r>
            <a:r>
              <a:rPr lang="cs-CZ" b="1" dirty="0">
                <a:solidFill>
                  <a:schemeClr val="bg1"/>
                </a:solidFill>
              </a:rPr>
              <a:t> Edinburgh </a:t>
            </a:r>
            <a:r>
              <a:rPr lang="cs-CZ" b="1" dirty="0" err="1">
                <a:solidFill>
                  <a:schemeClr val="bg1"/>
                </a:solidFill>
              </a:rPr>
              <a:t>Award</a:t>
            </a:r>
            <a:endParaRPr lang="cs-CZ" b="1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</a:rPr>
              <a:t>Cena vévody z Edinburghu</a:t>
            </a:r>
          </a:p>
          <a:p>
            <a:pPr algn="ctr">
              <a:spcBef>
                <a:spcPct val="50000"/>
              </a:spcBef>
            </a:pPr>
            <a:r>
              <a:rPr lang="cs-CZ" dirty="0">
                <a:solidFill>
                  <a:schemeClr val="bg1"/>
                </a:solidFill>
              </a:rPr>
              <a:t>Sport</a:t>
            </a:r>
          </a:p>
          <a:p>
            <a:pPr algn="ctr">
              <a:spcBef>
                <a:spcPct val="50000"/>
              </a:spcBef>
            </a:pPr>
            <a:r>
              <a:rPr lang="cs-CZ" dirty="0">
                <a:solidFill>
                  <a:schemeClr val="bg1"/>
                </a:solidFill>
              </a:rPr>
              <a:t>Umění</a:t>
            </a:r>
          </a:p>
          <a:p>
            <a:pPr algn="ctr">
              <a:spcBef>
                <a:spcPct val="50000"/>
              </a:spcBef>
            </a:pPr>
            <a:r>
              <a:rPr lang="cs-CZ" dirty="0">
                <a:solidFill>
                  <a:schemeClr val="bg1"/>
                </a:solidFill>
              </a:rPr>
              <a:t>Práce pro komunitu</a:t>
            </a:r>
          </a:p>
          <a:p>
            <a:pPr algn="ctr">
              <a:spcBef>
                <a:spcPct val="50000"/>
              </a:spcBef>
            </a:pPr>
            <a:r>
              <a:rPr lang="cs-CZ" dirty="0" smtClean="0">
                <a:solidFill>
                  <a:schemeClr val="bg1"/>
                </a:solidFill>
              </a:rPr>
              <a:t>Expedice</a:t>
            </a:r>
          </a:p>
          <a:p>
            <a:pPr algn="ctr">
              <a:spcBef>
                <a:spcPct val="50000"/>
              </a:spcBef>
            </a:pPr>
            <a:r>
              <a:rPr lang="cs-CZ" dirty="0" smtClean="0">
                <a:solidFill>
                  <a:schemeClr val="bg1"/>
                </a:solidFill>
              </a:rPr>
              <a:t>IB program – C.A.S.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Obrázek 1" descr="kone 138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66713"/>
            <a:ext cx="9144000" cy="612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odnadpis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716338"/>
            <a:ext cx="3744913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Nadpis 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981075"/>
            <a:ext cx="38877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1187450" y="1268413"/>
            <a:ext cx="3025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SPORT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5508625" y="4005263"/>
            <a:ext cx="302418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Jezdectví, plavání, jóga, kickbox, florbal, posilování, basketbal, fotbal, volejbal, atletika, cyklistika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Obrázek 1" descr="hud vychova 55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66713"/>
            <a:ext cx="9144000" cy="612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Nadpis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981075"/>
            <a:ext cx="4105275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3348038" y="1341438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pic>
        <p:nvPicPr>
          <p:cNvPr id="3" name="Podnadpis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644900"/>
            <a:ext cx="374491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5292725" y="1196975"/>
            <a:ext cx="2951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5219700" y="1341438"/>
            <a:ext cx="29527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HUDBA</a:t>
            </a:r>
          </a:p>
          <a:p>
            <a:pPr algn="ctr">
              <a:spcBef>
                <a:spcPct val="50000"/>
              </a:spcBef>
            </a:pPr>
            <a:r>
              <a:rPr lang="cs-CZ" b="1"/>
              <a:t>ROZVOJ TALENTU</a:t>
            </a:r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611188" y="3789363"/>
            <a:ext cx="3168650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Kytara</a:t>
            </a:r>
          </a:p>
          <a:p>
            <a:pPr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Sborový a sólový zpěv</a:t>
            </a:r>
          </a:p>
          <a:p>
            <a:pPr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Bicí</a:t>
            </a:r>
          </a:p>
          <a:p>
            <a:pPr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Klavír</a:t>
            </a:r>
          </a:p>
          <a:p>
            <a:pPr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Tanec </a:t>
            </a:r>
          </a:p>
          <a:p>
            <a:pPr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Fotografie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ázek 1" descr="fotokrouzek01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66713"/>
            <a:ext cx="9144000" cy="612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Nadpis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981075"/>
            <a:ext cx="7561263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331913" y="1341438"/>
            <a:ext cx="662463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KOMUNITNÍ ČINNOST</a:t>
            </a:r>
          </a:p>
          <a:p>
            <a:pPr algn="ctr"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POMOC KOMUNITĚ A POTŘEBNÝM</a:t>
            </a:r>
          </a:p>
        </p:txBody>
      </p:sp>
      <p:pic>
        <p:nvPicPr>
          <p:cNvPr id="3" name="Podnadpis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36838"/>
            <a:ext cx="26638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odnadpis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789363"/>
            <a:ext cx="325119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0" y="2781300"/>
            <a:ext cx="2951163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INTERNÍ</a:t>
            </a:r>
          </a:p>
          <a:p>
            <a:pPr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Pomoc při projektech</a:t>
            </a:r>
          </a:p>
          <a:p>
            <a:pPr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Práce v knihovně a na kolejích</a:t>
            </a:r>
          </a:p>
          <a:p>
            <a:pPr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Studentská rada</a:t>
            </a:r>
          </a:p>
          <a:p>
            <a:pPr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Časopis</a:t>
            </a:r>
          </a:p>
          <a:p>
            <a:pPr>
              <a:spcBef>
                <a:spcPct val="50000"/>
              </a:spcBef>
            </a:pPr>
            <a:endParaRPr lang="cs-CZ" b="1">
              <a:solidFill>
                <a:schemeClr val="bg1"/>
              </a:solidFill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000760" y="3786190"/>
            <a:ext cx="2747953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</a:rPr>
              <a:t>EXTERNÍ</a:t>
            </a:r>
          </a:p>
          <a:p>
            <a:pPr>
              <a:spcBef>
                <a:spcPct val="50000"/>
              </a:spcBef>
            </a:pPr>
            <a:r>
              <a:rPr lang="cs-CZ" b="1" dirty="0" smtClean="0">
                <a:solidFill>
                  <a:schemeClr val="bg1"/>
                </a:solidFill>
              </a:rPr>
              <a:t>Olivova léčebna</a:t>
            </a:r>
          </a:p>
          <a:p>
            <a:pPr>
              <a:spcBef>
                <a:spcPct val="50000"/>
              </a:spcBef>
            </a:pPr>
            <a:r>
              <a:rPr lang="cs-CZ" b="1" dirty="0" smtClean="0">
                <a:solidFill>
                  <a:schemeClr val="bg1"/>
                </a:solidFill>
              </a:rPr>
              <a:t>Domovy důchodců</a:t>
            </a:r>
            <a:endParaRPr lang="cs-CZ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cs-CZ" b="1" dirty="0" smtClean="0">
                <a:solidFill>
                  <a:schemeClr val="bg1"/>
                </a:solidFill>
              </a:rPr>
              <a:t>Projekty pro ZŠ</a:t>
            </a:r>
            <a:endParaRPr lang="cs-CZ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</a:rPr>
              <a:t>Charitativní akce</a:t>
            </a:r>
          </a:p>
          <a:p>
            <a:pPr>
              <a:spcBef>
                <a:spcPct val="50000"/>
              </a:spcBef>
            </a:pP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Obrázek 1" descr="prednaska5656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66713"/>
            <a:ext cx="9144000" cy="612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Nadpis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981075"/>
            <a:ext cx="7561263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1835150" y="1484313"/>
            <a:ext cx="547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AKADEMICKÁ ZÁJMOVÁ ČINNOST</a:t>
            </a:r>
          </a:p>
        </p:txBody>
      </p:sp>
      <p:pic>
        <p:nvPicPr>
          <p:cNvPr id="3" name="Podnadpis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3573463"/>
            <a:ext cx="22320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1619250" y="3789363"/>
            <a:ext cx="208756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 smtClean="0">
                <a:solidFill>
                  <a:schemeClr val="bg1"/>
                </a:solidFill>
              </a:rPr>
              <a:t>Debatní liga</a:t>
            </a:r>
          </a:p>
          <a:p>
            <a:pPr>
              <a:spcBef>
                <a:spcPct val="50000"/>
              </a:spcBef>
            </a:pPr>
            <a:r>
              <a:rPr lang="cs-CZ" b="1" dirty="0" smtClean="0">
                <a:solidFill>
                  <a:schemeClr val="bg1"/>
                </a:solidFill>
              </a:rPr>
              <a:t>Projekt OSN</a:t>
            </a:r>
          </a:p>
          <a:p>
            <a:pPr>
              <a:spcBef>
                <a:spcPct val="50000"/>
              </a:spcBef>
            </a:pPr>
            <a:r>
              <a:rPr lang="cs-CZ" b="1" dirty="0" smtClean="0">
                <a:solidFill>
                  <a:schemeClr val="bg1"/>
                </a:solidFill>
              </a:rPr>
              <a:t>Semináře</a:t>
            </a:r>
            <a:endParaRPr lang="cs-CZ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</a:rPr>
              <a:t>Jazyky</a:t>
            </a:r>
          </a:p>
          <a:p>
            <a:pPr>
              <a:spcBef>
                <a:spcPct val="50000"/>
              </a:spcBef>
            </a:pPr>
            <a:r>
              <a:rPr lang="cs-CZ" b="1" dirty="0" err="1" smtClean="0">
                <a:solidFill>
                  <a:schemeClr val="bg1"/>
                </a:solidFill>
              </a:rPr>
              <a:t>Global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School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Obrázek 1" descr="bazen 09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66713"/>
            <a:ext cx="9144000" cy="612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Nadpis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81075"/>
            <a:ext cx="3529013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468313" y="1341438"/>
            <a:ext cx="324167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VOLNÝ ČAS</a:t>
            </a:r>
          </a:p>
          <a:p>
            <a:pPr algn="ctr"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AREÁL OPEN GATE</a:t>
            </a:r>
          </a:p>
        </p:txBody>
      </p:sp>
      <p:pic>
        <p:nvPicPr>
          <p:cNvPr id="3" name="Podnadpis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3573463"/>
            <a:ext cx="29527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5867400" y="3789363"/>
            <a:ext cx="2376488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/>
              <a:t>DIVADLO</a:t>
            </a:r>
          </a:p>
          <a:p>
            <a:pPr>
              <a:spcBef>
                <a:spcPct val="50000"/>
              </a:spcBef>
            </a:pPr>
            <a:r>
              <a:rPr lang="cs-CZ" b="1"/>
              <a:t>KNIHOVNA</a:t>
            </a:r>
          </a:p>
          <a:p>
            <a:pPr>
              <a:spcBef>
                <a:spcPct val="50000"/>
              </a:spcBef>
            </a:pPr>
            <a:r>
              <a:rPr lang="cs-CZ" b="1"/>
              <a:t>TĚLOCVIČNA</a:t>
            </a:r>
          </a:p>
          <a:p>
            <a:pPr>
              <a:spcBef>
                <a:spcPct val="50000"/>
              </a:spcBef>
            </a:pPr>
            <a:r>
              <a:rPr lang="cs-CZ" b="1"/>
              <a:t>BAZÉN</a:t>
            </a:r>
          </a:p>
          <a:p>
            <a:pPr>
              <a:spcBef>
                <a:spcPct val="50000"/>
              </a:spcBef>
            </a:pPr>
            <a:r>
              <a:rPr lang="cs-CZ" b="1"/>
              <a:t>HOSPODÁŘSTVÍ</a:t>
            </a:r>
          </a:p>
          <a:p>
            <a:pPr>
              <a:spcBef>
                <a:spcPct val="50000"/>
              </a:spcBef>
            </a:pPr>
            <a:r>
              <a:rPr lang="cs-CZ" b="1"/>
              <a:t>KAVÁRNA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Obrázek 1" descr="okna 05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66713"/>
            <a:ext cx="9144000" cy="612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Nadpis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981075"/>
            <a:ext cx="7561263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2339975" y="1341438"/>
            <a:ext cx="44640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ŽIVOT V OPEN GATE</a:t>
            </a:r>
          </a:p>
          <a:p>
            <a:pPr algn="ctr"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MODERNĚ KONCIPOVANÉ KOLEJE</a:t>
            </a:r>
          </a:p>
        </p:txBody>
      </p:sp>
      <p:pic>
        <p:nvPicPr>
          <p:cNvPr id="3" name="Podnadpis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429000"/>
            <a:ext cx="29527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539750" y="3644900"/>
            <a:ext cx="2746366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/>
              <a:t>Čtyři koleje</a:t>
            </a:r>
          </a:p>
          <a:p>
            <a:pPr>
              <a:spcBef>
                <a:spcPct val="50000"/>
              </a:spcBef>
            </a:pPr>
            <a:r>
              <a:rPr lang="cs-CZ" b="1" dirty="0"/>
              <a:t>Společný prostor</a:t>
            </a:r>
          </a:p>
          <a:p>
            <a:pPr>
              <a:spcBef>
                <a:spcPct val="50000"/>
              </a:spcBef>
            </a:pPr>
            <a:r>
              <a:rPr lang="cs-CZ" b="1" dirty="0"/>
              <a:t>Pokoje </a:t>
            </a:r>
            <a:r>
              <a:rPr lang="cs-CZ" b="1" dirty="0" smtClean="0"/>
              <a:t>(2 i 1 lůžkové)</a:t>
            </a:r>
            <a:endParaRPr lang="cs-CZ" b="1" dirty="0"/>
          </a:p>
          <a:p>
            <a:pPr>
              <a:spcBef>
                <a:spcPct val="50000"/>
              </a:spcBef>
            </a:pPr>
            <a:r>
              <a:rPr lang="cs-CZ" b="1" dirty="0"/>
              <a:t>Vybavené kuchyňky</a:t>
            </a:r>
          </a:p>
          <a:p>
            <a:pPr>
              <a:spcBef>
                <a:spcPct val="50000"/>
              </a:spcBef>
            </a:pPr>
            <a:r>
              <a:rPr lang="cs-CZ" b="1" dirty="0"/>
              <a:t>Počítače</a:t>
            </a:r>
          </a:p>
          <a:p>
            <a:pPr>
              <a:spcBef>
                <a:spcPct val="50000"/>
              </a:spcBef>
            </a:pPr>
            <a:r>
              <a:rPr lang="cs-CZ" b="1" dirty="0" err="1" smtClean="0"/>
              <a:t>Wifi</a:t>
            </a:r>
            <a:r>
              <a:rPr lang="cs-CZ" b="1" dirty="0" smtClean="0"/>
              <a:t> internet</a:t>
            </a:r>
            <a:endParaRPr lang="cs-CZ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Obrázek 1" descr="slavnost01f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66713"/>
            <a:ext cx="9144000" cy="612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odnadpis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573463"/>
            <a:ext cx="38893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Nadpis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981075"/>
            <a:ext cx="7561263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2124075" y="1268413"/>
            <a:ext cx="525621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KOLEJE</a:t>
            </a:r>
          </a:p>
          <a:p>
            <a:pPr algn="ctr"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SAMOSTATNOST A ODPOVĚDNOST</a:t>
            </a: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1116013" y="3789363"/>
            <a:ext cx="3384550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Vychovatel na jedno patro</a:t>
            </a:r>
          </a:p>
          <a:p>
            <a:pPr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Organizace dle věku</a:t>
            </a:r>
          </a:p>
          <a:p>
            <a:pPr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Systém privilegií</a:t>
            </a:r>
          </a:p>
          <a:p>
            <a:pPr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Spoluúčast na dění</a:t>
            </a:r>
          </a:p>
          <a:p>
            <a:pPr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Pomoc se studiem</a:t>
            </a:r>
          </a:p>
          <a:p>
            <a:pPr>
              <a:spcBef>
                <a:spcPct val="50000"/>
              </a:spcBef>
            </a:pPr>
            <a:endParaRPr lang="cs-CZ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Obrázek 1" descr="jidelna 05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Nadpis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981075"/>
            <a:ext cx="5256213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2916238" y="1196975"/>
            <a:ext cx="37433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STRAVOVÁNÍ</a:t>
            </a:r>
          </a:p>
          <a:p>
            <a:pPr algn="ctr"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PESTRÁ A ZDRAVÁ KUCHYNĚ</a:t>
            </a:r>
          </a:p>
        </p:txBody>
      </p:sp>
      <p:pic>
        <p:nvPicPr>
          <p:cNvPr id="3" name="Podnadpis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3644900"/>
            <a:ext cx="21605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6588125" y="3860800"/>
            <a:ext cx="2160588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b="1"/>
              <a:t>SNÍDANĚ</a:t>
            </a:r>
          </a:p>
          <a:p>
            <a:pPr algn="r">
              <a:spcBef>
                <a:spcPct val="50000"/>
              </a:spcBef>
            </a:pPr>
            <a:r>
              <a:rPr lang="cs-CZ" b="1"/>
              <a:t>SVAČINA</a:t>
            </a:r>
          </a:p>
          <a:p>
            <a:pPr algn="r">
              <a:spcBef>
                <a:spcPct val="50000"/>
              </a:spcBef>
            </a:pPr>
            <a:r>
              <a:rPr lang="cs-CZ" b="1"/>
              <a:t>OBĚD – 3 JÍDLA</a:t>
            </a:r>
          </a:p>
          <a:p>
            <a:pPr algn="r">
              <a:spcBef>
                <a:spcPct val="50000"/>
              </a:spcBef>
            </a:pPr>
            <a:r>
              <a:rPr lang="cs-CZ" b="1"/>
              <a:t>SVAČINA</a:t>
            </a:r>
          </a:p>
          <a:p>
            <a:pPr algn="r">
              <a:spcBef>
                <a:spcPct val="50000"/>
              </a:spcBef>
            </a:pPr>
            <a:r>
              <a:rPr lang="cs-CZ" b="1"/>
              <a:t>VEČEŘE</a:t>
            </a:r>
          </a:p>
          <a:p>
            <a:pPr algn="r">
              <a:spcBef>
                <a:spcPct val="50000"/>
              </a:spcBef>
            </a:pPr>
            <a:r>
              <a:rPr lang="cs-CZ" b="1"/>
              <a:t>2. VEČEŘE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Obrázek 1" descr="venku105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66713"/>
            <a:ext cx="9144000" cy="612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Nadpis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981075"/>
            <a:ext cx="5256213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odnadpis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636838"/>
            <a:ext cx="3600450" cy="393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3348038" y="1412875"/>
            <a:ext cx="32400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STUDENTSKÉ VÝMĚNY</a:t>
            </a:r>
          </a:p>
          <a:p>
            <a:pPr algn="ctr"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ZÁŽITEK A ZKUŠENOST</a:t>
            </a: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468313" y="2852738"/>
            <a:ext cx="316706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b="1" dirty="0" err="1">
                <a:solidFill>
                  <a:schemeClr val="bg1"/>
                </a:solidFill>
              </a:rPr>
              <a:t>Wymondham</a:t>
            </a:r>
            <a:r>
              <a:rPr lang="cs-CZ" b="1" dirty="0">
                <a:solidFill>
                  <a:schemeClr val="bg1"/>
                </a:solidFill>
              </a:rPr>
              <a:t> College, VB</a:t>
            </a:r>
          </a:p>
          <a:p>
            <a:endParaRPr lang="cs-CZ" b="1" dirty="0">
              <a:solidFill>
                <a:schemeClr val="bg1"/>
              </a:solidFill>
            </a:endParaRPr>
          </a:p>
          <a:p>
            <a:r>
              <a:rPr lang="cs-CZ" b="1" dirty="0" smtClean="0">
                <a:solidFill>
                  <a:schemeClr val="bg1"/>
                </a:solidFill>
              </a:rPr>
              <a:t>BASIS </a:t>
            </a:r>
            <a:r>
              <a:rPr lang="cs-CZ" b="1" dirty="0" err="1" smtClean="0">
                <a:solidFill>
                  <a:schemeClr val="bg1"/>
                </a:solidFill>
              </a:rPr>
              <a:t>School</a:t>
            </a:r>
            <a:r>
              <a:rPr lang="cs-CZ" b="1" dirty="0" smtClean="0">
                <a:solidFill>
                  <a:schemeClr val="bg1"/>
                </a:solidFill>
              </a:rPr>
              <a:t>, USA</a:t>
            </a:r>
          </a:p>
          <a:p>
            <a:endParaRPr lang="cs-CZ" b="1" dirty="0" smtClean="0">
              <a:solidFill>
                <a:schemeClr val="bg1"/>
              </a:solidFill>
            </a:endParaRPr>
          </a:p>
          <a:p>
            <a:r>
              <a:rPr lang="cs-CZ" b="1" dirty="0" err="1" smtClean="0">
                <a:solidFill>
                  <a:schemeClr val="bg1"/>
                </a:solidFill>
              </a:rPr>
              <a:t>Lycee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Campostel</a:t>
            </a:r>
            <a:r>
              <a:rPr lang="cs-CZ" b="1" dirty="0">
                <a:solidFill>
                  <a:schemeClr val="bg1"/>
                </a:solidFill>
              </a:rPr>
              <a:t>, Francie</a:t>
            </a:r>
          </a:p>
          <a:p>
            <a:endParaRPr lang="cs-CZ" b="1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IB </a:t>
            </a:r>
            <a:r>
              <a:rPr lang="cs-CZ" b="1" dirty="0" err="1">
                <a:solidFill>
                  <a:schemeClr val="bg1"/>
                </a:solidFill>
              </a:rPr>
              <a:t>School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Cairo</a:t>
            </a:r>
            <a:r>
              <a:rPr lang="cs-CZ" b="1" dirty="0">
                <a:solidFill>
                  <a:schemeClr val="bg1"/>
                </a:solidFill>
              </a:rPr>
              <a:t>, </a:t>
            </a:r>
            <a:r>
              <a:rPr lang="cs-CZ" b="1" dirty="0" smtClean="0">
                <a:solidFill>
                  <a:schemeClr val="bg1"/>
                </a:solidFill>
              </a:rPr>
              <a:t>Egypt</a:t>
            </a:r>
          </a:p>
          <a:p>
            <a:endParaRPr lang="cs-CZ" b="1" dirty="0" smtClean="0">
              <a:solidFill>
                <a:schemeClr val="bg1"/>
              </a:solidFill>
            </a:endParaRPr>
          </a:p>
          <a:p>
            <a:r>
              <a:rPr lang="cs-CZ" b="1" dirty="0" smtClean="0">
                <a:solidFill>
                  <a:schemeClr val="bg1"/>
                </a:solidFill>
              </a:rPr>
              <a:t>UWC </a:t>
            </a:r>
            <a:r>
              <a:rPr lang="cs-CZ" b="1" dirty="0" err="1" smtClean="0">
                <a:solidFill>
                  <a:schemeClr val="bg1"/>
                </a:solidFill>
              </a:rPr>
              <a:t>of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Adriatic</a:t>
            </a:r>
            <a:r>
              <a:rPr lang="cs-CZ" b="1" dirty="0" smtClean="0">
                <a:solidFill>
                  <a:schemeClr val="bg1"/>
                </a:solidFill>
              </a:rPr>
              <a:t>, Itálie</a:t>
            </a:r>
          </a:p>
          <a:p>
            <a:endParaRPr lang="cs-CZ" b="1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IB </a:t>
            </a:r>
            <a:r>
              <a:rPr lang="cs-CZ" b="1" dirty="0" err="1">
                <a:solidFill>
                  <a:schemeClr val="bg1"/>
                </a:solidFill>
              </a:rPr>
              <a:t>Banja</a:t>
            </a:r>
            <a:r>
              <a:rPr lang="cs-CZ" b="1" dirty="0">
                <a:solidFill>
                  <a:schemeClr val="bg1"/>
                </a:solidFill>
              </a:rPr>
              <a:t> Luka, Bosna </a:t>
            </a:r>
          </a:p>
          <a:p>
            <a:endParaRPr lang="cs-CZ" b="1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UWC Mostar, Bosna</a:t>
            </a:r>
          </a:p>
          <a:p>
            <a:endParaRPr lang="cs-CZ" b="1" dirty="0">
              <a:solidFill>
                <a:schemeClr val="bg1"/>
              </a:solidFill>
            </a:endParaRPr>
          </a:p>
          <a:p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Obrázek 1" descr="prestavka05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66713"/>
            <a:ext cx="9144000" cy="612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Nadpis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438" y="993775"/>
            <a:ext cx="77851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odnadpis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3141663"/>
            <a:ext cx="35845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258888" y="1196975"/>
            <a:ext cx="66976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OPEN GATE</a:t>
            </a:r>
          </a:p>
          <a:p>
            <a:pPr algn="ctr"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VÍCE NEŽ ŠKOLA</a:t>
            </a:r>
          </a:p>
        </p:txBody>
      </p:sp>
      <p:pic>
        <p:nvPicPr>
          <p:cNvPr id="4" name="Podnadpis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141663"/>
            <a:ext cx="35845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323850" y="3429000"/>
            <a:ext cx="3097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VZDĚLÁNÍ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5651500" y="3500438"/>
            <a:ext cx="3097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MIMOŠKOLNÍ ČINNOST</a:t>
            </a:r>
          </a:p>
        </p:txBody>
      </p:sp>
      <p:pic>
        <p:nvPicPr>
          <p:cNvPr id="5" name="Podnadpis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581525"/>
            <a:ext cx="3584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odnadpis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4581525"/>
            <a:ext cx="3584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51" name="Text Box 15"/>
          <p:cNvSpPr txBox="1">
            <a:spLocks noChangeArrowheads="1"/>
          </p:cNvSpPr>
          <p:nvPr/>
        </p:nvSpPr>
        <p:spPr bwMode="auto">
          <a:xfrm>
            <a:off x="395288" y="4941888"/>
            <a:ext cx="316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VOLNÝ ČAS</a:t>
            </a:r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5795963" y="4941888"/>
            <a:ext cx="2951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ŽIVOT V KOMUNITĚ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Obrázek 1" descr="zbor.zpev 011e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66713"/>
            <a:ext cx="9144000" cy="612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Nadpis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981075"/>
            <a:ext cx="403225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4716463" y="1557338"/>
            <a:ext cx="316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USKUTEČŇOVANÉ  AKCE </a:t>
            </a:r>
          </a:p>
        </p:txBody>
      </p:sp>
      <p:pic>
        <p:nvPicPr>
          <p:cNvPr id="3" name="Podnadpis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852738"/>
            <a:ext cx="360045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468313" y="3213100"/>
            <a:ext cx="2808287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</a:rPr>
              <a:t>VÁNOČNÍ VEČEŘE</a:t>
            </a:r>
          </a:p>
          <a:p>
            <a:pPr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</a:rPr>
              <a:t>KULTURA PRO </a:t>
            </a:r>
            <a:r>
              <a:rPr lang="cs-CZ" b="1" dirty="0" smtClean="0">
                <a:solidFill>
                  <a:schemeClr val="bg1"/>
                </a:solidFill>
              </a:rPr>
              <a:t>RODIČE</a:t>
            </a:r>
          </a:p>
          <a:p>
            <a:pPr>
              <a:spcBef>
                <a:spcPct val="50000"/>
              </a:spcBef>
            </a:pPr>
            <a:r>
              <a:rPr lang="cs-CZ" b="1" dirty="0" smtClean="0">
                <a:solidFill>
                  <a:schemeClr val="bg1"/>
                </a:solidFill>
              </a:rPr>
              <a:t>MATURITNÍ PLESY</a:t>
            </a:r>
            <a:endParaRPr lang="cs-CZ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</a:rPr>
              <a:t>BLUE VAN </a:t>
            </a:r>
            <a:r>
              <a:rPr lang="cs-CZ" b="1" dirty="0" smtClean="0">
                <a:solidFill>
                  <a:schemeClr val="bg1"/>
                </a:solidFill>
              </a:rPr>
              <a:t>FESTIVAL</a:t>
            </a:r>
            <a:endParaRPr lang="cs-CZ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</a:rPr>
              <a:t>CHARITATIVNÍ AUKCE</a:t>
            </a:r>
          </a:p>
          <a:p>
            <a:pPr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</a:rPr>
              <a:t>MEZINÁRODNÍ VIKEND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ázek 1" descr="hudebni vychova 33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66713"/>
            <a:ext cx="9144000" cy="612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Nadpis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4724400"/>
            <a:ext cx="4968875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284663" y="5300663"/>
            <a:ext cx="4391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</a:rPr>
              <a:t>a taková je OPEN GATE…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ázek 1" descr="diskuze01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9144000" cy="612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Nadpis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981075"/>
            <a:ext cx="77851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odnadpis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2997200"/>
            <a:ext cx="394493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1403350" y="1268413"/>
            <a:ext cx="669766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VZDĚLÁNÍ</a:t>
            </a:r>
          </a:p>
          <a:p>
            <a:pPr algn="ctr"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MODERNÍ CESTA S MEZINÁRODNÍMI VÝSTUPY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5292725" y="3213100"/>
            <a:ext cx="338455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b="1" dirty="0"/>
              <a:t>Nízký počet studentů</a:t>
            </a:r>
          </a:p>
          <a:p>
            <a:pPr algn="r">
              <a:spcBef>
                <a:spcPct val="50000"/>
              </a:spcBef>
            </a:pPr>
            <a:r>
              <a:rPr lang="cs-CZ" b="1" dirty="0"/>
              <a:t>Interaktivní metody</a:t>
            </a:r>
          </a:p>
          <a:p>
            <a:pPr algn="r">
              <a:spcBef>
                <a:spcPct val="50000"/>
              </a:spcBef>
            </a:pPr>
            <a:r>
              <a:rPr lang="cs-CZ" b="1" dirty="0"/>
              <a:t>Kvalitní výuka jazyků</a:t>
            </a:r>
          </a:p>
          <a:p>
            <a:pPr algn="r">
              <a:spcBef>
                <a:spcPct val="50000"/>
              </a:spcBef>
            </a:pPr>
            <a:r>
              <a:rPr lang="cs-CZ" b="1" dirty="0"/>
              <a:t>Moderně vybavené učebny</a:t>
            </a:r>
          </a:p>
          <a:p>
            <a:pPr algn="r">
              <a:spcBef>
                <a:spcPct val="50000"/>
              </a:spcBef>
            </a:pP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1" descr="diskuze01236b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66713"/>
            <a:ext cx="9144000" cy="612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Nadpis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981075"/>
            <a:ext cx="77851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odnadpis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3644900"/>
            <a:ext cx="5040313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547813" y="1268413"/>
            <a:ext cx="640873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VÝUKA</a:t>
            </a:r>
          </a:p>
          <a:p>
            <a:pPr algn="ctr"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ÚČEBNÍ PLÁN DLE MEZINÁRODNÍCH I ČESKÝCH STANDARDŮ 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411413" y="3860800"/>
            <a:ext cx="43211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chemeClr val="bg1"/>
                </a:solidFill>
              </a:rPr>
              <a:t>Nižší gymnázium</a:t>
            </a:r>
          </a:p>
          <a:p>
            <a:r>
              <a:rPr lang="cs-CZ">
                <a:solidFill>
                  <a:schemeClr val="bg1"/>
                </a:solidFill>
              </a:rPr>
              <a:t>Vyšší hodinová dotace angličtině</a:t>
            </a:r>
          </a:p>
          <a:p>
            <a:r>
              <a:rPr lang="cs-CZ">
                <a:solidFill>
                  <a:schemeClr val="bg1"/>
                </a:solidFill>
              </a:rPr>
              <a:t>Rozdělení dle úrovní</a:t>
            </a:r>
          </a:p>
          <a:p>
            <a:r>
              <a:rPr lang="cs-CZ">
                <a:solidFill>
                  <a:schemeClr val="bg1"/>
                </a:solidFill>
              </a:rPr>
              <a:t>Integrovaný předmět – Přírodní vědy</a:t>
            </a:r>
          </a:p>
          <a:p>
            <a:r>
              <a:rPr lang="cs-CZ">
                <a:solidFill>
                  <a:schemeClr val="bg1"/>
                </a:solidFill>
              </a:rPr>
              <a:t>Moderní didaktické materiály</a:t>
            </a:r>
          </a:p>
          <a:p>
            <a:r>
              <a:rPr lang="cs-CZ">
                <a:solidFill>
                  <a:schemeClr val="bg1"/>
                </a:solidFill>
              </a:rPr>
              <a:t>Příprava na výuku v angličtině</a:t>
            </a:r>
          </a:p>
          <a:p>
            <a:endParaRPr lang="cs-CZ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ázek 1" descr="diskuze05855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66713"/>
            <a:ext cx="9144000" cy="612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Nadpis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981075"/>
            <a:ext cx="77851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547813" y="1268413"/>
            <a:ext cx="640873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VÝUKA</a:t>
            </a:r>
          </a:p>
          <a:p>
            <a:pPr algn="ctr"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ÚČEBNÍ PLÁN DLE MEZINÁRODNÍCH I ČESKÝCH STANDARDŮ </a:t>
            </a:r>
          </a:p>
        </p:txBody>
      </p:sp>
      <p:pic>
        <p:nvPicPr>
          <p:cNvPr id="3" name="Podnadpis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3644900"/>
            <a:ext cx="432117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411413" y="3860800"/>
            <a:ext cx="43211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Vyšší gymnázium</a:t>
            </a:r>
          </a:p>
          <a:p>
            <a:pPr algn="ctr"/>
            <a:r>
              <a:rPr lang="cs-CZ" b="1" dirty="0"/>
              <a:t>Kvinta, Sexta</a:t>
            </a:r>
          </a:p>
          <a:p>
            <a:r>
              <a:rPr lang="cs-CZ" b="1" dirty="0">
                <a:solidFill>
                  <a:schemeClr val="bg1"/>
                </a:solidFill>
              </a:rPr>
              <a:t>Výuka </a:t>
            </a:r>
            <a:r>
              <a:rPr lang="cs-CZ" b="1" dirty="0" smtClean="0">
                <a:solidFill>
                  <a:schemeClr val="bg1"/>
                </a:solidFill>
              </a:rPr>
              <a:t>všech předmětů angličtině</a:t>
            </a:r>
            <a:endParaRPr lang="cs-CZ" b="1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Volitelné předměty</a:t>
            </a:r>
          </a:p>
          <a:p>
            <a:r>
              <a:rPr lang="cs-CZ" b="1" dirty="0">
                <a:solidFill>
                  <a:schemeClr val="bg1"/>
                </a:solidFill>
              </a:rPr>
              <a:t>Možnost studia 3. cizího jazyka</a:t>
            </a:r>
          </a:p>
          <a:p>
            <a:r>
              <a:rPr lang="cs-CZ" b="1" dirty="0">
                <a:solidFill>
                  <a:schemeClr val="bg1"/>
                </a:solidFill>
              </a:rPr>
              <a:t>Studentské zahraniční výměny</a:t>
            </a:r>
          </a:p>
          <a:p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1" descr="diskuze 888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274888" y="0"/>
            <a:ext cx="45926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odnadpis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2924175"/>
            <a:ext cx="5472112" cy="279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124075" y="3141663"/>
            <a:ext cx="4752975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</a:rPr>
              <a:t>Vyšší gymnázium</a:t>
            </a:r>
          </a:p>
          <a:p>
            <a:pPr algn="ctr"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</a:rPr>
              <a:t>Septima, Oktáva</a:t>
            </a:r>
          </a:p>
          <a:p>
            <a:pPr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</a:rPr>
              <a:t>IB </a:t>
            </a:r>
            <a:r>
              <a:rPr lang="cs-CZ" b="1" dirty="0" err="1">
                <a:solidFill>
                  <a:schemeClr val="bg1"/>
                </a:solidFill>
              </a:rPr>
              <a:t>Diploma</a:t>
            </a:r>
            <a:r>
              <a:rPr lang="cs-CZ" b="1" dirty="0">
                <a:solidFill>
                  <a:schemeClr val="bg1"/>
                </a:solidFill>
              </a:rPr>
              <a:t> – Mezinárodní maturita</a:t>
            </a:r>
          </a:p>
          <a:p>
            <a:pPr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</a:rPr>
              <a:t>6 profilových předmětů – intenzivní </a:t>
            </a:r>
            <a:r>
              <a:rPr lang="cs-CZ" b="1" dirty="0" smtClean="0">
                <a:solidFill>
                  <a:schemeClr val="bg1"/>
                </a:solidFill>
              </a:rPr>
              <a:t>výuka</a:t>
            </a:r>
          </a:p>
          <a:p>
            <a:pPr>
              <a:spcBef>
                <a:spcPct val="50000"/>
              </a:spcBef>
            </a:pPr>
            <a:r>
              <a:rPr lang="cs-CZ" b="1" dirty="0" err="1" smtClean="0">
                <a:solidFill>
                  <a:schemeClr val="bg1"/>
                </a:solidFill>
              </a:rPr>
              <a:t>ToK</a:t>
            </a:r>
            <a:r>
              <a:rPr lang="cs-CZ" b="1" dirty="0" smtClean="0">
                <a:solidFill>
                  <a:schemeClr val="bg1"/>
                </a:solidFill>
              </a:rPr>
              <a:t>, </a:t>
            </a:r>
            <a:r>
              <a:rPr lang="cs-CZ" b="1" dirty="0" err="1" smtClean="0">
                <a:solidFill>
                  <a:schemeClr val="bg1"/>
                </a:solidFill>
              </a:rPr>
              <a:t>Extended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Essay</a:t>
            </a:r>
            <a:r>
              <a:rPr lang="cs-CZ" b="1" dirty="0" smtClean="0">
                <a:solidFill>
                  <a:schemeClr val="bg1"/>
                </a:solidFill>
              </a:rPr>
              <a:t>, C.A.S.</a:t>
            </a:r>
            <a:endParaRPr lang="cs-CZ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</a:rPr>
              <a:t>Možnost české maturity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Obrázek 1" descr="chodba 02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66713"/>
            <a:ext cx="9144000" cy="612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Nadpis 1"/>
          <p:cNvPicPr>
            <a:picLocks noGrp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1268413"/>
            <a:ext cx="7785100" cy="1481137"/>
          </a:xfrm>
          <a:noFill/>
        </p:spPr>
      </p:pic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1258888" y="1628775"/>
            <a:ext cx="64817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VÝUKA</a:t>
            </a:r>
          </a:p>
          <a:p>
            <a:pPr algn="ctr"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ABSOLVENT PŘIPRAVEN NA STUDIA I PRO ŽIVOT</a:t>
            </a:r>
          </a:p>
        </p:txBody>
      </p:sp>
      <p:pic>
        <p:nvPicPr>
          <p:cNvPr id="3" name="Podnadpis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716338"/>
            <a:ext cx="3744912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179388" y="3860800"/>
            <a:ext cx="3313112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Znalosti i dovednosti</a:t>
            </a:r>
          </a:p>
          <a:p>
            <a:pPr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Zdravá sebedůvěra</a:t>
            </a:r>
          </a:p>
          <a:p>
            <a:pPr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Komunikace a argumentace</a:t>
            </a:r>
          </a:p>
          <a:p>
            <a:pPr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Týmová práce</a:t>
            </a:r>
          </a:p>
          <a:p>
            <a:pPr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Řízení a práce na projektech</a:t>
            </a:r>
          </a:p>
          <a:p>
            <a:pPr>
              <a:spcBef>
                <a:spcPct val="50000"/>
              </a:spcBef>
            </a:pPr>
            <a:endParaRPr lang="cs-CZ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Obrázek 1" descr="skoal110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2274888" y="0"/>
            <a:ext cx="45926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Nadpis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981075"/>
            <a:ext cx="7561263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1403350" y="1341438"/>
            <a:ext cx="59055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OPEN GATE</a:t>
            </a:r>
          </a:p>
          <a:p>
            <a:pPr algn="ctr">
              <a:spcBef>
                <a:spcPct val="50000"/>
              </a:spcBef>
            </a:pPr>
            <a:r>
              <a:rPr lang="cs-CZ" b="1"/>
              <a:t>BRÁNA K BUDOUCÍMU VÝBĚRU</a:t>
            </a:r>
          </a:p>
        </p:txBody>
      </p:sp>
      <p:pic>
        <p:nvPicPr>
          <p:cNvPr id="3" name="Podnadpis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3644900"/>
            <a:ext cx="3744912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2627313" y="3860800"/>
            <a:ext cx="3457575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/>
              <a:t>IB – vstupenka na prestižní univerzity doma i ve světě</a:t>
            </a:r>
          </a:p>
          <a:p>
            <a:pPr>
              <a:spcBef>
                <a:spcPct val="50000"/>
              </a:spcBef>
            </a:pPr>
            <a:r>
              <a:rPr lang="cs-CZ" b="1"/>
              <a:t>Kariérní poradenství</a:t>
            </a:r>
          </a:p>
          <a:p>
            <a:pPr>
              <a:spcBef>
                <a:spcPct val="50000"/>
              </a:spcBef>
            </a:pPr>
            <a:r>
              <a:rPr lang="cs-CZ" b="1"/>
              <a:t>Kontakty na univerzity </a:t>
            </a:r>
          </a:p>
          <a:p>
            <a:pPr>
              <a:spcBef>
                <a:spcPct val="50000"/>
              </a:spcBef>
            </a:pPr>
            <a:r>
              <a:rPr lang="cs-CZ" b="1"/>
              <a:t>Příprava na konkrétní zkoušky</a:t>
            </a:r>
          </a:p>
          <a:p>
            <a:pPr>
              <a:spcBef>
                <a:spcPct val="50000"/>
              </a:spcBef>
            </a:pPr>
            <a:endParaRPr lang="cs-CZ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1" descr="chodba 2222a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366713"/>
            <a:ext cx="9144000" cy="612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Nadpis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71480"/>
            <a:ext cx="7561263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Nadpis 6"/>
          <p:cNvSpPr>
            <a:spLocks noGrp="1"/>
          </p:cNvSpPr>
          <p:nvPr>
            <p:ph type="title" idx="4294967295"/>
          </p:nvPr>
        </p:nvSpPr>
        <p:spPr>
          <a:xfrm>
            <a:off x="428596" y="785794"/>
            <a:ext cx="8229600" cy="1143000"/>
          </a:xfrm>
        </p:spPr>
        <p:txBody>
          <a:bodyPr/>
          <a:lstStyle/>
          <a:p>
            <a:r>
              <a:rPr lang="cs-CZ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ABSOLVENTI 2009</a:t>
            </a:r>
            <a:endParaRPr lang="en-GB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odnadpis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3116"/>
            <a:ext cx="364333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odnadpis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143116"/>
            <a:ext cx="364333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Zástupný symbol pro obsah 7"/>
          <p:cNvSpPr>
            <a:spLocks noGrp="1"/>
          </p:cNvSpPr>
          <p:nvPr>
            <p:ph idx="4294967295"/>
          </p:nvPr>
        </p:nvSpPr>
        <p:spPr>
          <a:xfrm>
            <a:off x="457200" y="2214554"/>
            <a:ext cx="3686172" cy="3911609"/>
          </a:xfrm>
        </p:spPr>
        <p:txBody>
          <a:bodyPr/>
          <a:lstStyle/>
          <a:p>
            <a:pPr>
              <a:buNone/>
            </a:pPr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USA</a:t>
            </a:r>
            <a:endParaRPr lang="cs-CZ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Darthmouth</a:t>
            </a:r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College</a:t>
            </a:r>
            <a:endParaRPr lang="cs-CZ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University </a:t>
            </a:r>
            <a:r>
              <a:rPr lang="cs-CZ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Chicago</a:t>
            </a:r>
            <a:endParaRPr lang="cs-CZ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Velká Británie</a:t>
            </a:r>
            <a:endParaRPr lang="cs-CZ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Bath</a:t>
            </a:r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Spa</a:t>
            </a:r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University</a:t>
            </a:r>
            <a:endParaRPr lang="cs-CZ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London Metropolitan University</a:t>
            </a:r>
            <a:endParaRPr lang="cs-CZ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Newcastle University</a:t>
            </a:r>
            <a:endParaRPr lang="cs-CZ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University </a:t>
            </a:r>
            <a:r>
              <a:rPr lang="cs-CZ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Aberdeen</a:t>
            </a:r>
            <a:endParaRPr lang="cs-CZ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University </a:t>
            </a:r>
            <a:r>
              <a:rPr lang="cs-CZ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Birmingham</a:t>
            </a:r>
            <a:endParaRPr lang="cs-CZ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University </a:t>
            </a:r>
            <a:r>
              <a:rPr lang="cs-CZ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Manchester</a:t>
            </a:r>
            <a:endParaRPr lang="cs-CZ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Švýcarsko</a:t>
            </a:r>
            <a:endParaRPr lang="cs-CZ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Univerzitat</a:t>
            </a:r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Luzern</a:t>
            </a:r>
            <a:endParaRPr lang="cs-CZ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Itálie</a:t>
            </a:r>
            <a:endParaRPr lang="cs-CZ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Bocconi</a:t>
            </a:r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School</a:t>
            </a:r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Milano</a:t>
            </a:r>
            <a:endParaRPr lang="cs-CZ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obsah 7"/>
          <p:cNvSpPr>
            <a:spLocks noGrp="1"/>
          </p:cNvSpPr>
          <p:nvPr>
            <p:ph idx="4294967295"/>
          </p:nvPr>
        </p:nvSpPr>
        <p:spPr>
          <a:xfrm>
            <a:off x="4786314" y="2357430"/>
            <a:ext cx="4114800" cy="3911609"/>
          </a:xfrm>
        </p:spPr>
        <p:txBody>
          <a:bodyPr/>
          <a:lstStyle/>
          <a:p>
            <a:pPr>
              <a:buNone/>
            </a:pPr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Česká republika</a:t>
            </a:r>
            <a:endParaRPr lang="cs-CZ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UK, Právnická fakulta</a:t>
            </a:r>
            <a:endParaRPr lang="cs-CZ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UK, Filosofická fakulta</a:t>
            </a:r>
            <a:endParaRPr lang="cs-CZ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UK, Fakulta hum. studií</a:t>
            </a:r>
            <a:endParaRPr lang="cs-CZ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UK, Fakulta sociálních věd</a:t>
            </a:r>
            <a:endParaRPr lang="cs-CZ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UK, Pedagogická fakulta</a:t>
            </a:r>
            <a:endParaRPr lang="cs-CZ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ČVUT, Fakulta architektury</a:t>
            </a:r>
            <a:endParaRPr lang="cs-CZ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Masarykova Univerzita</a:t>
            </a:r>
            <a:endParaRPr lang="cs-CZ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VŠE</a:t>
            </a:r>
            <a:endParaRPr lang="cs-CZ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enGate_vzor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OpenGate_vzor</Template>
  <TotalTime>610</TotalTime>
  <Words>489</Words>
  <Application>Microsoft Office PowerPoint</Application>
  <PresentationFormat>Předvádění na obrazovce (4:3)</PresentationFormat>
  <Paragraphs>176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OpenGate_vzor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ABSOLVENTI 2009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Marek Svoboda</dc:creator>
  <cp:lastModifiedBy>Charvátová Libuše</cp:lastModifiedBy>
  <cp:revision>32</cp:revision>
  <dcterms:created xsi:type="dcterms:W3CDTF">2008-10-14T08:14:02Z</dcterms:created>
  <dcterms:modified xsi:type="dcterms:W3CDTF">2010-02-23T12:07:44Z</dcterms:modified>
</cp:coreProperties>
</file>