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10" r:id="rId4"/>
    <p:sldId id="311" r:id="rId5"/>
    <p:sldId id="278" r:id="rId6"/>
    <p:sldId id="279" r:id="rId7"/>
    <p:sldId id="312" r:id="rId8"/>
    <p:sldId id="313" r:id="rId9"/>
    <p:sldId id="298" r:id="rId10"/>
    <p:sldId id="283" r:id="rId11"/>
    <p:sldId id="284" r:id="rId12"/>
    <p:sldId id="316" r:id="rId13"/>
    <p:sldId id="315" r:id="rId14"/>
    <p:sldId id="308" r:id="rId15"/>
    <p:sldId id="286" r:id="rId16"/>
    <p:sldId id="289" r:id="rId17"/>
    <p:sldId id="319" r:id="rId18"/>
    <p:sldId id="320" r:id="rId19"/>
    <p:sldId id="321" r:id="rId20"/>
    <p:sldId id="262" r:id="rId21"/>
    <p:sldId id="277" r:id="rId22"/>
    <p:sldId id="276" r:id="rId23"/>
    <p:sldId id="264" r:id="rId24"/>
    <p:sldId id="291" r:id="rId25"/>
    <p:sldId id="292" r:id="rId26"/>
    <p:sldId id="293" r:id="rId27"/>
    <p:sldId id="259" r:id="rId28"/>
    <p:sldId id="297" r:id="rId29"/>
    <p:sldId id="317" r:id="rId30"/>
    <p:sldId id="318" r:id="rId31"/>
    <p:sldId id="322" r:id="rId32"/>
    <p:sldId id="294" r:id="rId33"/>
    <p:sldId id="327" r:id="rId34"/>
    <p:sldId id="325" r:id="rId35"/>
    <p:sldId id="328" r:id="rId36"/>
    <p:sldId id="304" r:id="rId37"/>
    <p:sldId id="324" r:id="rId38"/>
    <p:sldId id="261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7972C5-2391-46CD-B298-58DD4CF2AE68}" type="datetimeFigureOut">
              <a:rPr lang="cs-CZ" smtClean="0"/>
              <a:t>29.9.2016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A3FD16-2167-4D5D-98B7-06423B1C654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ylviad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124745"/>
            <a:ext cx="9144000" cy="480992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Sylvie Doláková</a:t>
            </a:r>
          </a:p>
          <a:p>
            <a:pPr algn="ctr"/>
            <a:endParaRPr lang="cs-CZ" sz="40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4000" b="1" i="1" dirty="0" smtClean="0">
                <a:latin typeface="+mj-lt"/>
              </a:rPr>
              <a:t>Jak učit výslovnost anglického jazyka tak, aby to žáky bavilo?</a:t>
            </a:r>
            <a:endParaRPr lang="cs-CZ" sz="4000" b="1" dirty="0">
              <a:solidFill>
                <a:schemeClr val="tx1"/>
              </a:solidFill>
            </a:endParaRPr>
          </a:p>
          <a:p>
            <a:pPr algn="ctr"/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Logo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33256"/>
            <a:ext cx="1778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412776"/>
            <a:ext cx="6400800" cy="38884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9600" dirty="0" err="1"/>
              <a:t>d</a:t>
            </a:r>
            <a:r>
              <a:rPr lang="cs-CZ" sz="9600" dirty="0" err="1" smtClean="0"/>
              <a:t>ear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 smtClean="0"/>
              <a:t>pear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570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7317432" cy="504056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cs-CZ" sz="9600" dirty="0" smtClean="0"/>
              <a:t>live</a:t>
            </a:r>
          </a:p>
          <a:p>
            <a:pPr marL="45720" indent="0" algn="ctr">
              <a:buNone/>
            </a:pPr>
            <a:r>
              <a:rPr lang="cs-CZ" sz="9600" dirty="0" err="1"/>
              <a:t>l</a:t>
            </a:r>
            <a:r>
              <a:rPr lang="cs-CZ" sz="9600" dirty="0" err="1" smtClean="0"/>
              <a:t>eave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 smtClean="0"/>
              <a:t>life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3536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143000" y="731520"/>
            <a:ext cx="6400800" cy="550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cs-CZ" sz="9600" smtClean="0"/>
              <a:t>listened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cs-CZ" sz="9600" smtClean="0"/>
              <a:t>asked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cs-CZ" sz="9600" smtClean="0"/>
              <a:t>wanted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295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cs-CZ" sz="9600" dirty="0"/>
              <a:t>m</a:t>
            </a:r>
            <a:r>
              <a:rPr lang="cs-CZ" sz="9600" dirty="0" smtClean="0"/>
              <a:t>an - </a:t>
            </a:r>
            <a:r>
              <a:rPr lang="cs-CZ" sz="9600" dirty="0" err="1" smtClean="0"/>
              <a:t>men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/>
              <a:t>b</a:t>
            </a:r>
            <a:r>
              <a:rPr lang="cs-CZ" sz="9600" dirty="0" err="1" smtClean="0"/>
              <a:t>ag</a:t>
            </a:r>
            <a:r>
              <a:rPr lang="cs-CZ" sz="9600" dirty="0" smtClean="0"/>
              <a:t> – beg</a:t>
            </a:r>
          </a:p>
          <a:p>
            <a:pPr marL="45720" indent="0" algn="ctr">
              <a:buNone/>
            </a:pPr>
            <a:r>
              <a:rPr lang="cs-CZ" sz="9600" dirty="0" err="1" smtClean="0"/>
              <a:t>said</a:t>
            </a:r>
            <a:r>
              <a:rPr lang="cs-CZ" sz="9600" dirty="0" smtClean="0"/>
              <a:t> - sad</a:t>
            </a:r>
          </a:p>
          <a:p>
            <a:pPr marL="45720" indent="0" algn="ctr">
              <a:buNone/>
            </a:pP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8561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87624" y="764704"/>
            <a:ext cx="7272808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cs-CZ" sz="9600" dirty="0" smtClean="0"/>
              <a:t>hotel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cs-CZ" sz="9600" dirty="0" err="1" smtClean="0"/>
              <a:t>fourtheenth</a:t>
            </a:r>
            <a:endParaRPr lang="cs-CZ" sz="9600" dirty="0" smtClean="0"/>
          </a:p>
          <a:p>
            <a:pPr marL="45720" indent="0" algn="ctr">
              <a:buFont typeface="Georgia" pitchFamily="18" charset="0"/>
              <a:buNone/>
            </a:pPr>
            <a:r>
              <a:rPr lang="cs-CZ" sz="9600" dirty="0" err="1" smtClean="0"/>
              <a:t>eighty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6031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400800" cy="597666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cs-CZ" sz="9600" dirty="0" err="1"/>
              <a:t>g</a:t>
            </a:r>
            <a:r>
              <a:rPr lang="cs-CZ" sz="9600" dirty="0" err="1" smtClean="0"/>
              <a:t>orilla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/>
              <a:t>k</a:t>
            </a:r>
            <a:r>
              <a:rPr lang="cs-CZ" sz="9600" dirty="0" err="1" smtClean="0"/>
              <a:t>angaroo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/>
              <a:t>g</a:t>
            </a:r>
            <a:r>
              <a:rPr lang="cs-CZ" sz="9600" dirty="0" err="1" smtClean="0"/>
              <a:t>iraffe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 smtClean="0"/>
              <a:t>canary</a:t>
            </a:r>
            <a:endParaRPr lang="cs-CZ" sz="9600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755576" y="1700808"/>
            <a:ext cx="8136904" cy="497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cs-CZ" sz="9600" dirty="0" err="1" smtClean="0"/>
              <a:t>comfortable</a:t>
            </a:r>
            <a:endParaRPr lang="cs-CZ" sz="9600" dirty="0" smtClean="0"/>
          </a:p>
          <a:p>
            <a:pPr marL="45720" indent="0" algn="ctr">
              <a:buFont typeface="Georgia" pitchFamily="18" charset="0"/>
              <a:buNone/>
            </a:pPr>
            <a:r>
              <a:rPr lang="cs-CZ" sz="9600" dirty="0" err="1" smtClean="0"/>
              <a:t>strawberry</a:t>
            </a:r>
            <a:endParaRPr lang="cs-CZ" sz="9600" dirty="0" smtClean="0"/>
          </a:p>
        </p:txBody>
      </p:sp>
    </p:spTree>
    <p:extLst>
      <p:ext uri="{BB962C8B-B14F-4D97-AF65-F5344CB8AC3E}">
        <p14:creationId xmlns:p14="http://schemas.microsoft.com/office/powerpoint/2010/main" val="40045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505792"/>
          </a:xfrm>
        </p:spPr>
        <p:txBody>
          <a:bodyPr>
            <a:normAutofit/>
          </a:bodyPr>
          <a:lstStyle/>
          <a:p>
            <a:pPr marL="45720" indent="0" hangingPunct="0">
              <a:buNone/>
            </a:pPr>
            <a:r>
              <a:rPr lang="en-US" sz="3200" dirty="0"/>
              <a:t>My </a:t>
            </a:r>
            <a:r>
              <a:rPr lang="en-US" sz="3200" dirty="0" err="1"/>
              <a:t>Bonnnie</a:t>
            </a:r>
            <a:r>
              <a:rPr lang="en-US" sz="3200" dirty="0"/>
              <a:t> is over the ocean.</a:t>
            </a:r>
            <a:endParaRPr lang="cs-CZ" sz="3200" dirty="0"/>
          </a:p>
          <a:p>
            <a:pPr marL="45720" indent="0" hangingPunct="0">
              <a:buNone/>
            </a:pPr>
            <a:r>
              <a:rPr lang="en-US" sz="3200" dirty="0"/>
              <a:t>My Bonnie is over the sea.</a:t>
            </a:r>
            <a:endParaRPr lang="cs-CZ" sz="3200" dirty="0"/>
          </a:p>
          <a:p>
            <a:pPr marL="45720" indent="0" hangingPunct="0">
              <a:buNone/>
            </a:pPr>
            <a:r>
              <a:rPr lang="en-US" sz="3200" dirty="0"/>
              <a:t>My </a:t>
            </a:r>
            <a:r>
              <a:rPr lang="en-US" sz="3200" dirty="0" err="1"/>
              <a:t>Bonnnie</a:t>
            </a:r>
            <a:r>
              <a:rPr lang="en-US" sz="3200" dirty="0"/>
              <a:t> is over the ocean.</a:t>
            </a:r>
            <a:endParaRPr lang="cs-CZ" sz="3200" dirty="0"/>
          </a:p>
          <a:p>
            <a:pPr marL="45720" indent="0" hangingPunct="0">
              <a:buNone/>
            </a:pPr>
            <a:r>
              <a:rPr lang="en-US" sz="3200" dirty="0"/>
              <a:t>Oh bring back my Bonnie to me.</a:t>
            </a:r>
            <a:endParaRPr lang="cs-CZ" sz="3200" dirty="0"/>
          </a:p>
          <a:p>
            <a:pPr marL="45720" indent="0" hangingPunct="0">
              <a:buNone/>
            </a:pPr>
            <a:r>
              <a:rPr lang="en-US" sz="3200" dirty="0"/>
              <a:t>Bring back, bring back,</a:t>
            </a:r>
            <a:endParaRPr lang="cs-CZ" sz="3200" dirty="0"/>
          </a:p>
          <a:p>
            <a:pPr marL="45720" indent="0" hangingPunct="0">
              <a:buNone/>
            </a:pPr>
            <a:r>
              <a:rPr lang="en-US" sz="3200" dirty="0"/>
              <a:t>Oh bring back my Bonnie to me, to me.</a:t>
            </a:r>
            <a:endParaRPr lang="cs-CZ" sz="3200" dirty="0"/>
          </a:p>
          <a:p>
            <a:pPr marL="45720" indent="0" hangingPunct="0">
              <a:buNone/>
            </a:pPr>
            <a:r>
              <a:rPr lang="en-US" sz="3200" dirty="0"/>
              <a:t>Bring back, bring back,</a:t>
            </a:r>
            <a:endParaRPr lang="cs-CZ" sz="3200" dirty="0"/>
          </a:p>
          <a:p>
            <a:pPr marL="45720" indent="0" hangingPunct="0">
              <a:buNone/>
            </a:pPr>
            <a:r>
              <a:rPr lang="en-US" sz="3200" dirty="0"/>
              <a:t>Oh bring back my Bonnie to me, to me.</a:t>
            </a:r>
            <a:endParaRPr lang="cs-CZ" sz="3200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1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 Bonnie.Zsa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0513" y="2225675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28547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7317432" cy="38164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6600" b="1" dirty="0" smtClean="0"/>
              <a:t>Fonetický přepis</a:t>
            </a:r>
          </a:p>
          <a:p>
            <a:pPr marL="45720" indent="0" algn="ctr">
              <a:buNone/>
            </a:pPr>
            <a:r>
              <a:rPr lang="cs-CZ" sz="5400" b="1" dirty="0" smtClean="0"/>
              <a:t>Ano či ne?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20802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611560" y="731520"/>
            <a:ext cx="784887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cs-CZ" sz="3600" b="1" dirty="0" err="1" smtClean="0"/>
              <a:t>Why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pronunciation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important</a:t>
            </a:r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 err="1" smtClean="0"/>
              <a:t>for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learners</a:t>
            </a:r>
            <a:r>
              <a:rPr lang="cs-CZ" sz="3600" b="1" dirty="0" smtClean="0"/>
              <a:t>?</a:t>
            </a:r>
          </a:p>
          <a:p>
            <a:pPr marL="45720" indent="0">
              <a:buFont typeface="Georgia" pitchFamily="18" charset="0"/>
              <a:buNone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3200" dirty="0" smtClean="0"/>
              <a:t>To </a:t>
            </a:r>
            <a:r>
              <a:rPr lang="cs-CZ" sz="3200" dirty="0" err="1" smtClean="0"/>
              <a:t>be</a:t>
            </a:r>
            <a:r>
              <a:rPr lang="cs-CZ" sz="3200" dirty="0" smtClean="0"/>
              <a:t> </a:t>
            </a:r>
            <a:r>
              <a:rPr lang="cs-CZ" sz="3200" dirty="0" err="1" smtClean="0"/>
              <a:t>understood</a:t>
            </a: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To </a:t>
            </a:r>
            <a:r>
              <a:rPr lang="cs-CZ" sz="3200" dirty="0" err="1" smtClean="0"/>
              <a:t>understand</a:t>
            </a:r>
            <a:r>
              <a:rPr lang="cs-CZ" sz="3200" dirty="0" smtClean="0"/>
              <a:t> </a:t>
            </a:r>
            <a:r>
              <a:rPr lang="cs-CZ" sz="3200" dirty="0" err="1" smtClean="0"/>
              <a:t>each</a:t>
            </a:r>
            <a:r>
              <a:rPr lang="cs-CZ" sz="3200" dirty="0" smtClean="0"/>
              <a:t> </a:t>
            </a:r>
            <a:r>
              <a:rPr lang="cs-CZ" sz="3200" dirty="0" err="1" smtClean="0"/>
              <a:t>other</a:t>
            </a:r>
            <a:endParaRPr lang="cs-CZ" sz="32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835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7638"/>
            <a:ext cx="88582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04311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437" y="2233250"/>
            <a:ext cx="2496739" cy="246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879" y="545478"/>
            <a:ext cx="204311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44429"/>
            <a:ext cx="2992494" cy="29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197" y="83077"/>
            <a:ext cx="1963457" cy="19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39" y="4688621"/>
            <a:ext cx="2040577" cy="20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423041"/>
            <a:ext cx="2304256" cy="227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3041"/>
            <a:ext cx="1677966" cy="165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166279"/>
            <a:ext cx="1900731" cy="18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916" y="4450660"/>
            <a:ext cx="2420050" cy="212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667" y="4206720"/>
            <a:ext cx="2590424" cy="245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7638"/>
            <a:ext cx="88582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1021556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936105" cy="9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227" y="5813301"/>
            <a:ext cx="1056707" cy="10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32344" cy="10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796262"/>
            <a:ext cx="1210025" cy="10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50" y="2691338"/>
            <a:ext cx="1113272" cy="10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71169"/>
            <a:ext cx="1021556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813301"/>
            <a:ext cx="936105" cy="9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-62787"/>
            <a:ext cx="1176425" cy="115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945" y="2704754"/>
            <a:ext cx="1020289" cy="10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862" y="5732865"/>
            <a:ext cx="1269500" cy="120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03" y="332656"/>
            <a:ext cx="8463969" cy="57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05" y="911512"/>
            <a:ext cx="8438567" cy="40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7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" y="650875"/>
            <a:ext cx="70675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83960"/>
            <a:ext cx="8549194" cy="43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165499" cy="50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1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err="1" smtClean="0"/>
              <a:t>Fruit</a:t>
            </a:r>
            <a:r>
              <a:rPr lang="cs-CZ" sz="6600" dirty="0" smtClean="0"/>
              <a:t> </a:t>
            </a:r>
            <a:r>
              <a:rPr lang="cs-CZ" sz="6600" dirty="0" err="1"/>
              <a:t>C</a:t>
            </a:r>
            <a:r>
              <a:rPr lang="cs-CZ" sz="6600" dirty="0" err="1" smtClean="0"/>
              <a:t>hant</a:t>
            </a:r>
            <a:endParaRPr lang="cs-CZ" sz="6600" dirty="0"/>
          </a:p>
        </p:txBody>
      </p:sp>
      <p:pic>
        <p:nvPicPr>
          <p:cNvPr id="6" name="Fruit chant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2708920"/>
            <a:ext cx="487362" cy="487363"/>
          </a:xfrm>
        </p:spPr>
      </p:pic>
    </p:spTree>
    <p:extLst>
      <p:ext uri="{BB962C8B-B14F-4D97-AF65-F5344CB8AC3E}">
        <p14:creationId xmlns:p14="http://schemas.microsoft.com/office/powerpoint/2010/main" val="37621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" y="0"/>
            <a:ext cx="91363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11560" y="731520"/>
            <a:ext cx="8424936" cy="572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cs-CZ" sz="3600" b="1" dirty="0" err="1" smtClean="0"/>
              <a:t>Why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pronunciation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important</a:t>
            </a:r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 err="1" smtClean="0"/>
              <a:t>for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teacher</a:t>
            </a:r>
            <a:r>
              <a:rPr lang="cs-CZ" sz="3600" b="1" dirty="0" smtClean="0"/>
              <a:t>?</a:t>
            </a:r>
          </a:p>
          <a:p>
            <a:pPr marL="45720" indent="0">
              <a:buFont typeface="Georgia" pitchFamily="18" charset="0"/>
              <a:buNone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3200" dirty="0" smtClean="0"/>
              <a:t>To </a:t>
            </a:r>
            <a:r>
              <a:rPr lang="cs-CZ" sz="3200" dirty="0" err="1" smtClean="0"/>
              <a:t>be</a:t>
            </a:r>
            <a:r>
              <a:rPr lang="cs-CZ" sz="3200" dirty="0" smtClean="0"/>
              <a:t> </a:t>
            </a:r>
            <a:r>
              <a:rPr lang="cs-CZ" sz="3200" dirty="0" err="1" smtClean="0"/>
              <a:t>understood</a:t>
            </a: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To </a:t>
            </a:r>
            <a:r>
              <a:rPr lang="cs-CZ" sz="3200" dirty="0" err="1" smtClean="0"/>
              <a:t>be</a:t>
            </a:r>
            <a:r>
              <a:rPr lang="cs-CZ" sz="3200" dirty="0" smtClean="0"/>
              <a:t> a </a:t>
            </a:r>
            <a:r>
              <a:rPr lang="cs-CZ" sz="3200" dirty="0" err="1" smtClean="0"/>
              <a:t>good</a:t>
            </a:r>
            <a:r>
              <a:rPr lang="cs-CZ" sz="3200" dirty="0" smtClean="0"/>
              <a:t> </a:t>
            </a:r>
            <a:r>
              <a:rPr lang="cs-CZ" sz="3200" dirty="0"/>
              <a:t>model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 smtClean="0"/>
              <a:t>children</a:t>
            </a: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To </a:t>
            </a:r>
            <a:r>
              <a:rPr lang="cs-CZ" sz="3200" dirty="0" err="1" smtClean="0"/>
              <a:t>guarantee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correct</a:t>
            </a:r>
            <a:r>
              <a:rPr lang="cs-CZ" sz="3200" dirty="0" smtClean="0"/>
              <a:t>  </a:t>
            </a:r>
            <a:r>
              <a:rPr lang="cs-CZ" sz="3200" dirty="0" err="1" smtClean="0"/>
              <a:t>imitation</a:t>
            </a:r>
            <a:r>
              <a:rPr lang="cs-CZ" sz="3200" dirty="0" smtClean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sounds</a:t>
            </a:r>
            <a:endParaRPr lang="cs-CZ" sz="3200" dirty="0"/>
          </a:p>
          <a:p>
            <a:pPr>
              <a:buFontTx/>
              <a:buChar char="-"/>
            </a:pPr>
            <a:r>
              <a:rPr lang="cs-CZ" sz="3200" dirty="0" smtClean="0"/>
              <a:t>To </a:t>
            </a:r>
            <a:r>
              <a:rPr lang="cs-CZ" sz="3200" dirty="0" err="1" smtClean="0"/>
              <a:t>facilitate</a:t>
            </a:r>
            <a:r>
              <a:rPr lang="cs-CZ" sz="3200" dirty="0" smtClean="0"/>
              <a:t> </a:t>
            </a:r>
            <a:r>
              <a:rPr lang="cs-CZ" sz="3200" dirty="0" err="1"/>
              <a:t>good</a:t>
            </a:r>
            <a:r>
              <a:rPr lang="cs-CZ" sz="3200" dirty="0"/>
              <a:t> </a:t>
            </a:r>
            <a:r>
              <a:rPr lang="cs-CZ" sz="3200" dirty="0" err="1"/>
              <a:t>pronunciation</a:t>
            </a:r>
            <a:r>
              <a:rPr lang="cs-CZ" sz="3200" dirty="0"/>
              <a:t> </a:t>
            </a:r>
            <a:r>
              <a:rPr lang="cs-CZ" sz="3200" dirty="0" err="1"/>
              <a:t>techniques</a:t>
            </a:r>
            <a:endParaRPr lang="cs-CZ" sz="3200" dirty="0"/>
          </a:p>
          <a:p>
            <a:pPr>
              <a:buFontTx/>
              <a:buChar char="-"/>
            </a:pPr>
            <a:r>
              <a:rPr lang="cs-CZ" sz="3200" dirty="0" smtClean="0"/>
              <a:t>To make </a:t>
            </a:r>
            <a:r>
              <a:rPr lang="cs-CZ" sz="3200" dirty="0" err="1"/>
              <a:t>pronunciation</a:t>
            </a:r>
            <a:r>
              <a:rPr lang="cs-CZ" sz="3200" dirty="0"/>
              <a:t> </a:t>
            </a:r>
            <a:r>
              <a:rPr lang="cs-CZ" sz="3200" dirty="0" err="1"/>
              <a:t>exercises</a:t>
            </a:r>
            <a:r>
              <a:rPr lang="cs-CZ" sz="3200" dirty="0"/>
              <a:t> </a:t>
            </a:r>
            <a:r>
              <a:rPr lang="cs-CZ" sz="3200" dirty="0" err="1"/>
              <a:t>enjoyable</a:t>
            </a:r>
            <a:r>
              <a:rPr lang="cs-CZ" sz="3200" dirty="0"/>
              <a:t> and </a:t>
            </a:r>
            <a:r>
              <a:rPr lang="cs-CZ" sz="3200" dirty="0" err="1"/>
              <a:t>beneficial</a:t>
            </a:r>
            <a:endParaRPr lang="cs-CZ" sz="3200" dirty="0"/>
          </a:p>
          <a:p>
            <a:pPr>
              <a:buFontTx/>
              <a:buChar char="-"/>
            </a:pPr>
            <a:endParaRPr lang="cs-CZ" sz="3200" dirty="0"/>
          </a:p>
          <a:p>
            <a:pPr>
              <a:buFontTx/>
              <a:buChar char="-"/>
            </a:pPr>
            <a:endParaRPr lang="cs-CZ" sz="32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94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04913"/>
            <a:ext cx="90156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178837"/>
            <a:ext cx="90156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6689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540" y="5048799"/>
            <a:ext cx="6689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708" y="4864514"/>
            <a:ext cx="6689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5847"/>
            <a:ext cx="4793645" cy="64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423863"/>
            <a:ext cx="86296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75636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92888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400" dirty="0"/>
              <a:t>s</a:t>
            </a:r>
            <a:r>
              <a:rPr lang="en-US" sz="4400" dirty="0" smtClean="0"/>
              <a:t>tar</a:t>
            </a:r>
            <a:r>
              <a:rPr lang="cs-CZ" sz="4400" dirty="0"/>
              <a:t>	</a:t>
            </a:r>
            <a:r>
              <a:rPr lang="cs-CZ" sz="4400" dirty="0" smtClean="0"/>
              <a:t>				</a:t>
            </a:r>
            <a:r>
              <a:rPr lang="en-US" sz="4400" dirty="0" smtClean="0"/>
              <a:t>rocket</a:t>
            </a:r>
            <a:endParaRPr lang="cs-CZ" sz="4400" dirty="0" smtClean="0"/>
          </a:p>
          <a:p>
            <a:pPr marL="45720" indent="0">
              <a:buNone/>
            </a:pPr>
            <a:r>
              <a:rPr lang="cs-CZ" sz="4400" dirty="0"/>
              <a:t>s</a:t>
            </a:r>
            <a:r>
              <a:rPr lang="en-US" sz="4400" dirty="0" smtClean="0"/>
              <a:t>un</a:t>
            </a:r>
            <a:r>
              <a:rPr lang="cs-CZ" sz="4400" dirty="0" smtClean="0"/>
              <a:t>						</a:t>
            </a:r>
            <a:r>
              <a:rPr lang="en-US" sz="4400" dirty="0" smtClean="0"/>
              <a:t>earth</a:t>
            </a:r>
            <a:endParaRPr lang="cs-CZ" sz="4400" dirty="0" smtClean="0"/>
          </a:p>
          <a:p>
            <a:pPr marL="45720" indent="0">
              <a:buNone/>
            </a:pPr>
            <a:r>
              <a:rPr lang="cs-CZ" sz="4400" dirty="0"/>
              <a:t>c</a:t>
            </a:r>
            <a:r>
              <a:rPr lang="en-US" sz="4400" dirty="0" smtClean="0"/>
              <a:t>rater</a:t>
            </a:r>
            <a:r>
              <a:rPr lang="cs-CZ" sz="4400" dirty="0" smtClean="0"/>
              <a:t>					</a:t>
            </a:r>
            <a:r>
              <a:rPr lang="en-US" sz="4400" dirty="0" smtClean="0"/>
              <a:t>air</a:t>
            </a:r>
            <a:endParaRPr lang="cs-CZ" sz="4400" dirty="0" smtClean="0"/>
          </a:p>
          <a:p>
            <a:pPr marL="45720" indent="0">
              <a:buNone/>
            </a:pPr>
            <a:r>
              <a:rPr lang="en-US" sz="4400" dirty="0" smtClean="0"/>
              <a:t>Mars</a:t>
            </a:r>
            <a:r>
              <a:rPr lang="cs-CZ" sz="4400" dirty="0" smtClean="0"/>
              <a:t>					</a:t>
            </a:r>
            <a:r>
              <a:rPr lang="en-US" sz="4400" dirty="0" smtClean="0"/>
              <a:t>moon</a:t>
            </a:r>
            <a:endParaRPr lang="cs-CZ" sz="4400" dirty="0" smtClean="0"/>
          </a:p>
          <a:p>
            <a:pPr marL="45720" indent="0">
              <a:buNone/>
            </a:pPr>
            <a:r>
              <a:rPr lang="cs-CZ" sz="4400" dirty="0"/>
              <a:t>g</a:t>
            </a:r>
            <a:r>
              <a:rPr lang="en-US" sz="4400" dirty="0" err="1" smtClean="0"/>
              <a:t>ravity</a:t>
            </a:r>
            <a:r>
              <a:rPr lang="cs-CZ" sz="4400" dirty="0" smtClean="0"/>
              <a:t>					</a:t>
            </a:r>
            <a:r>
              <a:rPr lang="en-US" sz="4400" dirty="0" smtClean="0"/>
              <a:t>light</a:t>
            </a:r>
            <a:endParaRPr lang="cs-CZ" sz="4400" dirty="0" smtClean="0"/>
          </a:p>
          <a:p>
            <a:pPr marL="45720" indent="0">
              <a:buNone/>
            </a:pPr>
            <a:r>
              <a:rPr lang="cs-CZ" sz="4400" dirty="0"/>
              <a:t>t</a:t>
            </a:r>
            <a:r>
              <a:rPr lang="en-US" sz="4400" dirty="0" err="1" smtClean="0"/>
              <a:t>elescope</a:t>
            </a:r>
            <a:r>
              <a:rPr lang="cs-CZ" sz="4400" dirty="0" smtClean="0"/>
              <a:t>				</a:t>
            </a:r>
            <a:r>
              <a:rPr lang="en-US" sz="4400" dirty="0" smtClean="0"/>
              <a:t>UFO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4191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-7495"/>
            <a:ext cx="367981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472608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cs-CZ" sz="5200" dirty="0" err="1" smtClean="0"/>
              <a:t>Would</a:t>
            </a:r>
            <a:r>
              <a:rPr lang="cs-CZ" sz="5200" dirty="0" smtClean="0"/>
              <a:t> </a:t>
            </a:r>
            <a:r>
              <a:rPr lang="cs-CZ" sz="5200" dirty="0" err="1" smtClean="0"/>
              <a:t>it</a:t>
            </a:r>
            <a:r>
              <a:rPr lang="cs-CZ" sz="5200" dirty="0" smtClean="0"/>
              <a:t> </a:t>
            </a:r>
            <a:r>
              <a:rPr lang="cs-CZ" sz="5200" dirty="0" err="1" smtClean="0"/>
              <a:t>work</a:t>
            </a:r>
            <a:r>
              <a:rPr lang="cs-CZ" sz="5200" dirty="0" smtClean="0"/>
              <a:t> </a:t>
            </a:r>
            <a:r>
              <a:rPr lang="cs-CZ" sz="5200" dirty="0" err="1" smtClean="0"/>
              <a:t>this</a:t>
            </a:r>
            <a:r>
              <a:rPr lang="cs-CZ" sz="5200" dirty="0" smtClean="0"/>
              <a:t> </a:t>
            </a:r>
            <a:r>
              <a:rPr lang="cs-CZ" sz="5200" dirty="0" err="1" smtClean="0"/>
              <a:t>way</a:t>
            </a:r>
            <a:r>
              <a:rPr lang="cs-CZ" sz="5200" dirty="0" smtClean="0"/>
              <a:t>?</a:t>
            </a:r>
          </a:p>
          <a:p>
            <a:pPr marL="45720" indent="0" algn="ctr">
              <a:buNone/>
            </a:pPr>
            <a:endParaRPr lang="cs-CZ" sz="3600" dirty="0" smtClean="0"/>
          </a:p>
          <a:p>
            <a:pPr marL="45720" indent="0" algn="ctr">
              <a:buNone/>
            </a:pPr>
            <a:r>
              <a:rPr lang="cs-CZ" sz="3600" dirty="0" err="1"/>
              <a:t>Y</a:t>
            </a:r>
            <a:r>
              <a:rPr lang="cs-CZ" sz="3600" dirty="0" err="1" smtClean="0"/>
              <a:t>ou</a:t>
            </a:r>
            <a:r>
              <a:rPr lang="cs-CZ" sz="3600" dirty="0" smtClean="0"/>
              <a:t> </a:t>
            </a:r>
            <a:r>
              <a:rPr lang="cs-CZ" sz="3600" dirty="0" err="1" smtClean="0"/>
              <a:t>can</a:t>
            </a:r>
            <a:r>
              <a:rPr lang="cs-CZ" sz="3600" dirty="0" smtClean="0"/>
              <a:t> </a:t>
            </a:r>
            <a:r>
              <a:rPr lang="cs-CZ" sz="3600" dirty="0" err="1" smtClean="0"/>
              <a:t>see</a:t>
            </a:r>
            <a:r>
              <a:rPr lang="cs-CZ" sz="3600" dirty="0" smtClean="0"/>
              <a:t> more </a:t>
            </a:r>
            <a:r>
              <a:rPr lang="cs-CZ" sz="3600" dirty="0" err="1" smtClean="0"/>
              <a:t>at</a:t>
            </a:r>
            <a:r>
              <a:rPr lang="cs-CZ" sz="3600" dirty="0" smtClean="0"/>
              <a:t> my </a:t>
            </a:r>
            <a:r>
              <a:rPr lang="cs-CZ" sz="3600" dirty="0" err="1" smtClean="0"/>
              <a:t>Pronunciation</a:t>
            </a:r>
            <a:r>
              <a:rPr lang="cs-CZ" sz="3600" dirty="0" smtClean="0"/>
              <a:t> workshop</a:t>
            </a:r>
          </a:p>
          <a:p>
            <a:pPr marL="45720" indent="0" algn="ctr">
              <a:buNone/>
            </a:pPr>
            <a:r>
              <a:rPr lang="cs-CZ" sz="3600" dirty="0" smtClean="0">
                <a:hlinkClick r:id="rId2"/>
              </a:rPr>
              <a:t>www.sylviad.cz</a:t>
            </a:r>
            <a:r>
              <a:rPr lang="cs-CZ" sz="3600" dirty="0" smtClean="0"/>
              <a:t> – Kalendář akcí</a:t>
            </a:r>
          </a:p>
          <a:p>
            <a:pPr marL="45720" indent="0" algn="ctr">
              <a:buNone/>
            </a:pPr>
            <a:r>
              <a:rPr lang="cs-CZ" sz="3600" dirty="0" smtClean="0"/>
              <a:t>Vsetín</a:t>
            </a:r>
          </a:p>
          <a:p>
            <a:pPr marL="45720" indent="0" algn="ctr">
              <a:buNone/>
            </a:pPr>
            <a:r>
              <a:rPr lang="cs-CZ" sz="3600" dirty="0" smtClean="0"/>
              <a:t>Uherské Hradiště</a:t>
            </a:r>
          </a:p>
          <a:p>
            <a:pPr marL="45720" indent="0" algn="ctr">
              <a:buNone/>
            </a:pPr>
            <a:r>
              <a:rPr lang="cs-CZ" sz="3600" dirty="0" smtClean="0"/>
              <a:t>Most</a:t>
            </a:r>
          </a:p>
          <a:p>
            <a:pPr marL="45720" indent="0" algn="ctr">
              <a:buNone/>
            </a:pPr>
            <a:r>
              <a:rPr lang="cs-CZ" sz="3600" dirty="0" smtClean="0"/>
              <a:t>Brno</a:t>
            </a:r>
          </a:p>
          <a:p>
            <a:pPr marL="45720" indent="0" algn="ctr">
              <a:buNone/>
            </a:pPr>
            <a:r>
              <a:rPr lang="cs-CZ" sz="3600" dirty="0" smtClean="0"/>
              <a:t>Liberec</a:t>
            </a:r>
          </a:p>
          <a:p>
            <a:pPr marL="45720" indent="0" algn="ctr">
              <a:buNone/>
            </a:pPr>
            <a:r>
              <a:rPr lang="cs-CZ" sz="3600" dirty="0" smtClean="0"/>
              <a:t>Zlín </a:t>
            </a:r>
          </a:p>
          <a:p>
            <a:pPr marL="45720" indent="0" algn="ctr">
              <a:buNone/>
            </a:pPr>
            <a:endParaRPr lang="cs-CZ" sz="3600" dirty="0"/>
          </a:p>
          <a:p>
            <a:pPr marL="45720" indent="0" algn="ctr">
              <a:buNone/>
            </a:pPr>
            <a:r>
              <a:rPr lang="cs-CZ" sz="4800" b="1" dirty="0" smtClean="0">
                <a:solidFill>
                  <a:schemeClr val="tx1"/>
                </a:solidFill>
                <a:hlinkClick r:id="rId2"/>
              </a:rPr>
              <a:t>www.sylviad.cz</a:t>
            </a:r>
            <a:r>
              <a:rPr lang="cs-CZ" sz="4800" b="1" dirty="0" smtClean="0">
                <a:solidFill>
                  <a:schemeClr val="tx1"/>
                </a:solidFill>
              </a:rPr>
              <a:t> </a:t>
            </a:r>
            <a:endParaRPr lang="cs-CZ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Logo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33256"/>
            <a:ext cx="1778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03648" y="2204864"/>
            <a:ext cx="6624736" cy="2001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b="1" dirty="0" err="1" smtClean="0"/>
              <a:t>Let‘s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try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we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can</a:t>
            </a:r>
            <a:r>
              <a:rPr lang="cs-CZ" sz="3600" b="1" dirty="0" smtClean="0"/>
              <a:t> do </a:t>
            </a:r>
            <a:r>
              <a:rPr lang="cs-CZ" sz="3600" b="1" dirty="0" err="1" smtClean="0"/>
              <a:t>that</a:t>
            </a:r>
            <a:r>
              <a:rPr lang="cs-CZ" sz="3600" b="1" dirty="0" smtClean="0"/>
              <a:t>…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197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400800" cy="27214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9600" dirty="0" err="1" smtClean="0"/>
              <a:t>hello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2868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352928" cy="504056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cs-CZ" sz="9600" dirty="0" err="1"/>
              <a:t>t</a:t>
            </a:r>
            <a:r>
              <a:rPr lang="cs-CZ" sz="9600" dirty="0" err="1" smtClean="0"/>
              <a:t>heir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/>
              <a:t>t</a:t>
            </a:r>
            <a:r>
              <a:rPr lang="cs-CZ" sz="9600" dirty="0" err="1" smtClean="0"/>
              <a:t>here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/>
              <a:t>t</a:t>
            </a:r>
            <a:r>
              <a:rPr lang="cs-CZ" sz="9600" dirty="0" err="1" smtClean="0"/>
              <a:t>hey‘re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4397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51520" y="69269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cs-CZ" sz="9600" dirty="0"/>
              <a:t>c</a:t>
            </a:r>
            <a:r>
              <a:rPr lang="cs-CZ" sz="9600" dirty="0" smtClean="0"/>
              <a:t>ar</a:t>
            </a:r>
          </a:p>
          <a:p>
            <a:pPr marL="45720" indent="0" algn="ctr">
              <a:buNone/>
            </a:pPr>
            <a:r>
              <a:rPr lang="cs-CZ" sz="9600" dirty="0" smtClean="0"/>
              <a:t>robot</a:t>
            </a:r>
            <a:endParaRPr lang="cs-CZ" sz="9600" dirty="0"/>
          </a:p>
          <a:p>
            <a:pPr marL="45720" indent="0" algn="ctr">
              <a:buNone/>
            </a:pPr>
            <a:r>
              <a:rPr lang="cs-CZ" sz="9600" dirty="0"/>
              <a:t>very</a:t>
            </a:r>
          </a:p>
        </p:txBody>
      </p:sp>
    </p:spTree>
    <p:extLst>
      <p:ext uri="{BB962C8B-B14F-4D97-AF65-F5344CB8AC3E}">
        <p14:creationId xmlns:p14="http://schemas.microsoft.com/office/powerpoint/2010/main" val="41358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72181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cs-CZ" sz="9600" dirty="0" err="1"/>
              <a:t>o</a:t>
            </a:r>
            <a:r>
              <a:rPr lang="cs-CZ" sz="9600" dirty="0" err="1" smtClean="0"/>
              <a:t>ven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/>
              <a:t>o</a:t>
            </a:r>
            <a:r>
              <a:rPr lang="cs-CZ" sz="9600" dirty="0" err="1" smtClean="0"/>
              <a:t>wl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err="1"/>
              <a:t>w</a:t>
            </a:r>
            <a:r>
              <a:rPr lang="cs-CZ" sz="9600" dirty="0" err="1" smtClean="0"/>
              <a:t>et</a:t>
            </a:r>
            <a:endParaRPr lang="cs-CZ" sz="9600" dirty="0" smtClean="0"/>
          </a:p>
          <a:p>
            <a:pPr marL="45720" indent="0" algn="ctr">
              <a:buNone/>
            </a:pPr>
            <a:r>
              <a:rPr lang="cs-CZ" sz="9600" dirty="0" smtClean="0"/>
              <a:t>vet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3703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187624" y="764704"/>
            <a:ext cx="64008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cs-CZ" sz="9600" smtClean="0"/>
              <a:t>finger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cs-CZ" sz="9600" smtClean="0"/>
              <a:t>singer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cs-CZ" sz="9600" smtClean="0"/>
              <a:t>singing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3189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Vlastní 2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66FF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3755</TotalTime>
  <Words>169</Words>
  <Application>Microsoft Office PowerPoint</Application>
  <PresentationFormat>Předvádění na obrazovce (4:3)</PresentationFormat>
  <Paragraphs>79</Paragraphs>
  <Slides>38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sylva</dc:creator>
  <cp:lastModifiedBy>Lenka Urbanová</cp:lastModifiedBy>
  <cp:revision>60</cp:revision>
  <dcterms:created xsi:type="dcterms:W3CDTF">2015-06-02T19:29:30Z</dcterms:created>
  <dcterms:modified xsi:type="dcterms:W3CDTF">2016-09-29T11:13:39Z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