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9"/>
  </p:notesMasterIdLst>
  <p:sldIdLst>
    <p:sldId id="383" r:id="rId5"/>
    <p:sldId id="384" r:id="rId6"/>
    <p:sldId id="351" r:id="rId7"/>
    <p:sldId id="378" r:id="rId8"/>
    <p:sldId id="379" r:id="rId9"/>
    <p:sldId id="352" r:id="rId10"/>
    <p:sldId id="382" r:id="rId11"/>
    <p:sldId id="361" r:id="rId12"/>
    <p:sldId id="348" r:id="rId13"/>
    <p:sldId id="360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44" r:id="rId25"/>
    <p:sldId id="381" r:id="rId26"/>
    <p:sldId id="376" r:id="rId27"/>
    <p:sldId id="377" r:id="rId28"/>
    <p:sldId id="380" r:id="rId29"/>
    <p:sldId id="328" r:id="rId30"/>
    <p:sldId id="332" r:id="rId31"/>
    <p:sldId id="340" r:id="rId32"/>
    <p:sldId id="337" r:id="rId33"/>
    <p:sldId id="335" r:id="rId34"/>
    <p:sldId id="364" r:id="rId35"/>
    <p:sldId id="277" r:id="rId36"/>
    <p:sldId id="386" r:id="rId37"/>
    <p:sldId id="385" r:id="rId38"/>
  </p:sldIdLst>
  <p:sldSz cx="12192000" cy="6858000"/>
  <p:notesSz cx="6858000" cy="9144000"/>
  <p:embeddedFontLs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 Sans Extrabold" panose="020B0604020202020204" charset="0"/>
      <p:bold r:id="rId46"/>
      <p:italic r:id="rId47"/>
      <p:boldItalic r:id="rId48"/>
    </p:embeddedFont>
    <p:embeddedFont>
      <p:font typeface="Open Sans Light" panose="020B0604020202020204" charset="0"/>
      <p:regular r:id="rId49"/>
      <p:italic r:id="rId50"/>
    </p:embeddedFont>
    <p:embeddedFont>
      <p:font typeface="Assistant SemiBold" panose="00000700000000000000" charset="-79"/>
      <p:bold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Open Sans" panose="020B0604020202020204" charset="0"/>
      <p:regular r:id="rId54"/>
      <p:bold r:id="rId55"/>
      <p:italic r:id="rId56"/>
      <p:boldItalic r:id="rId57"/>
    </p:embeddedFont>
    <p:embeddedFont>
      <p:font typeface="Trebuchet MS" panose="020B0603020202020204" pitchFamily="34" charset="0"/>
      <p:regular r:id="rId58"/>
      <p:bold r:id="rId59"/>
      <p:italic r:id="rId60"/>
      <p:boldItalic r:id="rId61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93"/>
    <a:srgbClr val="0F5DA5"/>
    <a:srgbClr val="793F85"/>
    <a:srgbClr val="F99F1C"/>
    <a:srgbClr val="79C144"/>
    <a:srgbClr val="E41E26"/>
    <a:srgbClr val="236BF6"/>
    <a:srgbClr val="68389B"/>
    <a:srgbClr val="EA3222"/>
    <a:srgbClr val="F0A8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643D5-FC88-B303-CBA8-179DE98635AF}" v="640" dt="2019-04-23T08:02:39.478"/>
    <p1510:client id="{E8CAE1F3-25D6-5ACB-6009-C55CC0FBB9D6}" v="1" dt="2019-04-22T15:37:18.172"/>
    <p1510:client id="{79D1CC80-75CB-D9A4-D1A0-03A782F7A510}" v="2" dt="2019-04-22T15:06:01.401"/>
    <p1510:client id="{3B7C7006-9208-C1EC-B214-F2C578E19FA6}" v="9" dt="2019-04-22T13:42:41.529"/>
    <p1510:client id="{4932B9F5-98BA-C49A-8BB2-8B5590F25CA8}" v="7" dt="2019-04-22T14:37:57.963"/>
    <p1510:client id="{4E53AC5F-74D3-E181-97E5-09D57C77A059}" v="50" dt="2019-04-22T14:42:03.883"/>
    <p1510:client id="{716D9C64-F16B-233C-11AF-A7AD705683AF}" v="1" dt="2019-04-23T06:56:03.650"/>
    <p1510:client id="{432B821A-48DF-EBE3-3964-41243F35EF03}" v="1" dt="2019-04-22T14:56:00.645"/>
    <p1510:client id="{898CADF5-C777-7B0E-AC24-883051BBF5E3}" v="2" dt="2019-04-23T06:52:12.592"/>
    <p1510:client id="{BE0C1DC7-B96C-C263-5405-132EC1D87587}" v="168" dt="2019-04-23T08:12:33.410"/>
    <p1510:client id="{402632A4-1E86-C3BF-1FC6-A14608FBD330}" v="2" dt="2019-04-23T08:13:04.575"/>
    <p1510:client id="{37996D5E-2A9B-817A-C6C3-45909070AD47}" v="1" dt="2019-04-23T08:33:41.859"/>
    <p1510:client id="{B48F0B32-BE9B-11DC-EDD5-5510ACED3F76}" v="29" dt="2019-04-23T08:42:31.656"/>
    <p1510:client id="{C39F16BD-70A3-1DC3-67AE-18464B262DC7}" v="3" dt="2019-04-23T09:37:15.680"/>
    <p1510:client id="{F9AFB985-CAC1-DE28-805B-82F23E4D8DA7}" v="23" dt="2019-04-23T10:39:09.042"/>
    <p1510:client id="{091DB9AB-C32E-2945-5FE2-9E8A7B1376F7}" v="55" dt="2019-04-23T10:41:48.501"/>
    <p1510:client id="{A3C4C30B-6CD7-68ED-2A4A-F8ECBA411E32}" v="202" dt="2019-04-23T11:02:02.753"/>
    <p1510:client id="{266D9BF6-70FF-5471-F259-0B43B71A722D}" v="3" dt="2019-04-23T11:04:06.275"/>
    <p1510:client id="{76C08A4B-3957-AB00-080F-F4E1C24FE7B4}" v="8" dt="2019-04-23T11:08:54.394"/>
    <p1510:client id="{D2881A2A-E801-DC90-C7C2-6211B409F6F4}" v="2" dt="2019-04-23T11:12:4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425C1F3-6FA0-497E-99FD-C6273805FE7C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73646D6-B99D-4CF8-8325-A0BAFDE8A1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30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14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081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0296-BC4C-4767-A2A9-21AFCCA6D3C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750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F0296-BC4C-4767-A2A9-21AFCCA6D3CB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9508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645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07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A63AE-5C33-449D-9402-D119B479B54F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2871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85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632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412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685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00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917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714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61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9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789B5-10C4-4149-97BC-48A504884FC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070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789B5-10C4-4149-97BC-48A504884FC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40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8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121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46D6-B99D-4CF8-8325-A0BAFDE8A13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019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E83D8-D1A4-4716-A3B6-BBD1EEEE8B1F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37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4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18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8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3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7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0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9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5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58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439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23E9C-D97D-41F3-B02D-379E23B16CC1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2584-F4AC-475F-8F23-C287155AFE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4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13EAC-0A0E-4030-9303-331931404B81}"/>
              </a:ext>
            </a:extLst>
          </p:cNvPr>
          <p:cNvSpPr/>
          <p:nvPr/>
        </p:nvSpPr>
        <p:spPr>
          <a:xfrm>
            <a:off x="-1" y="1"/>
            <a:ext cx="12192001" cy="13018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B1BB04-4457-4175-AED0-7A21A51C3D12}"/>
              </a:ext>
            </a:extLst>
          </p:cNvPr>
          <p:cNvSpPr/>
          <p:nvPr/>
        </p:nvSpPr>
        <p:spPr>
          <a:xfrm flipV="1">
            <a:off x="5333998" y="1764914"/>
            <a:ext cx="6858000" cy="5093086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CB5B-B44B-400C-A8D0-9F4ECD373ADA}"/>
              </a:ext>
            </a:extLst>
          </p:cNvPr>
          <p:cNvSpPr/>
          <p:nvPr/>
        </p:nvSpPr>
        <p:spPr>
          <a:xfrm flipV="1">
            <a:off x="-2" y="1764914"/>
            <a:ext cx="4878281" cy="5093086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353E838-F2B9-4E62-8AEF-6F9BD0F13D12}"/>
              </a:ext>
            </a:extLst>
          </p:cNvPr>
          <p:cNvSpPr/>
          <p:nvPr/>
        </p:nvSpPr>
        <p:spPr>
          <a:xfrm>
            <a:off x="494552" y="2106876"/>
            <a:ext cx="398996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 prokázaly, že Metoda </a:t>
            </a:r>
            <a:r>
              <a:rPr lang="cs-CZ" sz="1600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zvyšuje výkon žáků v klíčových předmětech</a:t>
            </a:r>
            <a:r>
              <a:rPr lang="en-US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e-IL" sz="1600" b="1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מלבן 24">
            <a:extLst>
              <a:ext uri="{FF2B5EF4-FFF2-40B4-BE49-F238E27FC236}">
                <a16:creationId xmlns:a16="http://schemas.microsoft.com/office/drawing/2014/main" id="{EDD09212-527A-448F-9DA9-A7C292473286}"/>
              </a:ext>
            </a:extLst>
          </p:cNvPr>
          <p:cNvSpPr/>
          <p:nvPr/>
        </p:nvSpPr>
        <p:spPr>
          <a:xfrm>
            <a:off x="406537" y="389292"/>
            <a:ext cx="11785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Globálně uznávaná metodologie</a:t>
            </a:r>
            <a:endParaRPr lang="he-IL" sz="28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321D3-4433-8349-8F9E-67F337503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9" y="3462224"/>
            <a:ext cx="4079449" cy="2432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68EB29A-65BF-40AE-BEFC-A69FC56772F7}"/>
              </a:ext>
            </a:extLst>
          </p:cNvPr>
          <p:cNvSpPr/>
          <p:nvPr/>
        </p:nvSpPr>
        <p:spPr>
          <a:xfrm>
            <a:off x="5703963" y="2109488"/>
            <a:ext cx="500637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Účinnost</a:t>
            </a:r>
            <a:r>
              <a:rPr lang="en-US" sz="16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metody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byla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potvrzena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významnými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výzkumnými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ústavy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celém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světě</a:t>
            </a: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0B49192-2DAA-40A4-AED7-E5FCEC3F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51" y="3346722"/>
            <a:ext cx="6269726" cy="32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324125"/>
            <a:ext cx="7436331" cy="825739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Kde </a:t>
            </a:r>
            <a:r>
              <a:rPr lang="cs-CZ" sz="2133" b="1" u="sng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začnete</a:t>
            </a:r>
            <a:r>
              <a:rPr lang="en-US" sz="2133" b="1" dirty="0" smtClean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cs-CZ" sz="2133" b="1" dirty="0" smtClean="0"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spcBef>
                <a:spcPts val="600"/>
              </a:spcBef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Který čtverec na hrací plánu je </a:t>
            </a:r>
            <a:r>
              <a:rPr lang="cs-CZ" sz="2133" b="1" u="sng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nejvýznamnější</a:t>
            </a:r>
            <a:r>
              <a:rPr lang="en-US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 </a:t>
            </a: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Proč</a:t>
            </a:r>
            <a:r>
              <a:rPr lang="en-US" sz="2133" dirty="0" smtClean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 </a:t>
            </a:r>
            <a:endParaRPr lang="en-US" sz="2133" dirty="0"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510118"/>
            <a:ext cx="3159176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</a:t>
            </a:r>
            <a:r>
              <a:rPr lang="en-US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2133" dirty="0">
              <a:solidFill>
                <a:schemeClr val="bg1"/>
              </a:solidFill>
              <a:latin typeface="Trebuchet MS" panose="020B06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rtl="0"/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uďte první, kdo umístí 3 své značky vedle sebe do řádku, sloupce nebo příčně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6968" y="1198890"/>
            <a:ext cx="5461833" cy="4363711"/>
            <a:chOff x="4572000" y="361434"/>
            <a:chExt cx="5461833" cy="4363710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545" y="2880945"/>
              <a:ext cx="647700" cy="5048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9128958" y="1742775"/>
              <a:ext cx="904875" cy="819150"/>
            </a:xfrm>
            <a:prstGeom prst="rect">
              <a:avLst/>
            </a:prstGeom>
          </p:spPr>
        </p:pic>
      </p:grpSp>
      <p:sp>
        <p:nvSpPr>
          <p:cNvPr id="15" name="Rectangle 19"/>
          <p:cNvSpPr/>
          <p:nvPr/>
        </p:nvSpPr>
        <p:spPr>
          <a:xfrm>
            <a:off x="-4000" y="345143"/>
            <a:ext cx="327528" cy="711112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grpSp>
        <p:nvGrpSpPr>
          <p:cNvPr id="13" name="Group 18"/>
          <p:cNvGrpSpPr/>
          <p:nvPr/>
        </p:nvGrpSpPr>
        <p:grpSpPr>
          <a:xfrm>
            <a:off x="-4000" y="300817"/>
            <a:ext cx="7524750" cy="755438"/>
            <a:chOff x="-3001" y="344224"/>
            <a:chExt cx="11660347" cy="914149"/>
          </a:xfrm>
        </p:grpSpPr>
        <p:sp>
          <p:nvSpPr>
            <p:cNvPr id="17" name="Rectangle 19"/>
            <p:cNvSpPr/>
            <p:nvPr/>
          </p:nvSpPr>
          <p:spPr>
            <a:xfrm>
              <a:off x="-3" y="344224"/>
              <a:ext cx="11657349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ectangle 20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49139"/>
            <a:ext cx="5998400" cy="6667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cs-CZ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Zkusme si to: </a:t>
            </a:r>
            <a:r>
              <a:rPr lang="cs-CZ" sz="373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Piškvorky</a:t>
            </a:r>
            <a:endParaRPr lang="he-IL" sz="37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402020202020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85" y="2348881"/>
            <a:ext cx="647700" cy="504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6987" y="5196840"/>
            <a:ext cx="6042360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Kam by měl hráč „</a:t>
            </a:r>
            <a:r>
              <a:rPr lang="en-US" sz="2133" b="1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</a:t>
            </a:r>
            <a:r>
              <a:rPr lang="cs-CZ" sz="2133" b="1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“ umístit svou značku</a:t>
            </a:r>
            <a:r>
              <a:rPr lang="en-US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7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8890229" y="2133714"/>
            <a:ext cx="904875" cy="819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6987" y="5190419"/>
            <a:ext cx="4432624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</a:rPr>
              <a:t>Jak by měl hráč</a:t>
            </a:r>
            <a:r>
              <a:rPr lang="en-US" sz="2133" dirty="0">
                <a:latin typeface="Trebuchet MS" panose="020B0603020202020204" pitchFamily="34" charset="0"/>
              </a:rPr>
              <a:t> </a:t>
            </a:r>
            <a:r>
              <a:rPr lang="cs-CZ" sz="2133" dirty="0">
                <a:latin typeface="Trebuchet MS" panose="020B0603020202020204" pitchFamily="34" charset="0"/>
              </a:rPr>
              <a:t>„</a:t>
            </a:r>
            <a:r>
              <a:rPr lang="en-US" sz="2133" b="1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cs-CZ" sz="2133" b="1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2133" dirty="0">
                <a:latin typeface="Trebuchet MS" panose="020B0603020202020204" pitchFamily="34" charset="0"/>
              </a:rPr>
              <a:t> </a:t>
            </a:r>
            <a:r>
              <a:rPr lang="cs-CZ" sz="2133" dirty="0">
                <a:latin typeface="Trebuchet MS" panose="020B0603020202020204" pitchFamily="34" charset="0"/>
              </a:rPr>
              <a:t>odpovědět</a:t>
            </a:r>
            <a:r>
              <a:rPr lang="en-US" sz="2133" dirty="0"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65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233" y="361434"/>
            <a:ext cx="4355017" cy="43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7018021" y="829777"/>
            <a:ext cx="904875" cy="819151"/>
          </a:xfrm>
          <a:prstGeom prst="rect">
            <a:avLst/>
          </a:prstGeom>
        </p:spPr>
      </p:pic>
      <p:pic>
        <p:nvPicPr>
          <p:cNvPr id="10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2276873"/>
            <a:ext cx="647700" cy="504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5543325" y="2269938"/>
            <a:ext cx="904875" cy="819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6988" y="5190419"/>
            <a:ext cx="2411238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</a:rPr>
              <a:t>Co plánuje „</a:t>
            </a:r>
            <a:r>
              <a:rPr lang="en-US" sz="2133" dirty="0">
                <a:latin typeface="Trebuchet MS" panose="020B0603020202020204" pitchFamily="34" charset="0"/>
              </a:rPr>
              <a:t>X</a:t>
            </a:r>
            <a:r>
              <a:rPr lang="cs-CZ" sz="2133" dirty="0">
                <a:latin typeface="Trebuchet MS" panose="020B0603020202020204" pitchFamily="34" charset="0"/>
              </a:rPr>
              <a:t>“</a:t>
            </a:r>
            <a:r>
              <a:rPr lang="en-US" sz="2133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6987" y="5719155"/>
            <a:ext cx="4948984" cy="42056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266700" indent="-26670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133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Kam 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měl „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 umísti svou značku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1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9" y="2427101"/>
            <a:ext cx="647700" cy="504825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7018021" y="829777"/>
            <a:ext cx="904875" cy="819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86986" y="5192860"/>
            <a:ext cx="3544560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</a:t>
            </a:r>
            <a:r>
              <a:rPr lang="cs-CZ" sz="2133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má </a:t>
            </a:r>
            <a:r>
              <a:rPr lang="cs-CZ" sz="2133" b="1" u="sng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výhodu</a:t>
            </a:r>
            <a:r>
              <a:rPr lang="en-US" sz="2133" dirty="0">
                <a:latin typeface="Trebuchet MS" panose="020B0603020202020204" pitchFamily="34" charset="0"/>
              </a:rPr>
              <a:t>? </a:t>
            </a:r>
            <a:r>
              <a:rPr lang="cs-CZ" sz="2133" dirty="0">
                <a:latin typeface="Trebuchet MS" panose="020B0603020202020204" pitchFamily="34" charset="0"/>
              </a:rPr>
              <a:t>Proč</a:t>
            </a:r>
            <a:r>
              <a:rPr lang="en-US" sz="2133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86985" y="5719155"/>
            <a:ext cx="5175776" cy="42056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266700" indent="-26670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tady nějaká šance na změnu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r>
              <a:rPr lang="cs-CZ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Proč</a:t>
            </a:r>
            <a:r>
              <a:rPr lang="en-US" sz="2133" dirty="0">
                <a:solidFill>
                  <a:schemeClr val="bg1"/>
                </a:solidFill>
                <a:latin typeface="Trebuchet MS" panose="020B06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35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73233" y="361434"/>
            <a:ext cx="4355017" cy="4363711"/>
            <a:chOff x="4572000" y="361434"/>
            <a:chExt cx="4355017" cy="436371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61434"/>
              <a:ext cx="4355017" cy="43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627" y="2427100"/>
              <a:ext cx="647700" cy="5048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4953775" y="908720"/>
              <a:ext cx="904875" cy="8191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6142093" y="2269938"/>
              <a:ext cx="904875" cy="819150"/>
            </a:xfrm>
            <a:prstGeom prst="rect">
              <a:avLst/>
            </a:prstGeom>
          </p:spPr>
        </p:pic>
      </p:grpSp>
      <p:pic>
        <p:nvPicPr>
          <p:cNvPr id="12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7018021" y="829777"/>
            <a:ext cx="904875" cy="819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3662681"/>
            <a:ext cx="647700" cy="504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6986" y="5190419"/>
            <a:ext cx="4251485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</a:rPr>
              <a:t>Co plánoval hráč „X“ vytvořit? </a:t>
            </a:r>
            <a:endParaRPr lang="en-US" sz="2133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76184" y="362099"/>
            <a:ext cx="4355017" cy="4392063"/>
            <a:chOff x="2982137" y="285750"/>
            <a:chExt cx="3266263" cy="3294047"/>
          </a:xfrm>
        </p:grpSpPr>
        <p:grpSp>
          <p:nvGrpSpPr>
            <p:cNvPr id="8" name="Group 7"/>
            <p:cNvGrpSpPr/>
            <p:nvPr/>
          </p:nvGrpSpPr>
          <p:grpSpPr>
            <a:xfrm>
              <a:off x="2982137" y="285750"/>
              <a:ext cx="3266263" cy="3272783"/>
              <a:chOff x="4572000" y="361434"/>
              <a:chExt cx="4355017" cy="4363710"/>
            </a:xfrm>
          </p:grpSpPr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72000" y="361434"/>
                <a:ext cx="4355017" cy="4363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627" y="2396620"/>
                <a:ext cx="647700" cy="50482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65933">
                <a:off x="4882369" y="765910"/>
                <a:ext cx="904875" cy="81915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545933">
                <a:off x="6187053" y="2212431"/>
                <a:ext cx="904875" cy="81915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5933">
              <a:off x="5265731" y="627113"/>
              <a:ext cx="678656" cy="6143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5933">
              <a:off x="5130038" y="2743241"/>
              <a:ext cx="678656" cy="61436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161315" y="388023"/>
              <a:ext cx="2840692" cy="31917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705" y="2758440"/>
              <a:ext cx="485775" cy="378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7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85" y="1844057"/>
            <a:ext cx="647700" cy="5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3">
            <a:off x="2049492" y="687903"/>
            <a:ext cx="904875" cy="819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6985" y="5190419"/>
            <a:ext cx="4448654" cy="420564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285750" indent="-285750">
              <a:buClr>
                <a:srgbClr val="4F81BD"/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buClr>
                <a:srgbClr val="79C144"/>
              </a:buClr>
            </a:pPr>
            <a:r>
              <a:rPr lang="cs-CZ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Kam umístíte svou první značku</a:t>
            </a:r>
            <a:r>
              <a:rPr lang="en-US" sz="2133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00" y="286493"/>
            <a:ext cx="6189449" cy="4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/>
          <p:nvPr/>
        </p:nvSpPr>
        <p:spPr>
          <a:xfrm flipV="1">
            <a:off x="861972" y="1252250"/>
            <a:ext cx="4898611" cy="4716748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0" name="Rectangle 18"/>
          <p:cNvSpPr/>
          <p:nvPr/>
        </p:nvSpPr>
        <p:spPr>
          <a:xfrm flipV="1">
            <a:off x="6175789" y="1252253"/>
            <a:ext cx="5203411" cy="4716748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" name="Rectangle 1"/>
          <p:cNvSpPr/>
          <p:nvPr/>
        </p:nvSpPr>
        <p:spPr>
          <a:xfrm>
            <a:off x="6449845" y="1861504"/>
            <a:ext cx="4580016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cs-CZ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líčové pozice </a:t>
            </a:r>
            <a:r>
              <a:rPr lang="en-US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jsou ta místa, která </a:t>
            </a:r>
            <a:r>
              <a:rPr lang="cs-CZ" sz="1867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nejvíce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zvyšují tvou šanci na výhru, pokud je kontroluješ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9845" y="3165233"/>
            <a:ext cx="4580016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Úspěšná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strategie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musí obsahovat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udržov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ání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iniciativ</a:t>
            </a:r>
            <a:r>
              <a:rPr lang="cs-CZ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y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a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vytvář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ení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hrozby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při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soupeření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proti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hráčem</a:t>
            </a:r>
            <a:endParaRPr lang="he-IL" sz="1867" dirty="0">
              <a:latin typeface="Trebuchet MS" panose="020B0603020202020204" pitchFamily="34" charset="0"/>
              <a:ea typeface="Open Sans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9845" y="4468961"/>
            <a:ext cx="4580016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Ovládání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centra</a:t>
            </a:r>
            <a:r>
              <a:rPr lang="en-US" sz="1867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poskytuje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strategickou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výhodu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protože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umožní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hráči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větší</a:t>
            </a:r>
            <a:r>
              <a:rPr lang="en-US" sz="1867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flexibilitu</a:t>
            </a:r>
            <a:endParaRPr lang="en-US" sz="1867" dirty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332" y="1933804"/>
            <a:ext cx="2647328" cy="31393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Pořadí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Obrana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Centrum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D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vojitá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Ini</a:t>
            </a:r>
            <a:r>
              <a:rPr lang="cs-CZ" sz="2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ciativa</a:t>
            </a:r>
            <a:endParaRPr lang="cs-CZ" sz="2400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líčové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pozice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861972" y="21415"/>
            <a:ext cx="4898611" cy="1223974"/>
          </a:xfrm>
          <a:prstGeom prst="rect">
            <a:avLst/>
          </a:prstGeom>
          <a:solidFill>
            <a:srgbClr val="79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253080" y="353368"/>
            <a:ext cx="47014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Myšlenkové koncepty</a:t>
            </a:r>
            <a:endParaRPr lang="he-IL" dirty="0">
              <a:solidFill>
                <a:schemeClr val="tx1"/>
              </a:solidFill>
              <a:latin typeface="Trebuchet MS" panose="020B0603020202020204" pitchFamily="34" charset="0"/>
              <a:ea typeface="Open Sans" panose="020B0604020202020204" charset="0"/>
            </a:endParaRPr>
          </a:p>
        </p:txBody>
      </p:sp>
      <p:pic>
        <p:nvPicPr>
          <p:cNvPr id="36" name="Picture 3" descr="K:\Development\Digital vision\Mindlab 3.0\Move to Digital\The Gym\Design\Icons Gallery\Content\Problem Solving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9" y="309881"/>
            <a:ext cx="580693" cy="656700"/>
          </a:xfrm>
          <a:prstGeom prst="rect">
            <a:avLst/>
          </a:prstGeom>
          <a:noFill/>
          <a:effectLst>
            <a:outerShdw blurRad="38100" dist="127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/>
          <p:cNvSpPr/>
          <p:nvPr/>
        </p:nvSpPr>
        <p:spPr>
          <a:xfrm flipV="1">
            <a:off x="861972" y="1078631"/>
            <a:ext cx="4898611" cy="172343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32" name="Rectangle 19"/>
          <p:cNvSpPr/>
          <p:nvPr/>
        </p:nvSpPr>
        <p:spPr>
          <a:xfrm>
            <a:off x="6175782" y="-5276"/>
            <a:ext cx="5203415" cy="1257526"/>
          </a:xfrm>
          <a:prstGeom prst="rect">
            <a:avLst/>
          </a:prstGeom>
          <a:solidFill>
            <a:srgbClr val="79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19"/>
          <p:cNvSpPr/>
          <p:nvPr/>
        </p:nvSpPr>
        <p:spPr>
          <a:xfrm rot="10800000">
            <a:off x="6175785" y="1078629"/>
            <a:ext cx="5203412" cy="212666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6507857" y="314323"/>
            <a:ext cx="386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Ponaučení</a:t>
            </a:r>
            <a:r>
              <a:rPr lang="en-US" sz="32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he-IL" sz="32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</a:endParaRPr>
          </a:p>
        </p:txBody>
      </p:sp>
      <p:pic>
        <p:nvPicPr>
          <p:cNvPr id="35" name="Picture 2" descr="K:\Development\Digital vision\Mindlab 3.0\Move to Digital\The Gym\Design\Icons Gallery\Content\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57" y="353368"/>
            <a:ext cx="575109" cy="536055"/>
          </a:xfrm>
          <a:prstGeom prst="rect">
            <a:avLst/>
          </a:prstGeom>
          <a:noFill/>
          <a:effectLst>
            <a:outerShdw blurRad="38100" dist="127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01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dor\Desktop\03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8350" y="3179262"/>
            <a:ext cx="2221853" cy="159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dor\Desktop\Pict1496r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2"/>
          <a:stretch/>
        </p:blipFill>
        <p:spPr bwMode="auto">
          <a:xfrm>
            <a:off x="5181600" y="641906"/>
            <a:ext cx="2438400" cy="155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1292" y="641906"/>
            <a:ext cx="2488912" cy="155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108523" y="2634608"/>
            <a:ext cx="1061508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</a:rPr>
              <a:t>Vztahy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7471" y="3453257"/>
            <a:ext cx="880369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en-US" sz="2133" b="1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</a:t>
            </a:r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7511" y="168038"/>
            <a:ext cx="1545168" cy="42056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Podnikání</a:t>
            </a:r>
            <a:endParaRPr lang="en-US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1518" y="176616"/>
            <a:ext cx="2478564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</a:rPr>
              <a:t>Každodenní práce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8" name="תמונה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92" y="3918547"/>
            <a:ext cx="2854184" cy="1847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912298" y="1946376"/>
            <a:ext cx="1097865" cy="420564"/>
          </a:xfrm>
          <a:prstGeom prst="rect">
            <a:avLst/>
          </a:prstGeom>
          <a:noFill/>
        </p:spPr>
        <p:txBody>
          <a:bodyPr wrap="none" rtlCol="1" anchor="t">
            <a:spAutoFit/>
          </a:bodyPr>
          <a:lstStyle/>
          <a:p>
            <a:pPr algn="ctr"/>
            <a:r>
              <a:rPr lang="cs-CZ" sz="2133" b="1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</a:rPr>
              <a:t>Obrana</a:t>
            </a:r>
            <a:endParaRPr lang="he-IL" sz="2133" b="1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22" name="תמונה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43" y="2411665"/>
            <a:ext cx="2473516" cy="158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8350" y="4920639"/>
            <a:ext cx="2221853" cy="1690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18"/>
          <p:cNvSpPr/>
          <p:nvPr/>
        </p:nvSpPr>
        <p:spPr>
          <a:xfrm flipV="1">
            <a:off x="304800" y="1049047"/>
            <a:ext cx="4368800" cy="4716748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grpSp>
        <p:nvGrpSpPr>
          <p:cNvPr id="25" name="Group 36"/>
          <p:cNvGrpSpPr/>
          <p:nvPr/>
        </p:nvGrpSpPr>
        <p:grpSpPr>
          <a:xfrm>
            <a:off x="-2701" y="250999"/>
            <a:ext cx="4944838" cy="573271"/>
            <a:chOff x="-3001" y="344224"/>
            <a:chExt cx="5416896" cy="914149"/>
          </a:xfrm>
        </p:grpSpPr>
        <p:sp>
          <p:nvSpPr>
            <p:cNvPr id="26" name="Rectangle 40"/>
            <p:cNvSpPr/>
            <p:nvPr/>
          </p:nvSpPr>
          <p:spPr>
            <a:xfrm>
              <a:off x="-1" y="344224"/>
              <a:ext cx="5413896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Rectangle 41"/>
            <p:cNvSpPr/>
            <p:nvPr/>
          </p:nvSpPr>
          <p:spPr>
            <a:xfrm>
              <a:off x="-3001" y="344913"/>
              <a:ext cx="336857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3686" y="273830"/>
            <a:ext cx="4960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cs-CZ" dirty="0">
                <a:solidFill>
                  <a:schemeClr val="tx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Použití v reálném životě</a:t>
            </a:r>
            <a:endParaRPr lang="he-IL" dirty="0">
              <a:solidFill>
                <a:schemeClr val="tx1"/>
              </a:solidFill>
              <a:latin typeface="Trebuchet MS" panose="020B0603020202020204" pitchFamily="34" charset="0"/>
              <a:ea typeface="Open Sans" panose="020B0604020202020204" charset="0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822340" y="1609601"/>
            <a:ext cx="2647328" cy="31393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80990" indent="-380990"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Pořadí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Obrana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Centrum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D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vojitá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hrozba</a:t>
            </a: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Ini</a:t>
            </a:r>
            <a:r>
              <a:rPr lang="cs-CZ" sz="2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ciativa</a:t>
            </a:r>
            <a:endParaRPr lang="cs-CZ" sz="2400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marL="380990" indent="-380990">
              <a:spcBef>
                <a:spcPts val="600"/>
              </a:spcBef>
              <a:buClr>
                <a:srgbClr val="79C14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K</a:t>
            </a:r>
            <a:r>
              <a:rPr lang="cs-CZ" sz="24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líčové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pozice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646CE-6869-40C9-9135-AEB0897A71E6}"/>
              </a:ext>
            </a:extLst>
          </p:cNvPr>
          <p:cNvSpPr/>
          <p:nvPr/>
        </p:nvSpPr>
        <p:spPr>
          <a:xfrm flipV="1">
            <a:off x="564774" y="4658738"/>
            <a:ext cx="11627224" cy="2199262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6CE8D4B5-F5D5-4D66-944E-A30B5740BC81}"/>
              </a:ext>
            </a:extLst>
          </p:cNvPr>
          <p:cNvSpPr/>
          <p:nvPr/>
        </p:nvSpPr>
        <p:spPr>
          <a:xfrm>
            <a:off x="876250" y="5536769"/>
            <a:ext cx="10757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Výukový program </a:t>
            </a:r>
            <a:r>
              <a:rPr lang="cs-CZ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 využívá strategické hry, aby si podmanil představivost žáků, zhodnotil jejich kompetence a rozvíjel jejich kognitivní, sociální i emocionální schopnosti vyššího řádu. </a:t>
            </a:r>
            <a:endParaRPr lang="cs-CZ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Pohlcující kurzy plní „</a:t>
            </a:r>
            <a:r>
              <a:rPr lang="cs-CZ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toolbox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žáků praktickými strategiemi analýzy, řešení problémů a kreativního myšlení a připravují je na složité výzvy globálního věku. 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מלבן 24">
            <a:extLst>
              <a:ext uri="{FF2B5EF4-FFF2-40B4-BE49-F238E27FC236}">
                <a16:creationId xmlns:a16="http://schemas.microsoft.com/office/drawing/2014/main" id="{2BA185EF-D78F-2940-93F9-D39B8136B05C}"/>
              </a:ext>
            </a:extLst>
          </p:cNvPr>
          <p:cNvSpPr/>
          <p:nvPr/>
        </p:nvSpPr>
        <p:spPr>
          <a:xfrm>
            <a:off x="876250" y="5072226"/>
            <a:ext cx="473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Výukový program </a:t>
            </a:r>
            <a:r>
              <a:rPr lang="cs-CZ" sz="2400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24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</a:t>
            </a:r>
            <a:endParaRPr lang="he-IL" sz="2400" b="1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9ECE27-6BF2-4C30-AB3C-A1E30CE48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05" y="294"/>
            <a:ext cx="11624196" cy="4815477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431256-E817-4A05-872A-15FA672D5A43}"/>
              </a:ext>
            </a:extLst>
          </p:cNvPr>
          <p:cNvSpPr/>
          <p:nvPr/>
        </p:nvSpPr>
        <p:spPr>
          <a:xfrm>
            <a:off x="-1" y="5648326"/>
            <a:ext cx="12192001" cy="1210425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479ECDD-8DFB-45A1-9937-6A023038F20C}"/>
              </a:ext>
            </a:extLst>
          </p:cNvPr>
          <p:cNvSpPr/>
          <p:nvPr/>
        </p:nvSpPr>
        <p:spPr>
          <a:xfrm>
            <a:off x="930510" y="853471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vzrušujících kurzů</a:t>
            </a:r>
            <a:endParaRPr lang="en-US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6490CF-764C-4E34-BF2B-007214CE50A5}"/>
              </a:ext>
            </a:extLst>
          </p:cNvPr>
          <p:cNvGrpSpPr/>
          <p:nvPr/>
        </p:nvGrpSpPr>
        <p:grpSpPr>
          <a:xfrm>
            <a:off x="1033499" y="1304106"/>
            <a:ext cx="3999100" cy="598570"/>
            <a:chOff x="1017037" y="1661849"/>
            <a:chExt cx="3999100" cy="6481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DB7FD4F-AEB8-C641-88FB-F5F27091977D}"/>
                </a:ext>
              </a:extLst>
            </p:cNvPr>
            <p:cNvSpPr/>
            <p:nvPr/>
          </p:nvSpPr>
          <p:spPr>
            <a:xfrm>
              <a:off x="1017037" y="1661849"/>
              <a:ext cx="163478" cy="614650"/>
            </a:xfrm>
            <a:prstGeom prst="rect">
              <a:avLst/>
            </a:prstGeom>
            <a:solidFill>
              <a:srgbClr val="E41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9161809F-C1B2-47EA-B21B-1EE2ED835CB0}"/>
                </a:ext>
              </a:extLst>
            </p:cNvPr>
            <p:cNvSpPr/>
            <p:nvPr/>
          </p:nvSpPr>
          <p:spPr>
            <a:xfrm>
              <a:off x="1214994" y="1676787"/>
              <a:ext cx="3801143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cs-CZ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6+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Řešení problémů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6DBA66-83BE-43CD-B6B2-5DFB4CA2C6DE}"/>
              </a:ext>
            </a:extLst>
          </p:cNvPr>
          <p:cNvGrpSpPr/>
          <p:nvPr/>
        </p:nvGrpSpPr>
        <p:grpSpPr>
          <a:xfrm>
            <a:off x="1033499" y="2065727"/>
            <a:ext cx="4295193" cy="598570"/>
            <a:chOff x="1017036" y="2459921"/>
            <a:chExt cx="4295193" cy="6481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9C89F24-DE4B-074A-A328-79109D51C8E7}"/>
                </a:ext>
              </a:extLst>
            </p:cNvPr>
            <p:cNvSpPr/>
            <p:nvPr/>
          </p:nvSpPr>
          <p:spPr>
            <a:xfrm>
              <a:off x="1017036" y="2459921"/>
              <a:ext cx="163479" cy="614650"/>
            </a:xfrm>
            <a:prstGeom prst="rect">
              <a:avLst/>
            </a:prstGeom>
            <a:solidFill>
              <a:srgbClr val="0F5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36">
              <a:extLst>
                <a:ext uri="{FF2B5EF4-FFF2-40B4-BE49-F238E27FC236}">
                  <a16:creationId xmlns:a16="http://schemas.microsoft.com/office/drawing/2014/main" id="{D59C77C4-D07B-418C-9E0A-8915CDB8EE0A}"/>
                </a:ext>
              </a:extLst>
            </p:cNvPr>
            <p:cNvSpPr/>
            <p:nvPr/>
          </p:nvSpPr>
          <p:spPr>
            <a:xfrm>
              <a:off x="1214994" y="2474859"/>
              <a:ext cx="4097235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8+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Osobní odpovědnost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DFE01B-1589-44FA-B591-B0D0A1459B0A}"/>
              </a:ext>
            </a:extLst>
          </p:cNvPr>
          <p:cNvGrpSpPr/>
          <p:nvPr/>
        </p:nvGrpSpPr>
        <p:grpSpPr>
          <a:xfrm>
            <a:off x="1033499" y="3588967"/>
            <a:ext cx="3765673" cy="598570"/>
            <a:chOff x="1023109" y="4056067"/>
            <a:chExt cx="3765673" cy="648165"/>
          </a:xfrm>
        </p:grpSpPr>
        <p:sp>
          <p:nvSpPr>
            <p:cNvPr id="72" name="Rectangle 75">
              <a:extLst>
                <a:ext uri="{FF2B5EF4-FFF2-40B4-BE49-F238E27FC236}">
                  <a16:creationId xmlns:a16="http://schemas.microsoft.com/office/drawing/2014/main" id="{E1B0A2DE-B5A5-2444-8928-ABB29B9B9B85}"/>
                </a:ext>
              </a:extLst>
            </p:cNvPr>
            <p:cNvSpPr/>
            <p:nvPr/>
          </p:nvSpPr>
          <p:spPr>
            <a:xfrm flipV="1">
              <a:off x="1023109" y="4056067"/>
              <a:ext cx="157406" cy="614651"/>
            </a:xfrm>
            <a:prstGeom prst="rect">
              <a:avLst/>
            </a:prstGeom>
            <a:solidFill>
              <a:srgbClr val="F99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F96E8E40-863F-494C-AB41-9D44481070DF}"/>
                </a:ext>
              </a:extLst>
            </p:cNvPr>
            <p:cNvSpPr/>
            <p:nvPr/>
          </p:nvSpPr>
          <p:spPr>
            <a:xfrm>
              <a:off x="1214994" y="4071005"/>
              <a:ext cx="3573788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11+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Kreativní myšlení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מלבן 47">
            <a:extLst>
              <a:ext uri="{FF2B5EF4-FFF2-40B4-BE49-F238E27FC236}">
                <a16:creationId xmlns:a16="http://schemas.microsoft.com/office/drawing/2014/main" id="{BB7D3B69-9593-45DD-BCA1-8887A862FD71}"/>
              </a:ext>
            </a:extLst>
          </p:cNvPr>
          <p:cNvSpPr/>
          <p:nvPr/>
        </p:nvSpPr>
        <p:spPr>
          <a:xfrm>
            <a:off x="6506256" y="853471"/>
            <a:ext cx="462306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Přínos kurzů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Zlepšují akademické výsledky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Inspirují a motivují 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Zasáhnou i nezapojené žáky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Rozvíjí učitelovy schopnosti provázení</a:t>
            </a: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Zapojují žáky a jejich rodiče doma </a:t>
            </a: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Podporují standardy testů PISA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Zvyšují digitální gramotnost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מלבן 24">
            <a:extLst>
              <a:ext uri="{FF2B5EF4-FFF2-40B4-BE49-F238E27FC236}">
                <a16:creationId xmlns:a16="http://schemas.microsoft.com/office/drawing/2014/main" id="{A55B1D19-9955-954D-A6FB-350D3F8084C6}"/>
              </a:ext>
            </a:extLst>
          </p:cNvPr>
          <p:cNvSpPr/>
          <p:nvPr/>
        </p:nvSpPr>
        <p:spPr>
          <a:xfrm>
            <a:off x="902868" y="250779"/>
            <a:ext cx="4705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Výukový program </a:t>
            </a: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AAA688-9E58-47FF-96F0-D2A7A6D78B8A}"/>
              </a:ext>
            </a:extLst>
          </p:cNvPr>
          <p:cNvGrpSpPr/>
          <p:nvPr/>
        </p:nvGrpSpPr>
        <p:grpSpPr>
          <a:xfrm>
            <a:off x="1033499" y="2827346"/>
            <a:ext cx="4637462" cy="598570"/>
            <a:chOff x="1023109" y="3257993"/>
            <a:chExt cx="4637462" cy="648165"/>
          </a:xfrm>
        </p:grpSpPr>
        <p:sp>
          <p:nvSpPr>
            <p:cNvPr id="62" name="Rectangle 44">
              <a:extLst>
                <a:ext uri="{FF2B5EF4-FFF2-40B4-BE49-F238E27FC236}">
                  <a16:creationId xmlns:a16="http://schemas.microsoft.com/office/drawing/2014/main" id="{9EF08EF3-4BB5-458B-B113-9445B692CC09}"/>
                </a:ext>
              </a:extLst>
            </p:cNvPr>
            <p:cNvSpPr/>
            <p:nvPr/>
          </p:nvSpPr>
          <p:spPr>
            <a:xfrm>
              <a:off x="1214994" y="3272931"/>
              <a:ext cx="4445577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9+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Pokročilé strategie učení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EFFAD113-D37B-DE4D-A1FA-C6B2CE574470}"/>
                </a:ext>
              </a:extLst>
            </p:cNvPr>
            <p:cNvSpPr/>
            <p:nvPr/>
          </p:nvSpPr>
          <p:spPr>
            <a:xfrm flipV="1">
              <a:off x="1023109" y="3257993"/>
              <a:ext cx="157406" cy="614651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B9FCEE30-C993-4C38-A4BE-9A755030D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572" y="5264279"/>
            <a:ext cx="2747020" cy="1340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5607D0E6-85F0-468C-9FC1-75376B7A7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39" y="5271726"/>
            <a:ext cx="2605650" cy="134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14B875D-8314-4090-82B0-B3199578E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72" y="5258331"/>
            <a:ext cx="2832526" cy="13497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98739ED-8754-43ED-945F-8952ECEFD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36" y="5281250"/>
            <a:ext cx="2530490" cy="1350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D4A9EC4-F88F-4A09-A819-BE6AE9E923E9}"/>
              </a:ext>
            </a:extLst>
          </p:cNvPr>
          <p:cNvGrpSpPr/>
          <p:nvPr/>
        </p:nvGrpSpPr>
        <p:grpSpPr>
          <a:xfrm>
            <a:off x="1033499" y="4350590"/>
            <a:ext cx="3765673" cy="598570"/>
            <a:chOff x="1023109" y="4647376"/>
            <a:chExt cx="3765673" cy="648165"/>
          </a:xfrm>
        </p:grpSpPr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BF43EA7A-B38F-4AC5-9577-BBC31C50F8E6}"/>
                </a:ext>
              </a:extLst>
            </p:cNvPr>
            <p:cNvSpPr/>
            <p:nvPr/>
          </p:nvSpPr>
          <p:spPr>
            <a:xfrm>
              <a:off x="1214994" y="4662314"/>
              <a:ext cx="3573788" cy="6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13+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Leadership (16 </a:t>
              </a:r>
              <a:r>
                <a:rPr lang="cs-CZ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lekcí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09832984-019B-4BF8-BDCD-3907F1E52F8D}"/>
                </a:ext>
              </a:extLst>
            </p:cNvPr>
            <p:cNvSpPr/>
            <p:nvPr/>
          </p:nvSpPr>
          <p:spPr>
            <a:xfrm flipV="1">
              <a:off x="1023109" y="4647376"/>
              <a:ext cx="157406" cy="614651"/>
            </a:xfrm>
            <a:prstGeom prst="rect">
              <a:avLst/>
            </a:prstGeom>
            <a:solidFill>
              <a:srgbClr val="793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4077" y="2025053"/>
            <a:ext cx="530915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4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6912" y="2025053"/>
            <a:ext cx="530915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3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9747" y="2025053"/>
            <a:ext cx="530915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2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1436" y="2025053"/>
            <a:ext cx="502061" cy="9130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>
              <a:defRPr sz="48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5333" dirty="0">
                <a:latin typeface="Assistant SemiBold" panose="00000700000000000000" pitchFamily="2" charset="-79"/>
                <a:cs typeface="Assistant SemiBold" panose="00000700000000000000" pitchFamily="2" charset="-79"/>
              </a:rPr>
              <a:t>1</a:t>
            </a:r>
            <a:endParaRPr lang="he-IL" sz="5333" dirty="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63803" y="4609539"/>
            <a:ext cx="27914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Přenos znalostí a aplikace metod do reálných životních situací a školního prostředí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36049" y="4609539"/>
            <a:ext cx="267754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Herní cvičení v </a:t>
            </a:r>
            <a:r>
              <a:rPr lang="en-US" sz="1600" b="0" dirty="0" err="1" smtClean="0">
                <a:latin typeface="Open Sans" panose="020B0606030504020204" pitchFamily="34" charset="0"/>
              </a:rPr>
              <a:t>Accelium</a:t>
            </a:r>
            <a:r>
              <a:rPr lang="en-US" sz="1600" b="0" dirty="0" smtClean="0">
                <a:latin typeface="Open Sans" panose="020B0606030504020204" pitchFamily="34" charset="0"/>
              </a:rPr>
              <a:t> </a:t>
            </a:r>
            <a:r>
              <a:rPr lang="en-US" sz="1600" b="0" dirty="0">
                <a:latin typeface="Open Sans" panose="020B0606030504020204" pitchFamily="34" charset="0"/>
              </a:rPr>
              <a:t>EDU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7084" y="4609539"/>
            <a:ext cx="21201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Učení se konceptu nebo strategii</a:t>
            </a:r>
            <a:endParaRPr lang="en-US" sz="1600" b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64162-F332-4C77-A13F-23D137231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6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E8E51B-021A-4178-85A7-0ADB8CF7A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4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F7BC66-7298-405C-BFEC-9A8AFF1EA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8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26E252-820D-4139-833B-B7D249713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42" y="2962857"/>
            <a:ext cx="2622161" cy="147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1231D5-8F5D-4DCA-89D5-753C3D18AD25}"/>
              </a:ext>
            </a:extLst>
          </p:cNvPr>
          <p:cNvSpPr txBox="1"/>
          <p:nvPr/>
        </p:nvSpPr>
        <p:spPr>
          <a:xfrm>
            <a:off x="655588" y="4609539"/>
            <a:ext cx="235375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algn="ctr" rtl="0">
              <a:defRPr sz="1200" b="1" i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1600" b="0" dirty="0" smtClean="0">
                <a:latin typeface="Open Sans" panose="020B0606030504020204" pitchFamily="34" charset="0"/>
              </a:rPr>
              <a:t>Úvod a základy tématu</a:t>
            </a:r>
            <a:endParaRPr lang="en-US" sz="1600" b="0" dirty="0">
              <a:latin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573271"/>
            <a:ext cx="3581400" cy="573271"/>
            <a:chOff x="-3001" y="344224"/>
            <a:chExt cx="5549735" cy="914149"/>
          </a:xfrm>
        </p:grpSpPr>
        <p:sp>
          <p:nvSpPr>
            <p:cNvPr id="30" name="Rectangle 29"/>
            <p:cNvSpPr/>
            <p:nvPr/>
          </p:nvSpPr>
          <p:spPr>
            <a:xfrm>
              <a:off x="-1" y="344224"/>
              <a:ext cx="5546735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37" name="מלבן 24"/>
          <p:cNvSpPr/>
          <p:nvPr/>
        </p:nvSpPr>
        <p:spPr>
          <a:xfrm>
            <a:off x="310923" y="598080"/>
            <a:ext cx="316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Struktura lekce</a:t>
            </a:r>
            <a:endParaRPr lang="he-IL" sz="28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761829" y="629289"/>
            <a:ext cx="1443185" cy="461665"/>
            <a:chOff x="3689145" y="629074"/>
            <a:chExt cx="1443185" cy="461665"/>
          </a:xfrm>
        </p:grpSpPr>
        <p:grpSp>
          <p:nvGrpSpPr>
            <p:cNvPr id="54" name="Group 53"/>
            <p:cNvGrpSpPr/>
            <p:nvPr/>
          </p:nvGrpSpPr>
          <p:grpSpPr>
            <a:xfrm>
              <a:off x="3689145" y="651829"/>
              <a:ext cx="416155" cy="416155"/>
              <a:chOff x="3848115" y="117834"/>
              <a:chExt cx="1436678" cy="143667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848115" y="117834"/>
                <a:ext cx="1436678" cy="1436678"/>
              </a:xfrm>
              <a:prstGeom prst="ellips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848115" y="117834"/>
                <a:ext cx="1436678" cy="1436678"/>
                <a:chOff x="3848115" y="117834"/>
                <a:chExt cx="1436678" cy="1436678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4564806" y="404545"/>
                  <a:ext cx="4550" cy="494862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73025" y="907626"/>
                  <a:ext cx="278719" cy="218808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214070" y="836173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848115" y="836173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4531093" y="153196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4531093" y="1519151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8900000">
                  <a:off x="5014032" y="353235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8900000">
                  <a:off x="4048155" y="1319111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3500000">
                  <a:off x="4048155" y="353235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3500000">
                  <a:off x="5014032" y="1319111"/>
                  <a:ext cx="70723" cy="0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Rectangle 63"/>
            <p:cNvSpPr/>
            <p:nvPr/>
          </p:nvSpPr>
          <p:spPr>
            <a:xfrm>
              <a:off x="4118911" y="629074"/>
              <a:ext cx="101341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</a:t>
              </a:r>
              <a:r>
                <a:rPr lang="en-US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</a:t>
              </a:r>
              <a:r>
                <a:rPr lang="en-US" sz="16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in.</a:t>
              </a:r>
              <a:endParaRPr lang="he-IL" sz="1600" dirty="0"/>
            </a:p>
          </p:txBody>
        </p:sp>
      </p:grpSp>
      <p:sp>
        <p:nvSpPr>
          <p:cNvPr id="66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5662510" flipV="1">
            <a:off x="2726653" y="2614510"/>
            <a:ext cx="1029938" cy="767450"/>
          </a:xfrm>
          <a:prstGeom prst="arc">
            <a:avLst>
              <a:gd name="adj1" fmla="val 18742097"/>
              <a:gd name="adj2" fmla="val 1538381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67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5662510" flipV="1">
            <a:off x="5573818" y="2614510"/>
            <a:ext cx="1029938" cy="767450"/>
          </a:xfrm>
          <a:prstGeom prst="arc">
            <a:avLst>
              <a:gd name="adj1" fmla="val 18742097"/>
              <a:gd name="adj2" fmla="val 1538381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68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5662510" flipV="1">
            <a:off x="8420983" y="2614511"/>
            <a:ext cx="1029938" cy="767450"/>
          </a:xfrm>
          <a:prstGeom prst="arc">
            <a:avLst>
              <a:gd name="adj1" fmla="val 18742097"/>
              <a:gd name="adj2" fmla="val 1538381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</p:spTree>
    <p:extLst>
      <p:ext uri="{BB962C8B-B14F-4D97-AF65-F5344CB8AC3E}">
        <p14:creationId xmlns:p14="http://schemas.microsoft.com/office/powerpoint/2010/main" val="20258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7">
            <a:extLst>
              <a:ext uri="{FF2B5EF4-FFF2-40B4-BE49-F238E27FC236}">
                <a16:creationId xmlns:a16="http://schemas.microsoft.com/office/drawing/2014/main" id="{8B1EFE4F-CB12-4438-B823-CF891A61871F}"/>
              </a:ext>
            </a:extLst>
          </p:cNvPr>
          <p:cNvSpPr/>
          <p:nvPr/>
        </p:nvSpPr>
        <p:spPr>
          <a:xfrm>
            <a:off x="7747872" y="1189737"/>
            <a:ext cx="4025027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Úvod do problematiky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Příběh, video, výzva nebo otázka zachycující podstatu hlavního tématu každé lekce. Téma je diskutováno stručně a rámcuje další aktivity.</a:t>
            </a:r>
          </a:p>
        </p:txBody>
      </p:sp>
      <p:sp>
        <p:nvSpPr>
          <p:cNvPr id="36" name="מלבן 7">
            <a:extLst>
              <a:ext uri="{FF2B5EF4-FFF2-40B4-BE49-F238E27FC236}">
                <a16:creationId xmlns:a16="http://schemas.microsoft.com/office/drawing/2014/main" id="{C9C972C9-90DB-4152-93C4-51FF83E02134}"/>
              </a:ext>
            </a:extLst>
          </p:cNvPr>
          <p:cNvSpPr/>
          <p:nvPr/>
        </p:nvSpPr>
        <p:spPr>
          <a:xfrm>
            <a:off x="8494689" y="3361347"/>
            <a:ext cx="3129919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Herní cvičení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Žáci jsou rozdělení do dvojic nebo malých skupin, ve kterých plní první herní úkoly v aplikaci </a:t>
            </a:r>
            <a:r>
              <a:rPr lang="cs-CZ" sz="1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מלבן 7">
            <a:extLst>
              <a:ext uri="{FF2B5EF4-FFF2-40B4-BE49-F238E27FC236}">
                <a16:creationId xmlns:a16="http://schemas.microsoft.com/office/drawing/2014/main" id="{9190E7CC-8B8A-4403-90AA-060DAAC2C388}"/>
              </a:ext>
            </a:extLst>
          </p:cNvPr>
          <p:cNvSpPr/>
          <p:nvPr/>
        </p:nvSpPr>
        <p:spPr>
          <a:xfrm>
            <a:off x="6026447" y="5549574"/>
            <a:ext cx="4216919" cy="738664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Praktický nástroj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Žáci se učí koncept, strategii nebo metodu, která odpovídá výzvám, kterým čelili ve hře. 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מלבן 7">
            <a:extLst>
              <a:ext uri="{FF2B5EF4-FFF2-40B4-BE49-F238E27FC236}">
                <a16:creationId xmlns:a16="http://schemas.microsoft.com/office/drawing/2014/main" id="{800C8DF1-9838-439C-A1B1-BBB5B6E7C7D5}"/>
              </a:ext>
            </a:extLst>
          </p:cNvPr>
          <p:cNvSpPr/>
          <p:nvPr/>
        </p:nvSpPr>
        <p:spPr>
          <a:xfrm>
            <a:off x="1291019" y="4956810"/>
            <a:ext cx="3471481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Přenos a aplikace znalostí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Nástroje a koncepty naučené ve hře jsou aplikovány do autentických životních situací a do školního prostředí.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מלבן 7">
            <a:extLst>
              <a:ext uri="{FF2B5EF4-FFF2-40B4-BE49-F238E27FC236}">
                <a16:creationId xmlns:a16="http://schemas.microsoft.com/office/drawing/2014/main" id="{F41EDA0A-765C-4B74-B702-36109C3A7156}"/>
              </a:ext>
            </a:extLst>
          </p:cNvPr>
          <p:cNvSpPr/>
          <p:nvPr/>
        </p:nvSpPr>
        <p:spPr>
          <a:xfrm>
            <a:off x="1098859" y="2672818"/>
            <a:ext cx="2846719" cy="954107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Rozšíření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Žáci pokračují v procvičování doma s kamarády a rodinou za použití aplikace </a:t>
            </a:r>
            <a:r>
              <a:rPr lang="en-US" sz="1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מלבן 7">
            <a:extLst>
              <a:ext uri="{FF2B5EF4-FFF2-40B4-BE49-F238E27FC236}">
                <a16:creationId xmlns:a16="http://schemas.microsoft.com/office/drawing/2014/main" id="{D2F6BDB0-9F0B-4131-BDE8-E880CB4442C0}"/>
              </a:ext>
            </a:extLst>
          </p:cNvPr>
          <p:cNvSpPr/>
          <p:nvPr/>
        </p:nvSpPr>
        <p:spPr>
          <a:xfrm>
            <a:off x="4075717" y="584147"/>
            <a:ext cx="2916915" cy="738664"/>
          </a:xfrm>
          <a:prstGeom prst="rect">
            <a:avLst/>
          </a:prstGeom>
          <a:solidFill>
            <a:srgbClr val="0D0D0D">
              <a:alpha val="20000"/>
            </a:srgbClr>
          </a:solidFill>
        </p:spPr>
        <p:txBody>
          <a:bodyPr wrap="square" lIns="144000" anchor="ctr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Rekapitulace předchozí lekce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Předchozí lekce a domácí úkoly jsou zkontrolovány v celé třídě. 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573271"/>
            <a:ext cx="3505201" cy="573271"/>
            <a:chOff x="-3001" y="344224"/>
            <a:chExt cx="5431657" cy="914149"/>
          </a:xfrm>
        </p:grpSpPr>
        <p:sp>
          <p:nvSpPr>
            <p:cNvPr id="22" name="Rectangle 21"/>
            <p:cNvSpPr/>
            <p:nvPr/>
          </p:nvSpPr>
          <p:spPr>
            <a:xfrm>
              <a:off x="-1" y="344224"/>
              <a:ext cx="5428657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26" name="מלבן 24"/>
          <p:cNvSpPr/>
          <p:nvPr/>
        </p:nvSpPr>
        <p:spPr>
          <a:xfrm>
            <a:off x="310923" y="598080"/>
            <a:ext cx="3194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učení</a:t>
            </a:r>
            <a:endParaRPr lang="he-IL" sz="28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103662-2951-409D-A282-7CE4DFE97A4D}"/>
              </a:ext>
            </a:extLst>
          </p:cNvPr>
          <p:cNvSpPr/>
          <p:nvPr/>
        </p:nvSpPr>
        <p:spPr>
          <a:xfrm>
            <a:off x="4260442" y="1593442"/>
            <a:ext cx="3671117" cy="36711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265F42-7B6F-4AF5-8B80-2B6174ECB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41775">
            <a:off x="4591530" y="1900208"/>
            <a:ext cx="2981910" cy="30946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60442" y="3290104"/>
            <a:ext cx="2133113" cy="303194"/>
            <a:chOff x="6019498" y="3277403"/>
            <a:chExt cx="2133113" cy="303194"/>
          </a:xfrm>
        </p:grpSpPr>
        <p:pic>
          <p:nvPicPr>
            <p:cNvPr id="27" name="Picture 2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722B5A6-8AC4-4E56-BB74-88F2EE3CD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73"/>
            <a:stretch/>
          </p:blipFill>
          <p:spPr>
            <a:xfrm>
              <a:off x="6339686" y="3277403"/>
              <a:ext cx="1812925" cy="303194"/>
            </a:xfrm>
            <a:prstGeom prst="rect">
              <a:avLst/>
            </a:prstGeom>
            <a:effectLst/>
          </p:spPr>
        </p:pic>
        <p:pic>
          <p:nvPicPr>
            <p:cNvPr id="28" name="Picture 2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722B5A6-8AC4-4E56-BB74-88F2EE3CD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9498" y="3277403"/>
              <a:ext cx="320189" cy="303194"/>
            </a:xfrm>
            <a:prstGeom prst="rect">
              <a:avLst/>
            </a:prstGeom>
            <a:effectLst>
              <a:outerShdw blurRad="12700" dir="5400000" algn="ctr" rotWithShape="0">
                <a:prstClr val="black"/>
              </a:outerShdw>
            </a:effectLst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1098859" y="2625114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4075717" y="428722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8494690" y="3241225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7747873" y="986715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6026447" y="5394149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AB18D5-BF5A-417B-A050-1B05423B35EC}"/>
              </a:ext>
            </a:extLst>
          </p:cNvPr>
          <p:cNvCxnSpPr/>
          <p:nvPr/>
        </p:nvCxnSpPr>
        <p:spPr>
          <a:xfrm flipV="1">
            <a:off x="1291019" y="4909106"/>
            <a:ext cx="0" cy="4375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4400000" flipV="1">
            <a:off x="6731263" y="950037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1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18000000" flipV="1">
            <a:off x="9246817" y="2300413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2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20700000" flipV="1">
            <a:off x="9246817" y="4470606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3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2700000" flipV="1">
            <a:off x="5667661" y="5649860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134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6300000" flipV="1">
            <a:off x="2856791" y="4493465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  <p:sp>
        <p:nvSpPr>
          <p:cNvPr id="30" name="Arc 13">
            <a:extLst>
              <a:ext uri="{FF2B5EF4-FFF2-40B4-BE49-F238E27FC236}">
                <a16:creationId xmlns:a16="http://schemas.microsoft.com/office/drawing/2014/main" id="{A2FA282B-86F1-46EC-AAB3-3210EFD9D2B7}"/>
              </a:ext>
            </a:extLst>
          </p:cNvPr>
          <p:cNvSpPr/>
          <p:nvPr/>
        </p:nvSpPr>
        <p:spPr>
          <a:xfrm rot="9784945" flipV="1">
            <a:off x="2821381" y="2324648"/>
            <a:ext cx="397086" cy="393823"/>
          </a:xfrm>
          <a:prstGeom prst="arc">
            <a:avLst>
              <a:gd name="adj1" fmla="val 16036016"/>
              <a:gd name="adj2" fmla="val 91575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/>
          </a:p>
        </p:txBody>
      </p:sp>
    </p:spTree>
    <p:extLst>
      <p:ext uri="{BB962C8B-B14F-4D97-AF65-F5344CB8AC3E}">
        <p14:creationId xmlns:p14="http://schemas.microsoft.com/office/powerpoint/2010/main" val="356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D6B32-6E67-4B67-B889-2E1C193E55C7}"/>
              </a:ext>
            </a:extLst>
          </p:cNvPr>
          <p:cNvSpPr/>
          <p:nvPr/>
        </p:nvSpPr>
        <p:spPr>
          <a:xfrm flipV="1">
            <a:off x="6311151" y="-2908"/>
            <a:ext cx="5880847" cy="6859134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1596409-046C-4773-BED1-1A7B36C3C79B}"/>
              </a:ext>
            </a:extLst>
          </p:cNvPr>
          <p:cNvSpPr/>
          <p:nvPr/>
        </p:nvSpPr>
        <p:spPr>
          <a:xfrm>
            <a:off x="1042616" y="847352"/>
            <a:ext cx="5010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Trénink učitelů poskytuje učitelům vylepšený soubor nástrojů pro učení se dovednostem 21. století. Učitelé zažívají poutavé kurzy, aby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podstoupili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stejný smysluplný proces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kterým budou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později procházet jejich žáci.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8520201-E3CC-4687-96BB-0C34A9D0C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/>
          <a:stretch/>
        </p:blipFill>
        <p:spPr>
          <a:xfrm>
            <a:off x="6499054" y="3422680"/>
            <a:ext cx="5692946" cy="3433052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FEF74515-F876-46B1-8BD9-2886D1D169C9}"/>
              </a:ext>
            </a:extLst>
          </p:cNvPr>
          <p:cNvSpPr/>
          <p:nvPr/>
        </p:nvSpPr>
        <p:spPr>
          <a:xfrm>
            <a:off x="1037945" y="3007907"/>
            <a:ext cx="4345581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Posilování učitelů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Poznávání a využívání inovativních výukových technologií </a:t>
            </a:r>
            <a:endParaRPr lang="he-IL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Zlepšování dovednosti myšlení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Zvyšování digitální gramotnosti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 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Základní a pokročilý trénink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školení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מלבן 24">
            <a:extLst>
              <a:ext uri="{FF2B5EF4-FFF2-40B4-BE49-F238E27FC236}">
                <a16:creationId xmlns:a16="http://schemas.microsoft.com/office/drawing/2014/main" id="{35580C20-A1BB-4840-8A1E-6579CD37E72A}"/>
              </a:ext>
            </a:extLst>
          </p:cNvPr>
          <p:cNvSpPr/>
          <p:nvPr/>
        </p:nvSpPr>
        <p:spPr>
          <a:xfrm>
            <a:off x="1037944" y="385687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Trénink učitelů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תמונה 2">
            <a:extLst>
              <a:ext uri="{FF2B5EF4-FFF2-40B4-BE49-F238E27FC236}">
                <a16:creationId xmlns:a16="http://schemas.microsoft.com/office/drawing/2014/main" id="{1788B339-4777-4E8D-971E-9F05CB2F8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7152" y="-1"/>
            <a:ext cx="5694848" cy="32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D844-3735-4582-A2CA-435C9AACECA9}"/>
              </a:ext>
            </a:extLst>
          </p:cNvPr>
          <p:cNvSpPr/>
          <p:nvPr/>
        </p:nvSpPr>
        <p:spPr>
          <a:xfrm flipV="1">
            <a:off x="9215715" y="-2908"/>
            <a:ext cx="2976283" cy="688602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FC22B-9780-3C4A-A122-606E42CF9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02" y="399783"/>
            <a:ext cx="6902298" cy="6458217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500113D1-DFB1-49DF-BEBB-DC0DBA0B6578}"/>
              </a:ext>
            </a:extLst>
          </p:cNvPr>
          <p:cNvSpPr/>
          <p:nvPr/>
        </p:nvSpPr>
        <p:spPr>
          <a:xfrm>
            <a:off x="1040585" y="848217"/>
            <a:ext cx="4998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Učitelé získají přístup k portálu </a:t>
            </a:r>
            <a:r>
              <a:rPr lang="en-US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–online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databázi tréninkových kurzů, videí, bohatého obsahu, plánů lekcí atd.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68473930-5B42-42AA-9BAF-A87893386F10}"/>
              </a:ext>
            </a:extLst>
          </p:cNvPr>
          <p:cNvSpPr/>
          <p:nvPr/>
        </p:nvSpPr>
        <p:spPr>
          <a:xfrm>
            <a:off x="1040252" y="2639981"/>
            <a:ext cx="4109088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Nezávislé učení kdekoliv a kdykoliv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N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ástroje, tipy, podpora a praxe na nejvyšší úrovni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Možnost mezinárodní interakce s pedagogickými pracovníky po celém světě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Podpora procesu učení,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webináře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 a konference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Osvědčení o certifikaci učitele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13" name="מלבן 24">
            <a:extLst>
              <a:ext uri="{FF2B5EF4-FFF2-40B4-BE49-F238E27FC236}">
                <a16:creationId xmlns:a16="http://schemas.microsoft.com/office/drawing/2014/main" id="{45835ED0-058A-41DF-A34E-EC26600CBCBE}"/>
              </a:ext>
            </a:extLst>
          </p:cNvPr>
          <p:cNvSpPr/>
          <p:nvPr/>
        </p:nvSpPr>
        <p:spPr>
          <a:xfrm>
            <a:off x="1043120" y="2158844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Výhody</a:t>
            </a:r>
            <a:endParaRPr lang="he-IL" sz="24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5" name="מלבן 24">
            <a:extLst>
              <a:ext uri="{FF2B5EF4-FFF2-40B4-BE49-F238E27FC236}">
                <a16:creationId xmlns:a16="http://schemas.microsoft.com/office/drawing/2014/main" id="{4C10F2B3-DA04-4C55-902B-02738C439BB4}"/>
              </a:ext>
            </a:extLst>
          </p:cNvPr>
          <p:cNvSpPr/>
          <p:nvPr/>
        </p:nvSpPr>
        <p:spPr>
          <a:xfrm>
            <a:off x="1037944" y="385687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Trénink učitelů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BF4127CD-A9D5-45C2-A2B8-DF3B0640A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015" y="8197"/>
            <a:ext cx="7373898" cy="684980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6F032FC7-C8E1-4723-B8E6-5D4809A97111}"/>
              </a:ext>
            </a:extLst>
          </p:cNvPr>
          <p:cNvSpPr/>
          <p:nvPr/>
        </p:nvSpPr>
        <p:spPr>
          <a:xfrm>
            <a:off x="924689" y="2131196"/>
            <a:ext cx="3587089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L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 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Score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 je inovativní webový nástroj pro hodnocení, který umožňuje otestovat dovednosti žáků účinným a poutavým způsobem, a poskytuje unikátní pohled na každého testovaného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.</a:t>
            </a: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endParaRPr lang="en-IL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Hodnocení 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 </a:t>
            </a:r>
            <a:r>
              <a:rPr lang="en-IL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Score assessment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je založeno na myšlenkových hrách, které po testovaných požadují, aby předvedli širokou škálu schopností myšlení a dovedností pro 21. století: analyzování dat, řešení problémů a rozhodování</a:t>
            </a:r>
            <a:r>
              <a:rPr lang="en-IL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.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10" name="מלבן 24">
            <a:extLst>
              <a:ext uri="{FF2B5EF4-FFF2-40B4-BE49-F238E27FC236}">
                <a16:creationId xmlns:a16="http://schemas.microsoft.com/office/drawing/2014/main" id="{7AE53653-B5D3-CD49-8C58-B14CFC0731DC}"/>
              </a:ext>
            </a:extLst>
          </p:cNvPr>
          <p:cNvSpPr/>
          <p:nvPr/>
        </p:nvSpPr>
        <p:spPr>
          <a:xfrm>
            <a:off x="924688" y="1661158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Hodnocení dovedností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7AC388-E0BD-494E-B891-0301C3FD02FD}"/>
              </a:ext>
            </a:extLst>
          </p:cNvPr>
          <p:cNvSpPr/>
          <p:nvPr/>
        </p:nvSpPr>
        <p:spPr>
          <a:xfrm flipV="1">
            <a:off x="9215715" y="-2908"/>
            <a:ext cx="2976283" cy="686090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C6189-F3B1-432A-9D62-B1D0464112B3}"/>
              </a:ext>
            </a:extLst>
          </p:cNvPr>
          <p:cNvSpPr txBox="1"/>
          <p:nvPr/>
        </p:nvSpPr>
        <p:spPr>
          <a:xfrm>
            <a:off x="910064" y="2294757"/>
            <a:ext cx="3830025" cy="37087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Testování dovedností účinným a poutavým způsobem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Samoobslužný webový systém, není potřeba dohled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Vytváří unikátní pohled na každého testovaného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Bohatá výstupní zpráva identifikuje silné stránky a slabiny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Zahrnuje průvodce (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tutorial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)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מלבן 24">
            <a:extLst>
              <a:ext uri="{FF2B5EF4-FFF2-40B4-BE49-F238E27FC236}">
                <a16:creationId xmlns:a16="http://schemas.microsoft.com/office/drawing/2014/main" id="{F571BA10-9D87-764F-A641-358B90162566}"/>
              </a:ext>
            </a:extLst>
          </p:cNvPr>
          <p:cNvSpPr/>
          <p:nvPr/>
        </p:nvSpPr>
        <p:spPr>
          <a:xfrm>
            <a:off x="909279" y="1314063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</a:rPr>
              <a:t>Accelium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</a:rPr>
              <a:t>Score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C2B147-53EB-5C48-A721-7A54F37F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47" y="66675"/>
            <a:ext cx="7011653" cy="6791325"/>
          </a:xfrm>
          <a:prstGeom prst="rect">
            <a:avLst/>
          </a:prstGeom>
        </p:spPr>
      </p:pic>
      <p:sp>
        <p:nvSpPr>
          <p:cNvPr id="4" name="מלבן 2">
            <a:extLst>
              <a:ext uri="{FF2B5EF4-FFF2-40B4-BE49-F238E27FC236}">
                <a16:creationId xmlns:a16="http://schemas.microsoft.com/office/drawing/2014/main" id="{E5221BA9-5BD0-4C20-9868-735ED5D748B4}"/>
              </a:ext>
            </a:extLst>
          </p:cNvPr>
          <p:cNvSpPr/>
          <p:nvPr/>
        </p:nvSpPr>
        <p:spPr>
          <a:xfrm>
            <a:off x="910846" y="190755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Výhody</a:t>
            </a:r>
            <a:endParaRPr lang="en-US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DB6CF9-576B-4306-A6B7-79B5689AC9F5}"/>
              </a:ext>
            </a:extLst>
          </p:cNvPr>
          <p:cNvSpPr/>
          <p:nvPr/>
        </p:nvSpPr>
        <p:spPr>
          <a:xfrm flipV="1">
            <a:off x="7100045" y="-2908"/>
            <a:ext cx="5091953" cy="6859134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AD967-D678-408A-83FD-B60B6C928926}"/>
              </a:ext>
            </a:extLst>
          </p:cNvPr>
          <p:cNvSpPr txBox="1"/>
          <p:nvPr/>
        </p:nvSpPr>
        <p:spPr>
          <a:xfrm>
            <a:off x="9787659" y="150728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>
                <a:solidFill>
                  <a:srgbClr val="FF0000"/>
                </a:solidFill>
              </a:rPr>
              <a:t>תמונות של תחרות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01BDA27-D76A-45B4-95DB-EE149A58A9F1}"/>
              </a:ext>
            </a:extLst>
          </p:cNvPr>
          <p:cNvSpPr/>
          <p:nvPr/>
        </p:nvSpPr>
        <p:spPr>
          <a:xfrm>
            <a:off x="912788" y="979667"/>
            <a:ext cx="5899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Turnaje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jsou určeny třídám, žákům a učitelům po celém světě. Vyžadují vysokou úroveň schopností, ale také, což je neméně důležité, týmového ducha, vytrvalost a obětování se úkolu. </a:t>
            </a:r>
            <a:r>
              <a:rPr lang="cs-CZ" sz="1600" dirty="0" smtClean="0">
                <a:latin typeface="Trebuchet MS" panose="020B0603020202020204" pitchFamily="34" charset="0"/>
              </a:rPr>
              <a:t>V </a:t>
            </a:r>
            <a:r>
              <a:rPr lang="cs-CZ" sz="1600" dirty="0">
                <a:latin typeface="Trebuchet MS" panose="020B0603020202020204" pitchFamily="34" charset="0"/>
              </a:rPr>
              <a:t>rámci turnajů budou </a:t>
            </a:r>
            <a:r>
              <a:rPr lang="cs-CZ" sz="1600" dirty="0" smtClean="0">
                <a:latin typeface="Trebuchet MS" panose="020B0603020202020204" pitchFamily="34" charset="0"/>
              </a:rPr>
              <a:t>žáci </a:t>
            </a:r>
            <a:r>
              <a:rPr lang="cs-CZ" sz="1600" dirty="0">
                <a:latin typeface="Trebuchet MS" panose="020B0603020202020204" pitchFamily="34" charset="0"/>
              </a:rPr>
              <a:t>společně řešit </a:t>
            </a:r>
            <a:r>
              <a:rPr lang="cs-CZ" sz="1600" dirty="0" smtClean="0">
                <a:latin typeface="Trebuchet MS" panose="020B0603020202020204" pitchFamily="34" charset="0"/>
              </a:rPr>
              <a:t>úkoly, </a:t>
            </a:r>
            <a:r>
              <a:rPr lang="cs-CZ" sz="1600" dirty="0">
                <a:latin typeface="Trebuchet MS" panose="020B0603020202020204" pitchFamily="34" charset="0"/>
              </a:rPr>
              <a:t>hrát proti soupeřům, řešit </a:t>
            </a:r>
            <a:r>
              <a:rPr lang="cs-CZ" sz="1600" dirty="0" smtClean="0">
                <a:latin typeface="Trebuchet MS" panose="020B0603020202020204" pitchFamily="34" charset="0"/>
              </a:rPr>
              <a:t>náročné myšlenkové </a:t>
            </a:r>
            <a:r>
              <a:rPr lang="cs-CZ" sz="1600" dirty="0">
                <a:latin typeface="Trebuchet MS" panose="020B0603020202020204" pitchFamily="34" charset="0"/>
              </a:rPr>
              <a:t>výzvy a soutěžit s nejlepšími hráči na světě</a:t>
            </a:r>
            <a:r>
              <a:rPr lang="cs-CZ" sz="1600" dirty="0" smtClean="0">
                <a:latin typeface="Trebuchet MS" panose="020B0603020202020204" pitchFamily="34" charset="0"/>
              </a:rPr>
              <a:t>.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2A7757A-852E-48A2-B89E-46A1A5757D28}"/>
              </a:ext>
            </a:extLst>
          </p:cNvPr>
          <p:cNvSpPr/>
          <p:nvPr/>
        </p:nvSpPr>
        <p:spPr>
          <a:xfrm>
            <a:off x="915812" y="3237666"/>
            <a:ext cx="5998486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Sjednocuje třídu a podporuje týmovou práci</a:t>
            </a:r>
            <a:endParaRPr lang="en-US" dirty="0">
              <a:latin typeface="Trebuchet MS" panose="020B0603020202020204" pitchFamily="34" charset="0"/>
              <a:ea typeface="Open Sans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Umožňuje učiteli vést ve třídě smysluplný proces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Silný a zábavný zážitek, který podporuje učení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Zapojuje rodinu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Povzbuzuje žáky, aby si uvědomili vlastní potenciál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Seznamuje žáky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z celého světa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מלבן 24">
            <a:extLst>
              <a:ext uri="{FF2B5EF4-FFF2-40B4-BE49-F238E27FC236}">
                <a16:creationId xmlns:a16="http://schemas.microsoft.com/office/drawing/2014/main" id="{F0EDF6B4-39C0-EE48-87E0-BFE88A0833D3}"/>
              </a:ext>
            </a:extLst>
          </p:cNvPr>
          <p:cNvSpPr/>
          <p:nvPr/>
        </p:nvSpPr>
        <p:spPr>
          <a:xfrm>
            <a:off x="918008" y="456080"/>
            <a:ext cx="137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Turnaje</a:t>
            </a:r>
            <a:r>
              <a:rPr lang="en-US" sz="2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e-IL" sz="2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6E4BC95-DC08-48D0-94C9-21C3812ED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516" y="754"/>
            <a:ext cx="4961322" cy="361230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499DF1C-3510-46D0-AD29-70F44D853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255" y="3725840"/>
            <a:ext cx="4963069" cy="3127831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7DB24988-B8DE-D242-948B-7EF6E320E339}"/>
              </a:ext>
            </a:extLst>
          </p:cNvPr>
          <p:cNvSpPr/>
          <p:nvPr/>
        </p:nvSpPr>
        <p:spPr>
          <a:xfrm flipH="1">
            <a:off x="0" y="0"/>
            <a:ext cx="567805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66384A8-32E0-B94B-92FD-B1FEECC38671}"/>
              </a:ext>
            </a:extLst>
          </p:cNvPr>
          <p:cNvSpPr/>
          <p:nvPr/>
        </p:nvSpPr>
        <p:spPr>
          <a:xfrm>
            <a:off x="53274" y="0"/>
            <a:ext cx="492443" cy="6857999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en-U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</a:t>
            </a:r>
            <a:r>
              <a:rPr lang="cs-CZ" sz="2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akci</a:t>
            </a:r>
            <a:endParaRPr lang="he-IL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6980A1-0D7F-3F4A-BBEA-88D26873578A}"/>
              </a:ext>
            </a:extLst>
          </p:cNvPr>
          <p:cNvSpPr/>
          <p:nvPr/>
        </p:nvSpPr>
        <p:spPr>
          <a:xfrm>
            <a:off x="0" y="4960970"/>
            <a:ext cx="12192010" cy="18970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33541-EA78-4354-8114-543ACAAE30C1}"/>
              </a:ext>
            </a:extLst>
          </p:cNvPr>
          <p:cNvSpPr txBox="1"/>
          <p:nvPr/>
        </p:nvSpPr>
        <p:spPr>
          <a:xfrm>
            <a:off x="2857320" y="5601410"/>
            <a:ext cx="93346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Dopřejte svým žákům pocit vítězství</a:t>
            </a: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B5F9D2-24B0-41FF-950E-DB9CEC6CA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" y="4311"/>
            <a:ext cx="12184483" cy="49975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4230-177D-476E-932F-BD01BE36B423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CFF1E-3B8C-48DB-B33E-DF3D9D5F47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" y="5581233"/>
            <a:ext cx="2591146" cy="72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9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91D2B7-2E90-4CC9-8595-3405D280C713}"/>
              </a:ext>
            </a:extLst>
          </p:cNvPr>
          <p:cNvSpPr/>
          <p:nvPr/>
        </p:nvSpPr>
        <p:spPr>
          <a:xfrm>
            <a:off x="5011268" y="3002951"/>
            <a:ext cx="7180732" cy="3851270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8E5D9FA-091F-4C96-B5A2-5AFF807A96DB}"/>
              </a:ext>
            </a:extLst>
          </p:cNvPr>
          <p:cNvSpPr/>
          <p:nvPr/>
        </p:nvSpPr>
        <p:spPr>
          <a:xfrm>
            <a:off x="5379522" y="3252390"/>
            <a:ext cx="5456077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1.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Registrace školy do komunity </a:t>
            </a:r>
            <a:r>
              <a:rPr lang="en-US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</a:t>
            </a:r>
            <a:r>
              <a:rPr lang="en-US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School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7492447-C372-44BE-9275-13A63FCAC4F8}"/>
              </a:ext>
            </a:extLst>
          </p:cNvPr>
          <p:cNvSpPr/>
          <p:nvPr/>
        </p:nvSpPr>
        <p:spPr>
          <a:xfrm>
            <a:off x="5371149" y="3786407"/>
            <a:ext cx="643079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2.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Představení iniciativy „</a:t>
            </a:r>
            <a:r>
              <a:rPr lang="en-US" sz="1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Accelium</a:t>
            </a:r>
            <a:r>
              <a:rPr lang="en-US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School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“ učitelům ve škole</a:t>
            </a:r>
            <a:endParaRPr lang="en-US" sz="1600" dirty="0">
              <a:solidFill>
                <a:srgbClr val="FFFFFF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F395C17-96F3-440A-9A4C-0A00C328B7E0}"/>
              </a:ext>
            </a:extLst>
          </p:cNvPr>
          <p:cNvSpPr/>
          <p:nvPr/>
        </p:nvSpPr>
        <p:spPr>
          <a:xfrm>
            <a:off x="5379522" y="4299672"/>
            <a:ext cx="6096000" cy="338554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3.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Trénink učitelů a pilotování výukových programů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2AEBAFB-E92A-4376-B57C-27BA63365614}"/>
              </a:ext>
            </a:extLst>
          </p:cNvPr>
          <p:cNvSpPr/>
          <p:nvPr/>
        </p:nvSpPr>
        <p:spPr>
          <a:xfrm>
            <a:off x="5353662" y="4806743"/>
            <a:ext cx="6096000" cy="338554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4.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"/>
                <a:cs typeface="Open Sans"/>
              </a:rPr>
              <a:t>Plná implementace metodologie do vaší školy</a:t>
            </a:r>
            <a:endParaRPr lang="en-IL" sz="1600" dirty="0">
              <a:solidFill>
                <a:srgbClr val="FFFFFF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FA0C1997-36F6-4ED4-9919-41D172A424EB}"/>
              </a:ext>
            </a:extLst>
          </p:cNvPr>
          <p:cNvSpPr/>
          <p:nvPr/>
        </p:nvSpPr>
        <p:spPr>
          <a:xfrm>
            <a:off x="5375138" y="1930094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kroky</a:t>
            </a:r>
            <a:endParaRPr lang="en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4999C91-2459-43E7-9553-4515AE591C8A}"/>
              </a:ext>
            </a:extLst>
          </p:cNvPr>
          <p:cNvSpPr/>
          <p:nvPr/>
        </p:nvSpPr>
        <p:spPr>
          <a:xfrm>
            <a:off x="5375138" y="2388743"/>
            <a:ext cx="6249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Začněte používat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 vaší škole – jednoduše ve 4 krocích: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29FE2AB-A9B7-489F-BBE4-65D373ED7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0"/>
            <a:ext cx="5010342" cy="6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CCDB5F-D2A3-4AC5-B27F-CDC15209A50F}"/>
              </a:ext>
            </a:extLst>
          </p:cNvPr>
          <p:cNvSpPr/>
          <p:nvPr/>
        </p:nvSpPr>
        <p:spPr>
          <a:xfrm>
            <a:off x="6454586" y="2527823"/>
            <a:ext cx="5737414" cy="43263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E70AAA-9FA6-4DD8-B958-FC1977E518F9}"/>
              </a:ext>
            </a:extLst>
          </p:cNvPr>
          <p:cNvSpPr/>
          <p:nvPr/>
        </p:nvSpPr>
        <p:spPr>
          <a:xfrm>
            <a:off x="9233644" y="932106"/>
            <a:ext cx="2958356" cy="5922115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CD7D3-F9E4-4555-A086-B92B007719F5}"/>
              </a:ext>
            </a:extLst>
          </p:cNvPr>
          <p:cNvSpPr/>
          <p:nvPr/>
        </p:nvSpPr>
        <p:spPr>
          <a:xfrm>
            <a:off x="3509555" y="4598669"/>
            <a:ext cx="8682446" cy="2255552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מלבן 12">
            <a:extLst>
              <a:ext uri="{FF2B5EF4-FFF2-40B4-BE49-F238E27FC236}">
                <a16:creationId xmlns:a16="http://schemas.microsoft.com/office/drawing/2014/main" id="{6A627369-26F9-47FA-B960-019978A4B4C8}"/>
              </a:ext>
            </a:extLst>
          </p:cNvPr>
          <p:cNvSpPr/>
          <p:nvPr/>
        </p:nvSpPr>
        <p:spPr>
          <a:xfrm>
            <a:off x="437887" y="348198"/>
            <a:ext cx="597631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Staňte se členem mezinárodní komunity</a:t>
            </a:r>
            <a:endParaRPr lang="en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מלבן 13">
            <a:extLst>
              <a:ext uri="{FF2B5EF4-FFF2-40B4-BE49-F238E27FC236}">
                <a16:creationId xmlns:a16="http://schemas.microsoft.com/office/drawing/2014/main" id="{E04B104D-BC74-4414-B37A-5BED9AFF302D}"/>
              </a:ext>
            </a:extLst>
          </p:cNvPr>
          <p:cNvSpPr/>
          <p:nvPr/>
        </p:nvSpPr>
        <p:spPr>
          <a:xfrm>
            <a:off x="464781" y="997410"/>
            <a:ext cx="65529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konference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Objevte nejmodernější technologie učení 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Seznamte se s inovacemi v oblasti vzdělávání z celého světa</a:t>
            </a:r>
            <a:endParaRPr lang="en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מלבן 14">
            <a:extLst>
              <a:ext uri="{FF2B5EF4-FFF2-40B4-BE49-F238E27FC236}">
                <a16:creationId xmlns:a16="http://schemas.microsoft.com/office/drawing/2014/main" id="{BB38A482-AC6B-4758-95FA-4DBACF8D7731}"/>
              </a:ext>
            </a:extLst>
          </p:cNvPr>
          <p:cNvSpPr/>
          <p:nvPr/>
        </p:nvSpPr>
        <p:spPr>
          <a:xfrm>
            <a:off x="464781" y="2028548"/>
            <a:ext cx="516225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Globální výzkum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Zapojte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do globálního výzkumu vedeného předními univerzitami po celém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světě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מלבן 15">
            <a:extLst>
              <a:ext uri="{FF2B5EF4-FFF2-40B4-BE49-F238E27FC236}">
                <a16:creationId xmlns:a16="http://schemas.microsoft.com/office/drawing/2014/main" id="{90F631E5-DB6F-436F-95D8-4050BD28095D}"/>
              </a:ext>
            </a:extLst>
          </p:cNvPr>
          <p:cNvSpPr/>
          <p:nvPr/>
        </p:nvSpPr>
        <p:spPr>
          <a:xfrm>
            <a:off x="464781" y="3019905"/>
            <a:ext cx="50316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Vzájemné učení</a:t>
            </a:r>
            <a:endParaRPr lang="he-IL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zkušeností učení </a:t>
            </a:r>
            <a:endParaRPr lang="he-IL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Účast na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webinářích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Spolupráce a sdílení informací mezi kolegy po celém světě</a:t>
            </a:r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E8BD47-1654-40A0-97E7-61E3C37BB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85" y="4780739"/>
            <a:ext cx="259080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C79BA3-EC61-47E8-9898-B0AD5DFCD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13" y="4780794"/>
            <a:ext cx="2590800" cy="187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B04CD53-BF6A-495E-9A15-BF6FA1E45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36" y="1149240"/>
            <a:ext cx="2582947" cy="3450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D689773-80A5-464D-ADCC-4CA2E66D7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56" y="2707705"/>
            <a:ext cx="2589677" cy="1885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94817D0-7901-4DA9-BF80-AEFA65077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46" y="4778271"/>
            <a:ext cx="2746457" cy="188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7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3">
            <a:extLst>
              <a:ext uri="{FF2B5EF4-FFF2-40B4-BE49-F238E27FC236}">
                <a16:creationId xmlns:a16="http://schemas.microsoft.com/office/drawing/2014/main" id="{45DFDB62-DD10-9643-B709-D7B5F42D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" y="883"/>
            <a:ext cx="12192010" cy="4953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9693B-8421-4A33-8027-C748C5862EB7}"/>
              </a:ext>
            </a:extLst>
          </p:cNvPr>
          <p:cNvSpPr/>
          <p:nvPr/>
        </p:nvSpPr>
        <p:spPr>
          <a:xfrm>
            <a:off x="0" y="4960970"/>
            <a:ext cx="12192010" cy="18970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51205-1E4E-4FF2-8A47-BB1A88A59915}"/>
              </a:ext>
            </a:extLst>
          </p:cNvPr>
          <p:cNvSpPr txBox="1"/>
          <p:nvPr/>
        </p:nvSpPr>
        <p:spPr>
          <a:xfrm>
            <a:off x="2857320" y="5601410"/>
            <a:ext cx="9334680" cy="646331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/>
            <a:r>
              <a:rPr lang="cs-CZ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Přidejte se</a:t>
            </a:r>
            <a:r>
              <a:rPr lang="en-US" sz="3600" dirty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 </a:t>
            </a:r>
            <a:r>
              <a:rPr lang="cs-CZ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k </a:t>
            </a:r>
            <a:r>
              <a:rPr lang="en-US" sz="36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Accelium</a:t>
            </a:r>
            <a:r>
              <a:rPr lang="en-US" sz="3600" dirty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 </a:t>
            </a:r>
            <a:r>
              <a:rPr lang="en-US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School</a:t>
            </a:r>
            <a:r>
              <a:rPr lang="cs-CZ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 ještě dnes</a:t>
            </a:r>
            <a:r>
              <a:rPr lang="en-US" sz="3600" dirty="0" smtClean="0">
                <a:solidFill>
                  <a:srgbClr val="FFFFFF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!</a:t>
            </a:r>
            <a:endParaRPr lang="en-US" sz="3600" dirty="0">
              <a:solidFill>
                <a:srgbClr val="FFFFFF"/>
              </a:solidFill>
              <a:latin typeface="Trebuchet MS" panose="020B0603020202020204" pitchFamily="34" charset="0"/>
              <a:ea typeface="Open Sans Light"/>
              <a:cs typeface="Open Sans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17622-6BA9-4228-9261-3BC666664A0B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B11E2-1F9B-426B-8DFC-2C4FD0071B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" y="5581233"/>
            <a:ext cx="2591146" cy="72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8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981199" y="1565565"/>
            <a:ext cx="86036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Děkujeme za pozornost!</a:t>
            </a:r>
          </a:p>
          <a:p>
            <a:pPr algn="ctr"/>
            <a:endParaRPr lang="cs-CZ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cs-CZ" dirty="0" smtClean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Marek </a:t>
            </a:r>
            <a:r>
              <a:rPr lang="cs-CZ" sz="2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Lichtenberk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Kateřina </a:t>
            </a:r>
            <a:r>
              <a:rPr lang="cs-CZ" sz="24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Lichtenberková</a:t>
            </a:r>
            <a:endParaRPr lang="he-IL" sz="24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F0E96B-8707-7042-971A-38CF1D827CDE}"/>
              </a:ext>
            </a:extLst>
          </p:cNvPr>
          <p:cNvSpPr/>
          <p:nvPr/>
        </p:nvSpPr>
        <p:spPr>
          <a:xfrm>
            <a:off x="0" y="4967362"/>
            <a:ext cx="12192000" cy="189177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507741" y="1358971"/>
            <a:ext cx="310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2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</a:t>
            </a:r>
            <a:endParaRPr lang="he-IL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07741" y="1882191"/>
            <a:ext cx="4124464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sz="1600" dirty="0" err="1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Accelium</a:t>
            </a:r>
            <a:r>
              <a:rPr lang="cs-CZ" sz="1600" dirty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 je od roku 1994 průkopníkem vzdělávání založeném na hře. V pozadí všech našich aktivit stojí unikátní metodologie, která využívá nadšení a zapojení do hry k osvojení efektivních modelů myšlení a praktických strategií ke zvládnutí výzev reálného světa 21.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4020202020204" charset="0"/>
                <a:cs typeface="Open Sans" panose="020B0604020202020204" charset="0"/>
              </a:rPr>
              <a:t>století.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EB6181-62F7-034B-85E0-4B1D93BE337B}"/>
              </a:ext>
            </a:extLst>
          </p:cNvPr>
          <p:cNvGrpSpPr/>
          <p:nvPr/>
        </p:nvGrpSpPr>
        <p:grpSpPr>
          <a:xfrm>
            <a:off x="507741" y="5523473"/>
            <a:ext cx="11370651" cy="677797"/>
            <a:chOff x="536390" y="5785787"/>
            <a:chExt cx="11370651" cy="677797"/>
          </a:xfrm>
        </p:grpSpPr>
        <p:sp>
          <p:nvSpPr>
            <p:cNvPr id="12" name="TextBox 11"/>
            <p:cNvSpPr txBox="1"/>
            <p:nvPr/>
          </p:nvSpPr>
          <p:spPr>
            <a:xfrm>
              <a:off x="9563501" y="5850846"/>
              <a:ext cx="2343540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Více než 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cs-CZ" sz="1600" dirty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000,000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žáků prošlo programem</a:t>
              </a:r>
              <a:endPara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8144" y="5832300"/>
              <a:ext cx="1951380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Accelium</a:t>
              </a:r>
              <a:r>
                <a:rPr lang="cs-CZ" sz="1600" dirty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je ve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více než 30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zemích</a:t>
              </a:r>
              <a:endPara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8017" y="5844958"/>
              <a:ext cx="4354971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Přes</a:t>
              </a:r>
              <a:r>
                <a:rPr lang="en-US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10,000 </a:t>
              </a:r>
              <a:r>
                <a:rPr lang="cs-CZ" sz="16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učitelů po celém světě bylo proškoleno k použití metodologie </a:t>
              </a:r>
              <a:r>
                <a:rPr lang="cs-CZ" sz="1600" dirty="0" err="1" smtClean="0">
                  <a:solidFill>
                    <a:schemeClr val="bg1"/>
                  </a:solidFill>
                  <a:latin typeface="Trebuchet MS" panose="020B06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Accelium</a:t>
              </a:r>
              <a:endPara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5DA3C9-D1E6-4749-BF5B-78265984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90" y="5785789"/>
              <a:ext cx="677795" cy="6777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5E00A0-DA68-0F42-BBE7-7E71B051E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706" y="5785788"/>
              <a:ext cx="677795" cy="6777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8D5608-3A73-654F-9B1B-C8F8F2E4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484" y="5785787"/>
              <a:ext cx="677795" cy="677795"/>
            </a:xfrm>
            <a:prstGeom prst="rect">
              <a:avLst/>
            </a:prstGeom>
          </p:spPr>
        </p:pic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A9357FF7-5BC1-47D0-8E43-0DD399EE7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5" y="512378"/>
            <a:ext cx="7396197" cy="3654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BA79FA-A49E-460E-9E10-E386B6BB7FEB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A589C16-907B-4DC5-91BF-C81162C6C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" y="0"/>
            <a:ext cx="121891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EE996-E8B1-B746-9085-01E215A13338}"/>
              </a:ext>
            </a:extLst>
          </p:cNvPr>
          <p:cNvSpPr/>
          <p:nvPr/>
        </p:nvSpPr>
        <p:spPr>
          <a:xfrm>
            <a:off x="2834" y="4907892"/>
            <a:ext cx="12189166" cy="19501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6EB4946-A52B-4535-A8A4-E1D8C5423B45}"/>
              </a:ext>
            </a:extLst>
          </p:cNvPr>
          <p:cNvSpPr/>
          <p:nvPr/>
        </p:nvSpPr>
        <p:spPr>
          <a:xfrm>
            <a:off x="3120660" y="5349420"/>
            <a:ext cx="8673543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>
              <a:spcAft>
                <a:spcPts val="1800"/>
              </a:spcAft>
            </a:pP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Zveme Vás, abyste se stali součástí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– 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iniciativy k rozvoji dovedností pro 21.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století.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/>
                <a:cs typeface="Open Sans"/>
              </a:rPr>
              <a:t>In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iciativa </a:t>
            </a:r>
            <a:r>
              <a:rPr lang="cs-CZ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posiluje a provází učitele, poskytuje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jim bohatý 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obsah k použití ve třídě, 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používá 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inovativní technologie pro výuku a hodnocení dovedností, a zapojuje rodiče na cestě přípravy mladé generace na výzvy budoucnosti.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FAA2F-CB8E-41C9-8794-C35B32777FE7}"/>
              </a:ext>
            </a:extLst>
          </p:cNvPr>
          <p:cNvSpPr/>
          <p:nvPr/>
        </p:nvSpPr>
        <p:spPr>
          <a:xfrm>
            <a:off x="-1" y="4904255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8A546-7BA5-44EB-B2D4-4FBAE22752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4" y="5581233"/>
            <a:ext cx="2591146" cy="72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8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1">
            <a:extLst>
              <a:ext uri="{FF2B5EF4-FFF2-40B4-BE49-F238E27FC236}">
                <a16:creationId xmlns:a16="http://schemas.microsoft.com/office/drawing/2014/main" id="{2448133A-09A6-416B-8B2C-D886E6BB03EF}"/>
              </a:ext>
            </a:extLst>
          </p:cNvPr>
          <p:cNvSpPr txBox="1"/>
          <p:nvPr/>
        </p:nvSpPr>
        <p:spPr>
          <a:xfrm>
            <a:off x="367141" y="2938046"/>
            <a:ext cx="2352910" cy="33855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r" rtl="1">
              <a:defRPr b="1">
                <a:solidFill>
                  <a:srgbClr val="00B0F0"/>
                </a:solidFill>
              </a:defRPr>
            </a:lvl1pPr>
          </a:lstStyle>
          <a:p>
            <a:pPr algn="l" rtl="0"/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Základní dovednosti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Box 79">
            <a:extLst>
              <a:ext uri="{FF2B5EF4-FFF2-40B4-BE49-F238E27FC236}">
                <a16:creationId xmlns:a16="http://schemas.microsoft.com/office/drawing/2014/main" id="{17E26823-CAFD-49EF-99E2-A9E03739AF14}"/>
              </a:ext>
            </a:extLst>
          </p:cNvPr>
          <p:cNvSpPr txBox="1"/>
          <p:nvPr/>
        </p:nvSpPr>
        <p:spPr>
          <a:xfrm>
            <a:off x="2379258" y="6111519"/>
            <a:ext cx="14878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rtl="1">
              <a:defRPr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rtl="0"/>
            <a:r>
              <a:rPr lang="cs-CZ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A další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…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מלבן 24"/>
          <p:cNvSpPr/>
          <p:nvPr/>
        </p:nvSpPr>
        <p:spPr>
          <a:xfrm>
            <a:off x="301990" y="383204"/>
            <a:ext cx="5213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Efektivní rozvoj dovedností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e-I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990" y="874846"/>
            <a:ext cx="5861743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Výukové programy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rozvíjí klíčové dovednosti, 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vč. kompetencí pro 21. století hodnocených v testování PISA a dalších dovedností potřebných k učení a k dosažení úspěchu v globálním věku. </a:t>
            </a:r>
          </a:p>
          <a:p>
            <a:endParaRPr lang="he-IL" sz="1600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FFF022-6A8A-4440-93B0-398BB0ED2F30}"/>
              </a:ext>
            </a:extLst>
          </p:cNvPr>
          <p:cNvGrpSpPr/>
          <p:nvPr/>
        </p:nvGrpSpPr>
        <p:grpSpPr>
          <a:xfrm>
            <a:off x="1091325" y="5713741"/>
            <a:ext cx="3680750" cy="256496"/>
            <a:chOff x="941201" y="5704465"/>
            <a:chExt cx="3680750" cy="2564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162B09-0C16-5345-9856-1B8D8D61DBF2}"/>
                </a:ext>
              </a:extLst>
            </p:cNvPr>
            <p:cNvCxnSpPr/>
            <p:nvPr/>
          </p:nvCxnSpPr>
          <p:spPr>
            <a:xfrm>
              <a:off x="941201" y="5959109"/>
              <a:ext cx="3680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5C4907-1C4F-0D42-920F-CF2EB18D40DD}"/>
                </a:ext>
              </a:extLst>
            </p:cNvPr>
            <p:cNvCxnSpPr/>
            <p:nvPr/>
          </p:nvCxnSpPr>
          <p:spPr>
            <a:xfrm>
              <a:off x="4620966" y="5706318"/>
              <a:ext cx="0" cy="254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C743333-B169-9545-B881-166C97507153}"/>
                </a:ext>
              </a:extLst>
            </p:cNvPr>
            <p:cNvCxnSpPr/>
            <p:nvPr/>
          </p:nvCxnSpPr>
          <p:spPr>
            <a:xfrm>
              <a:off x="941201" y="5704465"/>
              <a:ext cx="0" cy="254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8542B80-5697-C243-9700-D158FCAB7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855" y="-1592"/>
            <a:ext cx="5017720" cy="6855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4591DC-E2CC-4F3D-BF7F-C2B47A46136A}"/>
              </a:ext>
            </a:extLst>
          </p:cNvPr>
          <p:cNvSpPr/>
          <p:nvPr/>
        </p:nvSpPr>
        <p:spPr>
          <a:xfrm flipH="1" flipV="1">
            <a:off x="7046258" y="-2908"/>
            <a:ext cx="152399" cy="6859133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5C25BB51-0E2C-460C-A7A5-9718BB57A688}"/>
              </a:ext>
            </a:extLst>
          </p:cNvPr>
          <p:cNvSpPr txBox="1"/>
          <p:nvPr/>
        </p:nvSpPr>
        <p:spPr>
          <a:xfrm>
            <a:off x="3361353" y="2964940"/>
            <a:ext cx="2253448" cy="33855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r" rtl="1">
              <a:defRPr b="1">
                <a:solidFill>
                  <a:srgbClr val="00B0F0"/>
                </a:solidFill>
              </a:defRPr>
            </a:lvl1pPr>
          </a:lstStyle>
          <a:p>
            <a:pPr algn="l" rtl="0"/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Měkké dovednosti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: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1647AF91-5602-4BBB-BF9D-9545AA32DC7C}"/>
              </a:ext>
            </a:extLst>
          </p:cNvPr>
          <p:cNvSpPr txBox="1"/>
          <p:nvPr/>
        </p:nvSpPr>
        <p:spPr>
          <a:xfrm>
            <a:off x="3356971" y="3287322"/>
            <a:ext cx="3246801" cy="2308324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Kreativita</a:t>
            </a:r>
            <a:endParaRPr lang="en-US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Rozhodování</a:t>
            </a:r>
            <a:endParaRPr lang="en-US" dirty="0"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Výkon pod tlakem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Spolupráce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Vytrvalost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Přizpůsobení se změnám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769EDCAC-A8AB-464D-AA17-EAA19CBDAB27}"/>
              </a:ext>
            </a:extLst>
          </p:cNvPr>
          <p:cNvSpPr txBox="1"/>
          <p:nvPr/>
        </p:nvSpPr>
        <p:spPr>
          <a:xfrm>
            <a:off x="362758" y="3287321"/>
            <a:ext cx="2977860" cy="2269019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Řešení problémů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Logické myšlení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Time 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management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Schopnost výpočtu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Řízení zdrojů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  <a:p>
            <a:pPr marL="285750" indent="-285750" algn="l">
              <a:lnSpc>
                <a:spcPct val="150000"/>
              </a:lnSpc>
              <a:buFont typeface="Wingdings"/>
              <a:buChar char="ü"/>
            </a:pPr>
            <a:r>
              <a:rPr lang="cs-CZ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/>
                <a:cs typeface="Open Sans"/>
              </a:rPr>
              <a:t>Přepínání mezi úkoly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13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dor\Desktop\di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42" y="1718017"/>
            <a:ext cx="4314954" cy="42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B06B1AB-4DCF-4A4F-9603-AF7B96A86EB6}"/>
              </a:ext>
            </a:extLst>
          </p:cNvPr>
          <p:cNvSpPr txBox="1"/>
          <p:nvPr/>
        </p:nvSpPr>
        <p:spPr>
          <a:xfrm>
            <a:off x="6923039" y="355252"/>
            <a:ext cx="4389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ŽÁCI</a:t>
            </a:r>
            <a:endParaRPr lang="en-US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Aktuální</a:t>
            </a:r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připojuje se k potřebám žáků</a:t>
            </a:r>
            <a:endParaRPr lang="en-US" sz="1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Rozvíjí žádané kompetence pro 21. století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Zapojení: silná vnitřní motivace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Podporuje různé styly učení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671954-6EBF-4563-A06A-D1333F2BC4AA}"/>
              </a:ext>
            </a:extLst>
          </p:cNvPr>
          <p:cNvSpPr txBox="1"/>
          <p:nvPr/>
        </p:nvSpPr>
        <p:spPr>
          <a:xfrm>
            <a:off x="868218" y="3307601"/>
            <a:ext cx="2987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cs-CZ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UČITELÉ</a:t>
            </a:r>
            <a:endParaRPr lang="en-US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Posiluje učitele a inspiruje je k inovacím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Poskytuje silné nástroje pro facilitaci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Vytváří důvěru a zvyšuje uspokojení z práce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Rozvíjí digitální gramotnost</a:t>
            </a:r>
            <a:endParaRPr lang="x-none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0D9C72-927D-454A-BFD3-D44F8BA2F271}"/>
              </a:ext>
            </a:extLst>
          </p:cNvPr>
          <p:cNvSpPr txBox="1"/>
          <p:nvPr/>
        </p:nvSpPr>
        <p:spPr>
          <a:xfrm>
            <a:off x="8018712" y="3881055"/>
            <a:ext cx="32214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ŠKOLY</a:t>
            </a:r>
            <a:endParaRPr lang="x-non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Dobře strukturovaný učební plán plný bohatého obsahu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Zapojuje žáky a rodiče doma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Navazuje na RVP / ŠVP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0" y="573271"/>
            <a:ext cx="3495675" cy="573271"/>
            <a:chOff x="-3001" y="344224"/>
            <a:chExt cx="5416896" cy="914149"/>
          </a:xfrm>
        </p:grpSpPr>
        <p:sp>
          <p:nvSpPr>
            <p:cNvPr id="41" name="Rectangle 40"/>
            <p:cNvSpPr/>
            <p:nvPr/>
          </p:nvSpPr>
          <p:spPr>
            <a:xfrm>
              <a:off x="-1" y="344224"/>
              <a:ext cx="5413896" cy="913460"/>
            </a:xfrm>
            <a:prstGeom prst="rect">
              <a:avLst/>
            </a:prstGeom>
            <a:solidFill>
              <a:srgbClr val="79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001" y="344913"/>
              <a:ext cx="481805" cy="913460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1350" dirty="0"/>
            </a:p>
          </p:txBody>
        </p:sp>
      </p:grpSp>
      <p:sp>
        <p:nvSpPr>
          <p:cNvPr id="43" name="מלבן 24"/>
          <p:cNvSpPr/>
          <p:nvPr/>
        </p:nvSpPr>
        <p:spPr>
          <a:xfrm>
            <a:off x="310921" y="598080"/>
            <a:ext cx="328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cs-CZ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ýhody</a:t>
            </a:r>
            <a:endParaRPr lang="he-I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60000">
            <a:off x="5573953" y="1811257"/>
            <a:ext cx="325285" cy="49643"/>
          </a:xfrm>
          <a:prstGeom prst="line">
            <a:avLst/>
          </a:prstGeom>
          <a:ln w="3810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3900000">
            <a:off x="3436957" y="2997790"/>
            <a:ext cx="325285" cy="49643"/>
          </a:xfrm>
          <a:prstGeom prst="line">
            <a:avLst/>
          </a:prstGeom>
          <a:ln w="38100" cap="rnd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4500000">
            <a:off x="7315460" y="4085597"/>
            <a:ext cx="325285" cy="49643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589214" y="3022611"/>
            <a:ext cx="1010385" cy="477827"/>
          </a:xfrm>
          <a:prstGeom prst="line">
            <a:avLst/>
          </a:prstGeom>
          <a:ln w="38100" cap="rnd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723896" y="600075"/>
            <a:ext cx="1159504" cy="1230572"/>
          </a:xfrm>
          <a:prstGeom prst="line">
            <a:avLst/>
          </a:prstGeom>
          <a:ln w="3810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484452" y="4075301"/>
            <a:ext cx="497498" cy="38100"/>
          </a:xfrm>
          <a:prstGeom prst="line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2573D8F-80CC-B24E-B7CB-8E81F0559A18}"/>
              </a:ext>
            </a:extLst>
          </p:cNvPr>
          <p:cNvSpPr/>
          <p:nvPr/>
        </p:nvSpPr>
        <p:spPr>
          <a:xfrm>
            <a:off x="-1" y="1"/>
            <a:ext cx="12192001" cy="13018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3" name="מלבן 24"/>
          <p:cNvSpPr/>
          <p:nvPr/>
        </p:nvSpPr>
        <p:spPr>
          <a:xfrm>
            <a:off x="396340" y="357716"/>
            <a:ext cx="7477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Vědecky podložená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metoda 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kroků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e-IL" sz="28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6945" y="5368013"/>
            <a:ext cx="2847215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 fontAlgn="base"/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Metakognitivní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 modely </a:t>
            </a:r>
          </a:p>
          <a:p>
            <a:pPr algn="ctr" fontAlgn="base"/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a strategie k účinnému řešení problémů, rozhodování, analýze…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553" y="5368013"/>
            <a:ext cx="2844732" cy="830997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 fontAlgn="base"/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Digitální učení založené na hře, simulace a procvičování s aplikací </a:t>
            </a:r>
            <a:r>
              <a:rPr lang="cs-CZ" sz="16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Accelium</a:t>
            </a:r>
            <a:r>
              <a:rPr lang="en-US" sz="1600" dirty="0" smtClean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.</a:t>
            </a:r>
            <a:endParaRPr lang="en-US" sz="16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BF57B-7B3F-41BD-B5F1-6478E537DF96}"/>
              </a:ext>
            </a:extLst>
          </p:cNvPr>
          <p:cNvSpPr/>
          <p:nvPr/>
        </p:nvSpPr>
        <p:spPr>
          <a:xfrm>
            <a:off x="5707501" y="5042666"/>
            <a:ext cx="761747" cy="3693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Uč se</a:t>
            </a:r>
            <a:endParaRPr lang="x-none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9459" y="5368013"/>
            <a:ext cx="2787991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ctr" fontAlgn="base"/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Přenos naučených poznatků a strategií ze hry k řešení různých situací a výzev reálného světa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 Light"/>
                <a:cs typeface="Open Sans Light"/>
              </a:rPr>
              <a:t>.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ea typeface="Open Sans Light"/>
              <a:cs typeface="Open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C030D-C5CA-4EA1-B0E9-0E22086B57FD}"/>
              </a:ext>
            </a:extLst>
          </p:cNvPr>
          <p:cNvSpPr/>
          <p:nvPr/>
        </p:nvSpPr>
        <p:spPr>
          <a:xfrm>
            <a:off x="1782213" y="5044939"/>
            <a:ext cx="81794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Hraj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B4C16-7D37-C44C-9BEB-9318769B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3" y="2040546"/>
            <a:ext cx="10649897" cy="277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80BA0A2-CB5D-434F-8DC6-BE8362ECEAD2}"/>
              </a:ext>
            </a:extLst>
          </p:cNvPr>
          <p:cNvSpPr/>
          <p:nvPr/>
        </p:nvSpPr>
        <p:spPr>
          <a:xfrm>
            <a:off x="9522752" y="5027010"/>
            <a:ext cx="949299" cy="3693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Aplikuj</a:t>
            </a:r>
            <a:endParaRPr lang="x-none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Arc 13">
            <a:extLst>
              <a:ext uri="{FF2B5EF4-FFF2-40B4-BE49-F238E27FC236}">
                <a16:creationId xmlns:a16="http://schemas.microsoft.com/office/drawing/2014/main" id="{DBE94F1A-6A0D-5949-81AF-41D8503224B2}"/>
              </a:ext>
            </a:extLst>
          </p:cNvPr>
          <p:cNvSpPr/>
          <p:nvPr/>
        </p:nvSpPr>
        <p:spPr>
          <a:xfrm rot="5580000" flipH="1" flipV="1">
            <a:off x="3461822" y="2402926"/>
            <a:ext cx="1246225" cy="1021475"/>
          </a:xfrm>
          <a:prstGeom prst="arc">
            <a:avLst>
              <a:gd name="adj1" fmla="val 18742097"/>
              <a:gd name="adj2" fmla="val 3156897"/>
            </a:avLst>
          </a:prstGeom>
          <a:ln w="63500" cap="rnd">
            <a:solidFill>
              <a:srgbClr val="0D5393"/>
            </a:solidFill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Arc 13">
            <a:extLst>
              <a:ext uri="{FF2B5EF4-FFF2-40B4-BE49-F238E27FC236}">
                <a16:creationId xmlns:a16="http://schemas.microsoft.com/office/drawing/2014/main" id="{A17FE3AE-6876-3D41-8218-2D099C00268C}"/>
              </a:ext>
            </a:extLst>
          </p:cNvPr>
          <p:cNvSpPr/>
          <p:nvPr/>
        </p:nvSpPr>
        <p:spPr>
          <a:xfrm rot="5580000" flipH="1" flipV="1">
            <a:off x="7393697" y="2402926"/>
            <a:ext cx="1246225" cy="1021475"/>
          </a:xfrm>
          <a:prstGeom prst="arc">
            <a:avLst>
              <a:gd name="adj1" fmla="val 18742097"/>
              <a:gd name="adj2" fmla="val 3156897"/>
            </a:avLst>
          </a:prstGeom>
          <a:ln w="63500" cap="rnd">
            <a:solidFill>
              <a:srgbClr val="0D5393"/>
            </a:solidFill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9788F-6843-490F-B168-A359C02E728A}"/>
              </a:ext>
            </a:extLst>
          </p:cNvPr>
          <p:cNvSpPr/>
          <p:nvPr/>
        </p:nvSpPr>
        <p:spPr>
          <a:xfrm>
            <a:off x="-1" y="1236607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EB53B-E1CE-4955-8A9F-43BCC3328DF4}"/>
              </a:ext>
            </a:extLst>
          </p:cNvPr>
          <p:cNvSpPr/>
          <p:nvPr/>
        </p:nvSpPr>
        <p:spPr>
          <a:xfrm>
            <a:off x="-1" y="1"/>
            <a:ext cx="12192001" cy="15948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428A9-27CF-4311-BC40-35C88500B2D1}"/>
              </a:ext>
            </a:extLst>
          </p:cNvPr>
          <p:cNvSpPr/>
          <p:nvPr/>
        </p:nvSpPr>
        <p:spPr>
          <a:xfrm>
            <a:off x="-1" y="1529684"/>
            <a:ext cx="12192001" cy="125698"/>
          </a:xfrm>
          <a:prstGeom prst="rect">
            <a:avLst/>
          </a:prstGeom>
          <a:solidFill>
            <a:srgbClr val="0D5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970" y="1977322"/>
            <a:ext cx="590106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Zpětná vazba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Pozorně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sleduje žákův proces učení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Jsou identifikovány smysluplné učební metody </a:t>
            </a:r>
            <a:r>
              <a:rPr lang="cs-CZ" sz="1600" dirty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využívány k facilitaci a </a:t>
            </a:r>
            <a:r>
              <a:rPr lang="cs-CZ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271" y="3444657"/>
            <a:ext cx="5893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Hodnocení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Generuje detailní hodnotící zprávy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Umožňuje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žákům prozkoumat jejich proces učení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Stimuluje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sebereflexi a neustálé zlepšování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 umožňuje kontinuální sledování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pokroku</a:t>
            </a:r>
            <a:endParaRPr lang="en-US" sz="16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970" y="5195146"/>
            <a:ext cx="854290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Aktivní učení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Digitální strategické hry umožňují žákům učit se ze smysluplných a podnětných zkušeností a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zlepšují </a:t>
            </a:r>
            <a:r>
              <a:rPr lang="cs-CZ" sz="1600" dirty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paměť díky opakování. S využitím UI algoritmů se výuka postupně přizpůsobuje úrovni dovedností </a:t>
            </a:r>
            <a:r>
              <a:rPr lang="cs-CZ" sz="1600" dirty="0" smtClean="0"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žáků.</a:t>
            </a:r>
            <a:endParaRPr lang="en-US" sz="1600" dirty="0"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מלבן 24"/>
          <p:cNvSpPr/>
          <p:nvPr/>
        </p:nvSpPr>
        <p:spPr>
          <a:xfrm>
            <a:off x="398358" y="412721"/>
            <a:ext cx="11366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Špičková technologie učení založená na hře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Technologie </a:t>
            </a:r>
            <a:r>
              <a:rPr lang="cs-CZ" sz="1600" dirty="0" err="1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Accelium</a:t>
            </a:r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založená na své metodologii a vytváří bohatou, podnětnou zkušenost a nadšení.  </a:t>
            </a:r>
          </a:p>
        </p:txBody>
      </p:sp>
      <p:grpSp>
        <p:nvGrpSpPr>
          <p:cNvPr id="7" name="Group 6"/>
          <p:cNvGrpSpPr/>
          <p:nvPr/>
        </p:nvGrpSpPr>
        <p:grpSpPr>
          <a:xfrm rot="180000">
            <a:off x="6448368" y="1335849"/>
            <a:ext cx="5270329" cy="4354060"/>
            <a:chOff x="6026271" y="1441129"/>
            <a:chExt cx="5527993" cy="4789460"/>
          </a:xfrm>
          <a:effectLst>
            <a:outerShdw blurRad="254000" algn="ctr" rotWithShape="0">
              <a:prstClr val="black">
                <a:alpha val="50000"/>
              </a:prstClr>
            </a:outerShdw>
          </a:effectLst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700000">
              <a:off x="6026271" y="2048535"/>
              <a:ext cx="1918095" cy="3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42895" y="1441129"/>
              <a:ext cx="1918095" cy="3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00000">
              <a:off x="9636169" y="2743890"/>
              <a:ext cx="1918095" cy="3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7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5163963EFD34A8808C26CD9C59F1F" ma:contentTypeVersion="10" ma:contentTypeDescription="Create a new document." ma:contentTypeScope="" ma:versionID="2e3d1efe79e4b4dfa8838ac0189759df">
  <xsd:schema xmlns:xsd="http://www.w3.org/2001/XMLSchema" xmlns:xs="http://www.w3.org/2001/XMLSchema" xmlns:p="http://schemas.microsoft.com/office/2006/metadata/properties" xmlns:ns2="3f74b64b-84bb-42fb-b9c5-89287533b318" xmlns:ns3="1e067868-3269-461a-a1fd-cb19061002fb" targetNamespace="http://schemas.microsoft.com/office/2006/metadata/properties" ma:root="true" ma:fieldsID="220bd8f65a9e8c1c542a08422bbe77da" ns2:_="" ns3:_="">
    <xsd:import namespace="3f74b64b-84bb-42fb-b9c5-89287533b318"/>
    <xsd:import namespace="1e067868-3269-461a-a1fd-cb19061002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4b64b-84bb-42fb-b9c5-89287533b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7868-3269-461a-a1fd-cb19061002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537E7E-07C0-4284-986C-9A1FF5A25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4b64b-84bb-42fb-b9c5-89287533b318"/>
    <ds:schemaRef ds:uri="1e067868-3269-461a-a1fd-cb19061002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57718C-5AF2-49D4-92DC-659836B2C87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067868-3269-461a-a1fd-cb19061002fb"/>
    <ds:schemaRef ds:uri="http://purl.org/dc/terms/"/>
    <ds:schemaRef ds:uri="3f74b64b-84bb-42fb-b9c5-89287533b31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231675-90F6-432E-B546-4BD5E077B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428</TotalTime>
  <Words>1384</Words>
  <Application>Microsoft Office PowerPoint</Application>
  <PresentationFormat>Širokoúhlá obrazovka</PresentationFormat>
  <Paragraphs>244</Paragraphs>
  <Slides>34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6" baseType="lpstr">
      <vt:lpstr>Arial</vt:lpstr>
      <vt:lpstr>Calibri Light</vt:lpstr>
      <vt:lpstr>Calibri</vt:lpstr>
      <vt:lpstr>Open Sans Extrabold</vt:lpstr>
      <vt:lpstr>Open Sans Light</vt:lpstr>
      <vt:lpstr>Wingdings</vt:lpstr>
      <vt:lpstr>Assistant SemiBold</vt:lpstr>
      <vt:lpstr>Tahoma</vt:lpstr>
      <vt:lpstr>Times New Roman</vt:lpstr>
      <vt:lpstr>Open Sans</vt:lpstr>
      <vt:lpstr>Trebuchet MS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Shanie</dc:creator>
  <cp:lastModifiedBy>Adéla Zehringerová</cp:lastModifiedBy>
  <cp:revision>56</cp:revision>
  <dcterms:created xsi:type="dcterms:W3CDTF">2016-11-24T09:40:18Z</dcterms:created>
  <dcterms:modified xsi:type="dcterms:W3CDTF">2019-12-04T14:03:06Z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0x0101000E75163963EFD34A8808C26CD9C59F1F</vt:lpwstr>
  </property>
</Properties>
</file>