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9"/>
  </p:notesMasterIdLst>
  <p:sldIdLst>
    <p:sldId id="279" r:id="rId3"/>
    <p:sldId id="257" r:id="rId4"/>
    <p:sldId id="274" r:id="rId5"/>
    <p:sldId id="276" r:id="rId6"/>
    <p:sldId id="277" r:id="rId7"/>
    <p:sldId id="288" r:id="rId8"/>
    <p:sldId id="296" r:id="rId9"/>
    <p:sldId id="278" r:id="rId10"/>
    <p:sldId id="286" r:id="rId11"/>
    <p:sldId id="287" r:id="rId12"/>
    <p:sldId id="297" r:id="rId13"/>
    <p:sldId id="294" r:id="rId14"/>
    <p:sldId id="280" r:id="rId15"/>
    <p:sldId id="281" r:id="rId16"/>
    <p:sldId id="290" r:id="rId17"/>
    <p:sldId id="298" r:id="rId18"/>
    <p:sldId id="282" r:id="rId19"/>
    <p:sldId id="299" r:id="rId20"/>
    <p:sldId id="283" r:id="rId21"/>
    <p:sldId id="300" r:id="rId22"/>
    <p:sldId id="292" r:id="rId23"/>
    <p:sldId id="293" r:id="rId24"/>
    <p:sldId id="284" r:id="rId25"/>
    <p:sldId id="295" r:id="rId26"/>
    <p:sldId id="285" r:id="rId27"/>
    <p:sldId id="27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F0F"/>
    <a:srgbClr val="2E632B"/>
    <a:srgbClr val="327816"/>
    <a:srgbClr val="35BD15"/>
    <a:srgbClr val="2EA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15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1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35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09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3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Účastník = chat</a:t>
            </a:r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0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9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12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67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9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0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4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7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47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077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10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Aďa</a:t>
            </a:r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61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7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Pacičky a tak podobně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6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7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1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6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72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3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4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67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224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9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folio.rvp.cz/artefact/file/download.php?file=92034&amp;view=13123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igifolio.rvp.cz/artefact/file/download.php?file=92036&amp;view=29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igifolio.rvp.cz/artefact/file/download.php?file=92035&amp;view=13192" TargetMode="External"/><Relationship Id="rId11" Type="http://schemas.openxmlformats.org/officeDocument/2006/relationships/hyperlink" Target="https://digifolio.rvp.cz/view/view.php?id=13192" TargetMode="External"/><Relationship Id="rId5" Type="http://schemas.openxmlformats.org/officeDocument/2006/relationships/image" Target="../media/image5.emf"/><Relationship Id="rId10" Type="http://schemas.openxmlformats.org/officeDocument/2006/relationships/hyperlink" Target="https://digifolio.rvp.cz/view/view.php?id=13123" TargetMode="External"/><Relationship Id="rId4" Type="http://schemas.openxmlformats.org/officeDocument/2006/relationships/image" Target="../media/image4.emf"/><Relationship Id="rId9" Type="http://schemas.openxmlformats.org/officeDocument/2006/relationships/hyperlink" Target="https://digifolio.rvp.cz/view/view.php?id=293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lanky.rvp.cz/clanek/c/Z/22479/vyuziti-digitalnich-technologii-ve-vyuce-ceskeho-jazyka-a-literatury.html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3774" y="533299"/>
            <a:ext cx="11004452" cy="461729"/>
          </a:xfrm>
        </p:spPr>
        <p:txBody>
          <a:bodyPr/>
          <a:lstStyle/>
          <a:p>
            <a:r>
              <a:rPr lang="cs-CZ" dirty="0"/>
              <a:t>Nároky na posilování cílů výuky druhu „</a:t>
            </a:r>
            <a:r>
              <a:rPr lang="cs-CZ" dirty="0" err="1"/>
              <a:t>literacy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9" y="169028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951244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00838"/>
              </p:ext>
            </p:extLst>
          </p:nvPr>
        </p:nvGraphicFramePr>
        <p:xfrm>
          <a:off x="0" y="1235641"/>
          <a:ext cx="12192000" cy="563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438">
                  <a:extLst>
                    <a:ext uri="{9D8B030D-6E8A-4147-A177-3AD203B41FA5}">
                      <a16:colId xmlns:a16="http://schemas.microsoft.com/office/drawing/2014/main" val="3703555961"/>
                    </a:ext>
                  </a:extLst>
                </a:gridCol>
                <a:gridCol w="7999562">
                  <a:extLst>
                    <a:ext uri="{9D8B030D-6E8A-4147-A177-3AD203B41FA5}">
                      <a16:colId xmlns:a16="http://schemas.microsoft.com/office/drawing/2014/main" val="533786166"/>
                    </a:ext>
                  </a:extLst>
                </a:gridCol>
              </a:tblGrid>
              <a:tr h="603849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Dříve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Nyní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21264"/>
                  </a:ext>
                </a:extLst>
              </a:tr>
              <a:tr h="311205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Žák porozumí mediálním sdělením a odlišuje fakta od názorů; odliší reklamu</a:t>
                      </a:r>
                      <a:r>
                        <a:rPr lang="cs-CZ" sz="2400" baseline="0" dirty="0" smtClean="0"/>
                        <a:t> a zpravodajství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Žák analyzuje komunikační záměr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Žák si uvědomuje, jaké texty čte a jaké texty jsou mu nabízeny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Umělá inteligence distribuuje zprávy podle: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Titulků,</a:t>
                      </a:r>
                      <a:r>
                        <a:rPr lang="cs-CZ" sz="2400" baseline="0" dirty="0" smtClean="0"/>
                        <a:t> na které uživatel obvykle „kliká“, aby se na server vracel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baseline="0" dirty="0" smtClean="0"/>
                        <a:t>Takové texty, které dočte, aby tam zůstával déle a víc na něj působila opravdová reklama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31528"/>
                  </a:ext>
                </a:extLst>
              </a:tr>
              <a:tr h="9220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Žák analyzuje obsah zpráv a syntetizuje</a:t>
                      </a:r>
                      <a:r>
                        <a:rPr lang="cs-CZ" sz="2400" baseline="0" dirty="0" smtClean="0"/>
                        <a:t> je, promýšlí v kontextu toho, co zná, a utváří si názor; popř. diskutuje s ostatními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Žák sám je šiřitelem memu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Žák by tedy měl reflektovat vše uvedené</a:t>
                      </a:r>
                      <a:r>
                        <a:rPr lang="cs-CZ" sz="2400" baseline="0" dirty="0" smtClean="0"/>
                        <a:t> výše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baseline="0" dirty="0" smtClean="0"/>
                        <a:t>Žák je vybaven dovednostmi odlišovat takové formální a obsahové prvky textu, které svědčí o jeho (ne)spolehlivosti (!)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8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5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ještě se mají žáci učit českému jazyku?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Jděte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Zadejte kód: 7634324</a:t>
            </a:r>
          </a:p>
        </p:txBody>
      </p:sp>
    </p:spTree>
    <p:extLst>
      <p:ext uri="{BB962C8B-B14F-4D97-AF65-F5344CB8AC3E}">
        <p14:creationId xmlns:p14="http://schemas.microsoft.com/office/powerpoint/2010/main" val="11051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ještě se mají žáci učit českému jazyku?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Jděte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Zadejte kód: 7634324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Gramotnosti a kontinua formulovaná PPUČ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496961" y="1538567"/>
            <a:ext cx="11268026" cy="3924344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  <a:hlinkClick r:id="rId6"/>
              </a:rPr>
              <a:t>Matematická gramotnost jako cíl učení žáka</a:t>
            </a:r>
            <a:endParaRPr lang="cs-CZ" sz="2800" kern="1200" dirty="0" smtClean="0">
              <a:solidFill>
                <a:srgbClr val="858591">
                  <a:lumMod val="75000"/>
                </a:srgbClr>
              </a:solidFill>
              <a:ea typeface="+mn-ea"/>
            </a:endParaRPr>
          </a:p>
          <a:p>
            <a:pPr marL="342900" indent="-342900" defTabSz="914446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7"/>
              </a:rPr>
              <a:t>Čtenářská </a:t>
            </a: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hlinkClick r:id="rId7"/>
              </a:rPr>
              <a:t>gramotnost jako cíl učení žáka</a:t>
            </a:r>
            <a:endParaRPr lang="cs-CZ" sz="2800" kern="1200" dirty="0">
              <a:solidFill>
                <a:srgbClr val="858591">
                  <a:lumMod val="75000"/>
                </a:srgbClr>
              </a:solidFill>
            </a:endParaRPr>
          </a:p>
          <a:p>
            <a:pPr marL="342900" indent="-342900" defTabSz="914446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8"/>
              </a:rPr>
              <a:t>Digitální </a:t>
            </a: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hlinkClick r:id="rId8"/>
              </a:rPr>
              <a:t>gramotnost jako cíl učení 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8"/>
              </a:rPr>
              <a:t>žáka</a:t>
            </a:r>
            <a:endParaRPr lang="cs-CZ" sz="2800" kern="1200" dirty="0" smtClean="0">
              <a:solidFill>
                <a:srgbClr val="858591">
                  <a:lumMod val="75000"/>
                </a:srgbClr>
              </a:solidFill>
            </a:endParaRPr>
          </a:p>
          <a:p>
            <a:pPr defTabSz="914446">
              <a:lnSpc>
                <a:spcPct val="130000"/>
              </a:lnSpc>
              <a:buClrTx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Webové speciály odborných panelů:</a:t>
            </a:r>
          </a:p>
          <a:p>
            <a:pPr marL="514350" lvl="4" indent="-514350" defTabSz="914446">
              <a:lnSpc>
                <a:spcPct val="130000"/>
              </a:lnSpc>
              <a:buClrTx/>
              <a:buFont typeface="+mj-lt"/>
              <a:buAutoNum type="arabicPeriod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9"/>
              </a:rPr>
              <a:t>Gramotnosti.pro/</a:t>
            </a:r>
            <a:r>
              <a:rPr lang="cs-CZ" sz="2800" kern="1200" dirty="0" err="1" smtClean="0">
                <a:solidFill>
                  <a:srgbClr val="858591">
                    <a:lumMod val="75000"/>
                  </a:srgbClr>
                </a:solidFill>
                <a:hlinkClick r:id="rId9"/>
              </a:rPr>
              <a:t>ctenarskagramotnost</a:t>
            </a:r>
            <a:endParaRPr lang="cs-CZ" sz="2800" kern="1200" dirty="0" smtClean="0">
              <a:solidFill>
                <a:srgbClr val="858591">
                  <a:lumMod val="75000"/>
                </a:srgbClr>
              </a:solidFill>
            </a:endParaRPr>
          </a:p>
          <a:p>
            <a:pPr marL="514350" lvl="4" indent="-514350" defTabSz="914446">
              <a:lnSpc>
                <a:spcPct val="130000"/>
              </a:lnSpc>
              <a:buClrTx/>
              <a:buFont typeface="+mj-lt"/>
              <a:buAutoNum type="arabicPeriod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10"/>
              </a:rPr>
              <a:t>Digitální gramotnost</a:t>
            </a:r>
            <a:endParaRPr lang="cs-CZ" sz="2800" kern="1200" dirty="0" smtClean="0">
              <a:solidFill>
                <a:srgbClr val="858591">
                  <a:lumMod val="75000"/>
                </a:srgbClr>
              </a:solidFill>
            </a:endParaRPr>
          </a:p>
          <a:p>
            <a:pPr marL="514350" lvl="4" indent="-514350" defTabSz="914446">
              <a:lnSpc>
                <a:spcPct val="130000"/>
              </a:lnSpc>
              <a:buClrTx/>
              <a:buFont typeface="+mj-lt"/>
              <a:buAutoNum type="arabicPeriod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11"/>
              </a:rPr>
              <a:t>Matematická gramotnost</a:t>
            </a:r>
            <a:endParaRPr lang="cs-CZ" sz="2800" kern="1200" dirty="0">
              <a:solidFill>
                <a:srgbClr val="85859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309681"/>
            <a:ext cx="11004452" cy="831125"/>
          </a:xfrm>
        </p:spPr>
        <p:txBody>
          <a:bodyPr/>
          <a:lstStyle/>
          <a:p>
            <a:r>
              <a:rPr lang="cs-CZ" dirty="0"/>
              <a:t>Matematická gramotnost jako cíl výuky ČJ a </a:t>
            </a:r>
            <a:r>
              <a:rPr lang="cs-CZ" dirty="0" smtClean="0"/>
              <a:t>LV</a:t>
            </a:r>
            <a:br>
              <a:rPr lang="cs-CZ" dirty="0" smtClean="0"/>
            </a:br>
            <a:r>
              <a:rPr lang="cs-CZ" dirty="0" smtClean="0"/>
              <a:t>ukázky </a:t>
            </a:r>
            <a:r>
              <a:rPr lang="cs-CZ" dirty="0"/>
              <a:t>z projektů ze </a:t>
            </a:r>
            <a:r>
              <a:rPr lang="cs-CZ" dirty="0" smtClean="0"/>
              <a:t>škol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437042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Komenský – TEXT: </a:t>
            </a:r>
            <a:r>
              <a:rPr lang="cs-CZ" sz="2800" kern="1200" dirty="0" err="1" smtClean="0">
                <a:solidFill>
                  <a:srgbClr val="858591">
                    <a:lumMod val="75000"/>
                  </a:srgbClr>
                </a:solidFill>
                <a:ea typeface="+mn-ea"/>
              </a:rPr>
              <a:t>prac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. list 1; </a:t>
            </a: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časová 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osa: PL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 3</a:t>
            </a:r>
          </a:p>
          <a:p>
            <a:pPr marL="342900" lvl="1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diskuse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ea typeface="+mn-ea"/>
              </a:rPr>
              <a:t>K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nihy pro děti, kde lze zacílit na MG? (účastník)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Příklad: 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Petra Soukupová – Klub divných dětí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… a vztahové modely, co vše lze (ve vztazích) přepočítat? Jak to matematizovat? Kdy matematický nástroj, jako je zobrazení dat/informací, pomáhá čtenáři? 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Jakému čtenáři? 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Komenský – mapa – </a:t>
            </a:r>
            <a:r>
              <a:rPr lang="cs-CZ" sz="2800" kern="1200" dirty="0" err="1" smtClean="0">
                <a:solidFill>
                  <a:srgbClr val="858591">
                    <a:lumMod val="75000"/>
                  </a:srgbClr>
                </a:solidFill>
                <a:ea typeface="+mn-ea"/>
              </a:rPr>
              <a:t>prac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. list 2</a:t>
            </a:r>
          </a:p>
        </p:txBody>
      </p:sp>
    </p:spTree>
    <p:extLst>
      <p:ext uri="{BB962C8B-B14F-4D97-AF65-F5344CB8AC3E}">
        <p14:creationId xmlns:p14="http://schemas.microsoft.com/office/powerpoint/2010/main" val="9438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461729"/>
          </a:xfrm>
        </p:spPr>
        <p:txBody>
          <a:bodyPr/>
          <a:lstStyle/>
          <a:p>
            <a:r>
              <a:rPr lang="cs-CZ" dirty="0" smtClean="0"/>
              <a:t>Je MG zajímavý cíl i pro moje hodiny ČJ a LV?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Jděte opět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Zadejte kód: 7634324</a:t>
            </a:r>
          </a:p>
        </p:txBody>
      </p:sp>
    </p:spTree>
    <p:extLst>
      <p:ext uri="{BB962C8B-B14F-4D97-AF65-F5344CB8AC3E}">
        <p14:creationId xmlns:p14="http://schemas.microsoft.com/office/powerpoint/2010/main" val="9165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461729"/>
          </a:xfrm>
        </p:spPr>
        <p:txBody>
          <a:bodyPr/>
          <a:lstStyle/>
          <a:p>
            <a:r>
              <a:rPr lang="cs-CZ" dirty="0" smtClean="0"/>
              <a:t>Je MG zajímavý cíl i pro moje hodiny ČJ a LV?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Jděte opět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Zadejte kód: 7634324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415887"/>
            <a:ext cx="11004452" cy="831125"/>
          </a:xfrm>
        </p:spPr>
        <p:txBody>
          <a:bodyPr/>
          <a:lstStyle/>
          <a:p>
            <a:r>
              <a:rPr lang="cs-CZ" dirty="0"/>
              <a:t>Čtenářská gramotnost a ČJ a LV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ukázky </a:t>
            </a:r>
            <a:r>
              <a:rPr lang="cs-CZ" dirty="0"/>
              <a:t>dvou projektů ze škol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4801314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Připomenutí hlavních linií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Didaktický potenciál textů… aneb jak na čtenářský cíl</a:t>
            </a:r>
          </a:p>
          <a:p>
            <a:pPr marL="514350" indent="-514350" defTabSz="914446">
              <a:buClrTx/>
              <a:buFont typeface="+mj-lt"/>
              <a:buAutoNum type="arabicPeriod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Výběr textů do výuky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Kaktus (</a:t>
            </a:r>
            <a:r>
              <a:rPr lang="cs-CZ" sz="2800" i="1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jiná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 encyklopedie)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Spodní proud (próza pro děti)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ea typeface="+mn-ea"/>
              </a:rPr>
              <a:t>Popírači přišli o argumenty. Globální oteplování nemá v historii obdoby, tvrdí 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studie (komentář)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ea typeface="+mn-ea"/>
              </a:rPr>
              <a:t>Nejdražší fotografie světa: kolik byste zaplatili za fotku holky v oranžovém svetru?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Úlohy s hodnotami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Lopata</a:t>
            </a:r>
          </a:p>
        </p:txBody>
      </p:sp>
    </p:spTree>
    <p:extLst>
      <p:ext uri="{BB962C8B-B14F-4D97-AF65-F5344CB8AC3E}">
        <p14:creationId xmlns:p14="http://schemas.microsoft.com/office/powerpoint/2010/main" val="33834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415887"/>
            <a:ext cx="11004452" cy="831125"/>
          </a:xfrm>
        </p:spPr>
        <p:txBody>
          <a:bodyPr/>
          <a:lstStyle/>
          <a:p>
            <a:r>
              <a:rPr lang="cs-CZ" dirty="0"/>
              <a:t>Čtenářská gramotnost a ČJ a LV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ukázky </a:t>
            </a:r>
            <a:r>
              <a:rPr lang="cs-CZ" dirty="0"/>
              <a:t>dvou projektů ze škol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3077766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514350" indent="-514350" defTabSz="914446">
              <a:buClrTx/>
              <a:buFont typeface="+mj-lt"/>
              <a:buAutoNum type="arabicPeriod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Výběr 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textů do výuky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Kaktus (</a:t>
            </a:r>
            <a:r>
              <a:rPr lang="cs-CZ" sz="2800" i="1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jiná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 encyklopedie)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Spodní proud (próza pro děti)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ea typeface="+mn-ea"/>
              </a:rPr>
              <a:t>Popírači přišli o argumenty. Globální oteplování nemá v historii obdoby, tvrdí 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studie (komentář)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ea typeface="+mn-ea"/>
              </a:rPr>
              <a:t>Nejdražší fotografie světa: kolik byste zaplatili za fotku holky v oranžovém svetru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?</a:t>
            </a:r>
            <a:endParaRPr lang="cs-CZ" sz="2800" kern="1200" dirty="0">
              <a:solidFill>
                <a:srgbClr val="858591">
                  <a:lumMod val="75000"/>
                </a:srgbClr>
              </a:solidFill>
              <a:ea typeface="+mn-e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 jaké míry je mi jasné, co s ČG v hodinách ČJ a LV?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Jděte opět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Zadejte kód: 7634324</a:t>
            </a:r>
          </a:p>
        </p:txBody>
      </p:sp>
    </p:spTree>
    <p:extLst>
      <p:ext uri="{BB962C8B-B14F-4D97-AF65-F5344CB8AC3E}">
        <p14:creationId xmlns:p14="http://schemas.microsoft.com/office/powerpoint/2010/main" val="13900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589212" y="931700"/>
              <a:ext cx="4779147" cy="4491534"/>
              <a:chOff x="6532812" y="3357122"/>
              <a:chExt cx="4779147" cy="4491534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750844" y="3597241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Český jazyk, literární výchova </a:t>
                </a:r>
                <a:br>
                  <a:rPr lang="cs-CZ" sz="4400" b="1" dirty="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cs-CZ" sz="4400" b="1" dirty="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 gramotnosti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532812" y="3357122"/>
                <a:ext cx="685801" cy="685799"/>
                <a:chOff x="6145462" y="3014221"/>
                <a:chExt cx="685801" cy="685799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145462" y="3014221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145462" y="3024144"/>
                  <a:ext cx="685801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626159" y="7162853"/>
                <a:ext cx="685800" cy="685803"/>
                <a:chOff x="6588691" y="2095443"/>
                <a:chExt cx="685800" cy="685803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588691" y="2095445"/>
                  <a:ext cx="0" cy="685801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588691" y="209544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6407789"/>
              <a:ext cx="4864100" cy="1928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Věra Koubková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 smtClean="0">
                  <a:solidFill>
                    <a:schemeClr val="lt1"/>
                  </a:solidFill>
                </a:rPr>
                <a:t>Petr Koubek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 praxe PPUČ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 smtClean="0">
                  <a:solidFill>
                    <a:schemeClr val="lt1"/>
                  </a:solidFill>
                </a:rPr>
                <a:t>On-line, 25. 11. 2020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 jaké míry je mi jasné, co s ČG v hodinách ČJ a LV?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Jděte opět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Zadejte kód: 7634324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831125"/>
          </a:xfrm>
        </p:spPr>
        <p:txBody>
          <a:bodyPr/>
          <a:lstStyle/>
          <a:p>
            <a:r>
              <a:rPr lang="cs-CZ" dirty="0" smtClean="0"/>
              <a:t>Digitální </a:t>
            </a:r>
            <a:r>
              <a:rPr lang="cs-CZ" dirty="0"/>
              <a:t>gramotnost a ČJ a LV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ukázky ze dvou </a:t>
            </a:r>
            <a:r>
              <a:rPr lang="cs-CZ" dirty="0"/>
              <a:t>projektů ze škol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3508653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DG úlohy – 17. listopad – informační portfolio</a:t>
            </a:r>
            <a:endParaRPr lang="cs-CZ" sz="2800" kern="1200" dirty="0">
              <a:solidFill>
                <a:srgbClr val="858591">
                  <a:lumMod val="75000"/>
                </a:srgbClr>
              </a:solidFill>
            </a:endParaRP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Komenský on-line</a:t>
            </a:r>
          </a:p>
          <a:p>
            <a:pPr marL="457200" indent="-457200" defTabSz="914446">
              <a:buClrTx/>
              <a:buFont typeface="Wingdings" panose="05000000000000000000" pitchFamily="2" charset="2"/>
              <a:buChar char="Ø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transformace textů a tvorba DG obsahů, </a:t>
            </a:r>
          </a:p>
          <a:p>
            <a:pPr marL="457200" indent="-457200" defTabSz="914446">
              <a:buClrTx/>
              <a:buFont typeface="Wingdings" panose="05000000000000000000" pitchFamily="2" charset="2"/>
              <a:buChar char="Ø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hodnocení a sebehodnocení</a:t>
            </a:r>
          </a:p>
          <a:p>
            <a:pPr marL="457200" indent="-4572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Článek na Metodickém portálu o digitálních kompetencích rozvíjených v ČJ a LV (Koubek, Brož, &amp; Mlčoch, 2020)</a:t>
            </a:r>
          </a:p>
          <a:p>
            <a:pPr marL="457200" indent="-457200" defTabSz="914446">
              <a:buClrTx/>
              <a:buFont typeface="Wingdings" panose="05000000000000000000" pitchFamily="2" charset="2"/>
              <a:buChar char="Ø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  <a:hlinkClick r:id="rId6"/>
              </a:rPr>
              <a:t>https://clanky.rvp.cz/clanek/c/Z/22479/vyuziti-digitalnich-technologii-ve-vyuce-ceskeho-jazyka-a-literatury.html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hlinkClick r:id="rId6"/>
              </a:rPr>
              <a:t>/</a:t>
            </a: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</a:rPr>
              <a:t> </a:t>
            </a:r>
            <a:endParaRPr lang="cs-CZ" sz="2800" kern="1200" dirty="0">
              <a:solidFill>
                <a:srgbClr val="85859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Digitální gramotnost v ČJL – otázky?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492443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endParaRPr lang="cs-CZ" sz="2800" kern="1200" dirty="0">
              <a:solidFill>
                <a:srgbClr val="85859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461729"/>
          </a:xfrm>
        </p:spPr>
        <p:txBody>
          <a:bodyPr/>
          <a:lstStyle/>
          <a:p>
            <a:r>
              <a:rPr lang="pl-PL" dirty="0"/>
              <a:t>Reflexe – odezva </a:t>
            </a:r>
            <a:r>
              <a:rPr lang="pl-PL" dirty="0" smtClean="0"/>
              <a:t>účastníků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437042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b="1" kern="1200" dirty="0">
                <a:solidFill>
                  <a:srgbClr val="858591">
                    <a:lumMod val="75000"/>
                  </a:srgbClr>
                </a:solidFill>
              </a:rPr>
              <a:t>O projektu a společenstvích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35BD15"/>
                </a:solidFill>
                <a:latin typeface="Arial" panose="020B0604020202020204" pitchFamily="34" charset="0"/>
              </a:rPr>
              <a:t>Český jazyk a literární výchova 2.0? </a:t>
            </a:r>
            <a:r>
              <a:rPr lang="cs-CZ" sz="2800" b="1" kern="1200" dirty="0">
                <a:solidFill>
                  <a:srgbClr val="00B050"/>
                </a:solidFill>
                <a:latin typeface="Arial" panose="020B0604020202020204" pitchFamily="34" charset="0"/>
              </a:rPr>
              <a:t>(„proč“)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278F0F"/>
                </a:solidFill>
                <a:latin typeface="Arial" panose="020B0604020202020204" pitchFamily="34" charset="0"/>
              </a:rPr>
              <a:t>Gramotnosti a kontinua formulovaná PPUČ </a:t>
            </a:r>
            <a:r>
              <a:rPr lang="cs-CZ" sz="2800" b="1" kern="1200" dirty="0">
                <a:solidFill>
                  <a:srgbClr val="00B050"/>
                </a:solidFill>
                <a:latin typeface="Arial" panose="020B0604020202020204" pitchFamily="34" charset="0"/>
              </a:rPr>
              <a:t>(„co“)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327816"/>
                </a:solidFill>
                <a:latin typeface="Arial" panose="020B0604020202020204" pitchFamily="34" charset="0"/>
              </a:rPr>
              <a:t>Matematická gramotnost jako cíl výuky ČJ a LV (ukázky z projektů ze škol) </a:t>
            </a:r>
            <a:r>
              <a:rPr lang="cs-CZ" sz="2800" b="1" kern="1200" dirty="0">
                <a:solidFill>
                  <a:srgbClr val="00B050"/>
                </a:solidFill>
                <a:latin typeface="Arial" panose="020B0604020202020204" pitchFamily="34" charset="0"/>
              </a:rPr>
              <a:t>(„jak“)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327816"/>
                </a:solidFill>
                <a:latin typeface="Arial" panose="020B0604020202020204" pitchFamily="34" charset="0"/>
              </a:rPr>
              <a:t>Čtenářská gramotnost a ČJ a LV – ukázky dvou projektů ze škol: využití didaktického potenciálu při přípravě na výuku (identifikace vhodného textu); transformační úlohy </a:t>
            </a:r>
            <a:r>
              <a:rPr lang="cs-CZ" sz="2800" b="1" kern="1200" dirty="0">
                <a:solidFill>
                  <a:srgbClr val="00B050"/>
                </a:solidFill>
                <a:latin typeface="Arial" panose="020B0604020202020204" pitchFamily="34" charset="0"/>
              </a:rPr>
              <a:t>(„jak“)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327816"/>
                </a:solidFill>
                <a:latin typeface="Arial" panose="020B0604020202020204" pitchFamily="34" charset="0"/>
              </a:rPr>
              <a:t>Digitální gramotnost a ČJ a LV – projekt k 17 listopadu a práce s třídním informačním portfoliem </a:t>
            </a:r>
            <a:r>
              <a:rPr lang="cs-CZ" sz="2800" b="1" kern="1200" dirty="0">
                <a:solidFill>
                  <a:srgbClr val="00B050"/>
                </a:solidFill>
                <a:latin typeface="Arial" panose="020B0604020202020204" pitchFamily="34" charset="0"/>
              </a:rPr>
              <a:t>(„jak“)</a:t>
            </a:r>
          </a:p>
        </p:txBody>
      </p:sp>
    </p:spTree>
    <p:extLst>
      <p:ext uri="{BB962C8B-B14F-4D97-AF65-F5344CB8AC3E}">
        <p14:creationId xmlns:p14="http://schemas.microsoft.com/office/powerpoint/2010/main" val="31298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Nejužitečnější dnes pro mě bylo...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Jděte opět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>
                <a:solidFill>
                  <a:srgbClr val="858591">
                    <a:lumMod val="75000"/>
                  </a:srgbClr>
                </a:solidFill>
              </a:rPr>
              <a:t>Zadejte kód: 7634324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461729"/>
          </a:xfrm>
        </p:spPr>
        <p:txBody>
          <a:bodyPr/>
          <a:lstStyle/>
          <a:p>
            <a:r>
              <a:rPr lang="pl-PL" dirty="0" smtClean="0"/>
              <a:t>Reflexe </a:t>
            </a:r>
            <a:r>
              <a:rPr lang="pl-PL" dirty="0"/>
              <a:t>pro </a:t>
            </a:r>
            <a:r>
              <a:rPr lang="pl-PL" dirty="0" smtClean="0"/>
              <a:t>projekt; Otázky </a:t>
            </a:r>
            <a:r>
              <a:rPr lang="pl-PL" dirty="0"/>
              <a:t>a rozloučení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2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739987" y="1140806"/>
            <a:ext cx="11268026" cy="5232202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b="1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O projektu a společenstvích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35BD15"/>
                </a:solidFill>
                <a:latin typeface="Arial" panose="020B0604020202020204" pitchFamily="34" charset="0"/>
                <a:ea typeface="+mn-ea"/>
                <a:cs typeface="+mn-cs"/>
              </a:rPr>
              <a:t>Český jazyk a literární výchova 2.0? </a:t>
            </a:r>
            <a:r>
              <a:rPr lang="cs-CZ" sz="28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(„proč“)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278F0F"/>
                </a:solidFill>
                <a:latin typeface="Arial" panose="020B0604020202020204" pitchFamily="34" charset="0"/>
                <a:ea typeface="+mn-ea"/>
                <a:cs typeface="+mn-cs"/>
              </a:rPr>
              <a:t>Gramotnosti a kontinua formulovaná PPUČ </a:t>
            </a:r>
            <a:r>
              <a:rPr lang="cs-CZ" sz="28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(„co“)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327816"/>
                </a:solidFill>
                <a:latin typeface="Arial" panose="020B0604020202020204" pitchFamily="34" charset="0"/>
                <a:ea typeface="+mn-ea"/>
                <a:cs typeface="+mn-cs"/>
              </a:rPr>
              <a:t>Matematická gramotnost jako cíl výuky ČJ a LV (ukázky z projektů ze škol) </a:t>
            </a:r>
            <a:r>
              <a:rPr lang="cs-CZ" sz="28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(„jak“)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327816"/>
                </a:solidFill>
                <a:latin typeface="Arial" panose="020B0604020202020204" pitchFamily="34" charset="0"/>
                <a:ea typeface="+mn-ea"/>
                <a:cs typeface="+mn-cs"/>
              </a:rPr>
              <a:t>Čtenářská gramotnost a ČJ a LV – ukázky dvou projektů ze škol: využití didaktického potenciálu při přípravě na výuku (identifikace vhodného textu); transformační úlohy </a:t>
            </a:r>
            <a:r>
              <a:rPr lang="cs-CZ" sz="28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(„jak“)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327816"/>
                </a:solidFill>
                <a:latin typeface="Arial" panose="020B0604020202020204" pitchFamily="34" charset="0"/>
                <a:ea typeface="+mn-ea"/>
                <a:cs typeface="+mn-cs"/>
              </a:rPr>
              <a:t>Digitální gramotnost a ČJ a LV – projekt k 17 listopadu a práce s třídním informačním portfoliem </a:t>
            </a:r>
            <a:r>
              <a:rPr lang="cs-CZ" sz="28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(„jak“)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2E632B"/>
                </a:solidFill>
                <a:latin typeface="Arial" panose="020B0604020202020204" pitchFamily="34" charset="0"/>
                <a:ea typeface="+mn-ea"/>
                <a:cs typeface="+mn-cs"/>
              </a:rPr>
              <a:t>Reflexe – odezva účastníků; reflexe pro projekt </a:t>
            </a:r>
            <a:r>
              <a:rPr lang="cs-CZ" sz="28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(„a co vy na to?“)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b="1" kern="1200" dirty="0" smtClean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+mn-cs"/>
              </a:rPr>
              <a:t>Otázky a rozloučení</a:t>
            </a:r>
            <a:endParaRPr lang="cs-CZ" sz="2800" b="1" kern="1200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535531"/>
          </a:xfrm>
        </p:spPr>
        <p:txBody>
          <a:bodyPr/>
          <a:lstStyle/>
          <a:p>
            <a:r>
              <a:rPr lang="cs-CZ" sz="3200" dirty="0" smtClean="0"/>
              <a:t>Program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3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99340"/>
              </p:ext>
            </p:extLst>
          </p:nvPr>
        </p:nvGraphicFramePr>
        <p:xfrm>
          <a:off x="1025236" y="3473356"/>
          <a:ext cx="8639464" cy="120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473">
                  <a:extLst>
                    <a:ext uri="{9D8B030D-6E8A-4147-A177-3AD203B41FA5}">
                      <a16:colId xmlns:a16="http://schemas.microsoft.com/office/drawing/2014/main" val="270595479"/>
                    </a:ext>
                  </a:extLst>
                </a:gridCol>
                <a:gridCol w="3540991">
                  <a:extLst>
                    <a:ext uri="{9D8B030D-6E8A-4147-A177-3AD203B41FA5}">
                      <a16:colId xmlns:a16="http://schemas.microsoft.com/office/drawing/2014/main" val="1471165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rgbClr val="858591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Kontakty na podporu: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5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2133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5859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/>
                          <a:sym typeface="Arial"/>
                        </a:rPr>
                        <a:t>Adéla Zehringerová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775 921 582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7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2133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5859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/>
                          <a:sym typeface="Arial"/>
                        </a:rPr>
                        <a:t>Petr Koubek</a:t>
                      </a:r>
                      <a:endParaRPr kumimoji="0" lang="cs-CZ" sz="213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58591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603 265 196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30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8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– společenství praxe a PPUČ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O projektu a společenstvích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Adéla Zehringerová</a:t>
            </a:r>
          </a:p>
        </p:txBody>
      </p:sp>
    </p:spTree>
    <p:extLst>
      <p:ext uri="{BB962C8B-B14F-4D97-AF65-F5344CB8AC3E}">
        <p14:creationId xmlns:p14="http://schemas.microsoft.com/office/powerpoint/2010/main" val="5138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9987" y="415887"/>
            <a:ext cx="11004452" cy="831125"/>
          </a:xfrm>
        </p:spPr>
        <p:txBody>
          <a:bodyPr/>
          <a:lstStyle/>
          <a:p>
            <a:r>
              <a:rPr lang="cs-CZ" dirty="0"/>
              <a:t>Proč se mají žáci učit ve škole češtinu,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když </a:t>
            </a:r>
            <a:r>
              <a:rPr lang="cs-CZ" dirty="0"/>
              <a:t>už česky umějí?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Jděte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Zadejte kód: 7634324</a:t>
            </a:r>
          </a:p>
        </p:txBody>
      </p:sp>
    </p:spTree>
    <p:extLst>
      <p:ext uri="{BB962C8B-B14F-4D97-AF65-F5344CB8AC3E}">
        <p14:creationId xmlns:p14="http://schemas.microsoft.com/office/powerpoint/2010/main" val="998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9987" y="415887"/>
            <a:ext cx="11004452" cy="831125"/>
          </a:xfrm>
        </p:spPr>
        <p:txBody>
          <a:bodyPr/>
          <a:lstStyle/>
          <a:p>
            <a:r>
              <a:rPr lang="cs-CZ" dirty="0"/>
              <a:t>Proč se mají žáci učit ve škole češtinu,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když </a:t>
            </a:r>
            <a:r>
              <a:rPr lang="cs-CZ" dirty="0"/>
              <a:t>už česky umějí?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739987" y="1538567"/>
            <a:ext cx="11268026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Jděte na menti.com</a:t>
            </a:r>
          </a:p>
          <a:p>
            <a:pPr marL="342900" indent="-342900" defTabSz="914446">
              <a:buClrTx/>
              <a:buFont typeface="Arial" panose="020B0604020202020204" pitchFamily="34" charset="0"/>
              <a:buChar char="•"/>
            </a:pPr>
            <a:r>
              <a:rPr lang="cs-CZ" sz="2800" kern="1200" dirty="0" smtClean="0">
                <a:solidFill>
                  <a:srgbClr val="858591">
                    <a:lumMod val="75000"/>
                  </a:srgbClr>
                </a:solidFill>
                <a:ea typeface="+mn-ea"/>
              </a:rPr>
              <a:t>Zadejte kód: 7634324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jazyk 2.0?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48" y="-675158"/>
            <a:ext cx="6596265" cy="98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461729"/>
          </a:xfrm>
        </p:spPr>
        <p:txBody>
          <a:bodyPr/>
          <a:lstStyle/>
          <a:p>
            <a:r>
              <a:rPr lang="cs-CZ" dirty="0"/>
              <a:t>Účel a kanály veřejné komunikace (pozor, ne reklamy</a:t>
            </a:r>
            <a:r>
              <a:rPr lang="cs-CZ" dirty="0" smtClean="0"/>
              <a:t>!)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91526"/>
              </p:ext>
            </p:extLst>
          </p:nvPr>
        </p:nvGraphicFramePr>
        <p:xfrm>
          <a:off x="0" y="1272551"/>
          <a:ext cx="12192000" cy="558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307">
                  <a:extLst>
                    <a:ext uri="{9D8B030D-6E8A-4147-A177-3AD203B41FA5}">
                      <a16:colId xmlns:a16="http://schemas.microsoft.com/office/drawing/2014/main" val="3703555961"/>
                    </a:ext>
                  </a:extLst>
                </a:gridCol>
                <a:gridCol w="6803693">
                  <a:extLst>
                    <a:ext uri="{9D8B030D-6E8A-4147-A177-3AD203B41FA5}">
                      <a16:colId xmlns:a16="http://schemas.microsoft.com/office/drawing/2014/main" val="533786166"/>
                    </a:ext>
                  </a:extLst>
                </a:gridCol>
              </a:tblGrid>
              <a:tr h="922009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Dříve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Nyní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21264"/>
                  </a:ext>
                </a:extLst>
              </a:tr>
              <a:tr h="729406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Informovat o událostech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Sdílet myšlenky a diskutovat o nich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Získat</a:t>
                      </a:r>
                      <a:r>
                        <a:rPr lang="cs-CZ" sz="2400" baseline="0" dirty="0" smtClean="0"/>
                        <a:t> pozornost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Získat pozornost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Získat podporu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Získat zákazníka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31528"/>
                  </a:ext>
                </a:extLst>
              </a:tr>
              <a:tr h="9220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Komunikace převážně „organická“, centralizované</a:t>
                      </a:r>
                      <a:r>
                        <a:rPr lang="cs-CZ" sz="2400" baseline="0" dirty="0" smtClean="0"/>
                        <a:t> informační zdroje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baseline="0" dirty="0" smtClean="0"/>
                        <a:t>Názorový vůdce dostal tolik prostoru, kolik mu jej poskytly standardní media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Komunikace „demokratická“ – vliv technologií: </a:t>
                      </a:r>
                      <a:r>
                        <a:rPr lang="cs-CZ" sz="2400" baseline="0" dirty="0" smtClean="0"/>
                        <a:t>vliv přirozených názorových vůdců efektivní – do veřejného sdílení názorů pak vstupuje nejvýznamněji zdatnost v oblasti PR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82512"/>
                  </a:ext>
                </a:extLst>
              </a:tr>
              <a:tr h="9220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Veřejná komunikace podle sociologů dodržovala více méně</a:t>
                      </a:r>
                      <a:r>
                        <a:rPr lang="cs-CZ" sz="2400" baseline="0" dirty="0" smtClean="0"/>
                        <a:t> globálně hodnoty pravdivosti a konkrétních, spolehlivých zdrojů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 smtClean="0"/>
                        <a:t>Veřejná komunikace je</a:t>
                      </a:r>
                      <a:r>
                        <a:rPr lang="cs-CZ" sz="2400" baseline="0" dirty="0" smtClean="0"/>
                        <a:t> silně konkurenční a slouží zejména cílům z řádku 1 této tabulky: </a:t>
                      </a:r>
                      <a:r>
                        <a:rPr lang="cs-CZ" sz="2400" b="1" u="sng" baseline="0" dirty="0" smtClean="0"/>
                        <a:t>co prodává, dostane se do zpravodajství</a:t>
                      </a:r>
                      <a:r>
                        <a:rPr lang="cs-CZ" sz="2400" b="1" u="none" baseline="0" dirty="0" smtClean="0"/>
                        <a:t> </a:t>
                      </a:r>
                      <a:r>
                        <a:rPr lang="cs-CZ" sz="2400" b="0" u="none" baseline="0" dirty="0" smtClean="0"/>
                        <a:t>/</a:t>
                      </a:r>
                      <a:r>
                        <a:rPr lang="cs-CZ" sz="2400" b="0" u="none" baseline="0" dirty="0" err="1" smtClean="0"/>
                        <a:t>Idnes</a:t>
                      </a:r>
                      <a:r>
                        <a:rPr lang="cs-CZ" sz="2400" b="0" u="none" baseline="0" dirty="0" smtClean="0"/>
                        <a:t> 26. 10.: „Stromy u silnic dál zabíjejí“/</a:t>
                      </a:r>
                      <a:endParaRPr lang="cs-CZ" sz="24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1065</Words>
  <Application>Microsoft Office PowerPoint</Application>
  <PresentationFormat>Širokoúhlá obrazovka</PresentationFormat>
  <Paragraphs>131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Roboto Condensed</vt:lpstr>
      <vt:lpstr>Wingdings</vt:lpstr>
      <vt:lpstr>Motiv Office</vt:lpstr>
      <vt:lpstr>GENARAL LAYOUTS</vt:lpstr>
      <vt:lpstr>Prezentace aplikace PowerPoint</vt:lpstr>
      <vt:lpstr>Prezentace aplikace PowerPoint</vt:lpstr>
      <vt:lpstr>Program</vt:lpstr>
      <vt:lpstr>Organizace</vt:lpstr>
      <vt:lpstr>Úvod – společenství praxe a PPUČ</vt:lpstr>
      <vt:lpstr>Proč se mají žáci učit ve škole češtinu,  když už česky umějí?</vt:lpstr>
      <vt:lpstr>Proč se mají žáci učit ve škole češtinu,  když už česky umějí?</vt:lpstr>
      <vt:lpstr>Český jazyk 2.0?</vt:lpstr>
      <vt:lpstr>Účel a kanály veřejné komunikace (pozor, ne reklamy!)</vt:lpstr>
      <vt:lpstr>Nároky na posilování cílů výuky druhu „literacy“</vt:lpstr>
      <vt:lpstr>Proč ještě se mají žáci učit českému jazyku?</vt:lpstr>
      <vt:lpstr>Proč ještě se mají žáci učit českému jazyku?</vt:lpstr>
      <vt:lpstr>Gramotnosti a kontinua formulovaná PPUČ</vt:lpstr>
      <vt:lpstr>Matematická gramotnost jako cíl výuky ČJ a LV ukázky z projektů ze škol</vt:lpstr>
      <vt:lpstr>Je MG zajímavý cíl i pro moje hodiny ČJ a LV?</vt:lpstr>
      <vt:lpstr>Je MG zajímavý cíl i pro moje hodiny ČJ a LV?</vt:lpstr>
      <vt:lpstr>Čtenářská gramotnost a ČJ a LV –  ukázky dvou projektů ze škol</vt:lpstr>
      <vt:lpstr>Čtenářská gramotnost a ČJ a LV –  ukázky dvou projektů ze škol</vt:lpstr>
      <vt:lpstr>Do jaké míry je mi jasné, co s ČG v hodinách ČJ a LV?</vt:lpstr>
      <vt:lpstr>Do jaké míry je mi jasné, co s ČG v hodinách ČJ a LV?</vt:lpstr>
      <vt:lpstr>Digitální gramotnost a ČJ a LV –  ukázky ze dvou projektů ze škol</vt:lpstr>
      <vt:lpstr>Digitální gramotnost v ČJL – otázky?</vt:lpstr>
      <vt:lpstr>Reflexe – odezva účastníků</vt:lpstr>
      <vt:lpstr>Nejužitečnější dnes pro mě bylo...</vt:lpstr>
      <vt:lpstr>Reflexe pro projekt; Otázky a rozloučení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Koubek Petr</cp:lastModifiedBy>
  <cp:revision>33</cp:revision>
  <dcterms:modified xsi:type="dcterms:W3CDTF">2020-11-25T12:19:09Z</dcterms:modified>
</cp:coreProperties>
</file>